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7" r:id="rId1"/>
  </p:sldMasterIdLst>
  <p:notesMasterIdLst>
    <p:notesMasterId r:id="rId15"/>
  </p:notesMasterIdLst>
  <p:sldIdLst>
    <p:sldId id="339" r:id="rId2"/>
    <p:sldId id="332" r:id="rId3"/>
    <p:sldId id="329" r:id="rId4"/>
    <p:sldId id="1595" r:id="rId5"/>
    <p:sldId id="323" r:id="rId6"/>
    <p:sldId id="359" r:id="rId7"/>
    <p:sldId id="334" r:id="rId8"/>
    <p:sldId id="355" r:id="rId9"/>
    <p:sldId id="356" r:id="rId10"/>
    <p:sldId id="1594" r:id="rId11"/>
    <p:sldId id="319" r:id="rId12"/>
    <p:sldId id="1593" r:id="rId13"/>
    <p:sldId id="338" r:id="rId14"/>
  </p:sldIdLst>
  <p:sldSz cx="9144000" cy="5143500" type="screen16x9"/>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INISTÈRIEL" id="{0B896E98-F45E-4768-8620-EDDF394BE181}">
          <p14:sldIdLst>
            <p14:sldId id="339"/>
            <p14:sldId id="332"/>
            <p14:sldId id="329"/>
            <p14:sldId id="1595"/>
            <p14:sldId id="323"/>
            <p14:sldId id="359"/>
            <p14:sldId id="334"/>
            <p14:sldId id="355"/>
            <p14:sldId id="356"/>
            <p14:sldId id="1594"/>
            <p14:sldId id="319"/>
            <p14:sldId id="1593"/>
            <p14:sldId id="338"/>
          </p14:sldIdLst>
        </p14:section>
      </p14:sectionLst>
    </p:ext>
    <p:ext uri="{EFAFB233-063F-42B5-8137-9DF3F51BA10A}">
      <p15:sldGuideLst xmlns:p15="http://schemas.microsoft.com/office/powerpoint/2012/main">
        <p15:guide id="1" orient="horz" pos="1620">
          <p15:clr>
            <a:srgbClr val="A4A3A4"/>
          </p15:clr>
        </p15:guide>
        <p15:guide id="2" orient="horz" pos="191">
          <p15:clr>
            <a:srgbClr val="A4A3A4"/>
          </p15:clr>
        </p15:guide>
        <p15:guide id="3" orient="horz" pos="854">
          <p15:clr>
            <a:srgbClr val="A4A3A4"/>
          </p15:clr>
        </p15:guide>
        <p15:guide id="4" orient="horz" pos="821">
          <p15:clr>
            <a:srgbClr val="A4A3A4"/>
          </p15:clr>
        </p15:guide>
        <p15:guide id="5" orient="horz" pos="3049">
          <p15:clr>
            <a:srgbClr val="A4A3A4"/>
          </p15:clr>
        </p15:guide>
        <p15:guide id="6" orient="horz" pos="3151">
          <p15:clr>
            <a:srgbClr val="A4A3A4"/>
          </p15:clr>
        </p15:guide>
        <p15:guide id="7" pos="2880">
          <p15:clr>
            <a:srgbClr val="A4A3A4"/>
          </p15:clr>
        </p15:guide>
        <p15:guide id="8" pos="476">
          <p15:clr>
            <a:srgbClr val="A4A3A4"/>
          </p15:clr>
        </p15:guide>
        <p15:guide id="9" pos="5193">
          <p15:clr>
            <a:srgbClr val="A4A3A4"/>
          </p15:clr>
        </p15:guide>
        <p15:guide id="10" pos="546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62AF"/>
    <a:srgbClr val="2F4077"/>
    <a:srgbClr val="0061AD"/>
    <a:srgbClr val="3654A6"/>
    <a:srgbClr val="FFFFFF"/>
    <a:srgbClr val="58595A"/>
    <a:srgbClr val="355AA4"/>
    <a:srgbClr val="008F90"/>
    <a:srgbClr val="68555E"/>
    <a:srgbClr val="D66F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97"/>
    <p:restoredTop sz="88132" autoAdjust="0"/>
  </p:normalViewPr>
  <p:slideViewPr>
    <p:cSldViewPr showGuides="1">
      <p:cViewPr varScale="1">
        <p:scale>
          <a:sx n="132" d="100"/>
          <a:sy n="132" d="100"/>
        </p:scale>
        <p:origin x="630" y="126"/>
      </p:cViewPr>
      <p:guideLst>
        <p:guide orient="horz" pos="1620"/>
        <p:guide orient="horz" pos="191"/>
        <p:guide orient="horz" pos="854"/>
        <p:guide orient="horz" pos="821"/>
        <p:guide orient="horz" pos="3049"/>
        <p:guide orient="horz" pos="3151"/>
        <p:guide pos="2880"/>
        <p:guide pos="476"/>
        <p:guide pos="5193"/>
        <p:guide pos="5465"/>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tx2">
                  <a:lumMod val="20000"/>
                  <a:lumOff val="80000"/>
                </a:schemeClr>
              </a:solidFill>
              <a:ln w="19050">
                <a:solidFill>
                  <a:schemeClr val="lt1"/>
                </a:solidFill>
              </a:ln>
              <a:effectLst/>
            </c:spPr>
            <c:extLst>
              <c:ext xmlns:c16="http://schemas.microsoft.com/office/drawing/2014/chart" uri="{C3380CC4-5D6E-409C-BE32-E72D297353CC}">
                <c16:uniqueId val="{00000001-4826-461F-97BC-5B48BE86976C}"/>
              </c:ext>
            </c:extLst>
          </c:dPt>
          <c:dPt>
            <c:idx val="1"/>
            <c:bubble3D val="0"/>
            <c:spPr>
              <a:solidFill>
                <a:schemeClr val="bg1"/>
              </a:solidFill>
              <a:ln w="19050">
                <a:solidFill>
                  <a:schemeClr val="lt1"/>
                </a:solidFill>
              </a:ln>
              <a:effectLst/>
            </c:spPr>
            <c:extLst>
              <c:ext xmlns:c16="http://schemas.microsoft.com/office/drawing/2014/chart" uri="{C3380CC4-5D6E-409C-BE32-E72D297353CC}">
                <c16:uniqueId val="{00000003-4826-461F-97BC-5B48BE86976C}"/>
              </c:ext>
            </c:extLst>
          </c:dPt>
          <c:dPt>
            <c:idx val="2"/>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5-4826-461F-97BC-5B48BE86976C}"/>
              </c:ext>
            </c:extLst>
          </c:dPt>
          <c:dPt>
            <c:idx val="3"/>
            <c:bubble3D val="0"/>
            <c:spPr>
              <a:solidFill>
                <a:srgbClr val="FFFFCC"/>
              </a:solidFill>
              <a:ln w="19050">
                <a:solidFill>
                  <a:schemeClr val="lt1"/>
                </a:solidFill>
              </a:ln>
              <a:effectLst/>
            </c:spPr>
            <c:extLst>
              <c:ext xmlns:c16="http://schemas.microsoft.com/office/drawing/2014/chart" uri="{C3380CC4-5D6E-409C-BE32-E72D297353CC}">
                <c16:uniqueId val="{00000007-4826-461F-97BC-5B48BE86976C}"/>
              </c:ext>
            </c:extLst>
          </c:dPt>
          <c:dPt>
            <c:idx val="4"/>
            <c:bubble3D val="0"/>
            <c:spPr>
              <a:solidFill>
                <a:srgbClr val="FFFF99"/>
              </a:solidFill>
              <a:ln w="19050">
                <a:solidFill>
                  <a:schemeClr val="lt1"/>
                </a:solidFill>
              </a:ln>
              <a:effectLst/>
            </c:spPr>
            <c:extLst>
              <c:ext xmlns:c16="http://schemas.microsoft.com/office/drawing/2014/chart" uri="{C3380CC4-5D6E-409C-BE32-E72D297353CC}">
                <c16:uniqueId val="{00000009-4826-461F-97BC-5B48BE86976C}"/>
              </c:ext>
            </c:extLst>
          </c:dPt>
          <c:dPt>
            <c:idx val="5"/>
            <c:bubble3D val="0"/>
            <c:spPr>
              <a:solidFill>
                <a:schemeClr val="bg2">
                  <a:lumMod val="90000"/>
                </a:schemeClr>
              </a:solidFill>
              <a:ln w="19050">
                <a:solidFill>
                  <a:schemeClr val="lt1"/>
                </a:solidFill>
              </a:ln>
              <a:effectLst/>
            </c:spPr>
            <c:extLst>
              <c:ext xmlns:c16="http://schemas.microsoft.com/office/drawing/2014/chart" uri="{C3380CC4-5D6E-409C-BE32-E72D297353CC}">
                <c16:uniqueId val="{0000000B-4826-461F-97BC-5B48BE86976C}"/>
              </c:ext>
            </c:extLst>
          </c:dPt>
          <c:dPt>
            <c:idx val="6"/>
            <c:bubble3D val="0"/>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0D-4826-461F-97BC-5B48BE86976C}"/>
              </c:ext>
            </c:extLst>
          </c:dPt>
          <c:dPt>
            <c:idx val="7"/>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F-4826-461F-97BC-5B48BE86976C}"/>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4826-461F-97BC-5B48BE86976C}"/>
              </c:ext>
            </c:extLst>
          </c:dPt>
          <c:dLbls>
            <c:dLbl>
              <c:idx val="0"/>
              <c:layout>
                <c:manualLayout>
                  <c:x val="-0.16921953989240937"/>
                  <c:y val="9.6827395696971491E-2"/>
                </c:manualLayout>
              </c:layout>
              <c:tx>
                <c:rich>
                  <a:bodyPr rot="0" spcFirstLastPara="1" vertOverflow="ellipsis" vert="horz" wrap="square" lIns="38100" tIns="19050" rIns="38100" bIns="19050" anchor="ctr" anchorCtr="1">
                    <a:noAutofit/>
                  </a:bodyPr>
                  <a:lstStyle/>
                  <a:p>
                    <a:pPr>
                      <a:defRPr sz="2400" b="0" i="0" u="none" strike="noStrike" kern="1200" baseline="0">
                        <a:solidFill>
                          <a:schemeClr val="tx1">
                            <a:lumMod val="75000"/>
                            <a:lumOff val="25000"/>
                          </a:schemeClr>
                        </a:solidFill>
                        <a:latin typeface="Marianne" panose="02000000000000000000" pitchFamily="50" charset="0"/>
                        <a:ea typeface="+mn-ea"/>
                        <a:cs typeface="+mn-cs"/>
                      </a:defRPr>
                    </a:pPr>
                    <a:r>
                      <a:rPr lang="fr-FR" sz="1000" baseline="0" dirty="0"/>
                      <a:t>Préparation alimentaire à base de lait </a:t>
                    </a:r>
                  </a:p>
                  <a:p>
                    <a:pPr>
                      <a:defRPr sz="2400"/>
                    </a:pPr>
                    <a:fld id="{3FC2ADC3-5DCF-4F00-8549-1A2726868594}" type="VALUE">
                      <a:rPr lang="fr-FR" sz="1000" baseline="0" smtClean="0"/>
                      <a:pPr>
                        <a:defRPr sz="2400"/>
                      </a:pPr>
                      <a:t>[VALEUR]</a:t>
                    </a:fld>
                    <a:endParaRPr lang="fr-FR"/>
                  </a:p>
                </c:rich>
              </c:tx>
              <c:spPr>
                <a:noFill/>
                <a:ln>
                  <a:noFill/>
                </a:ln>
                <a:effectLst/>
              </c:spPr>
              <c:txPr>
                <a:bodyPr rot="0" spcFirstLastPara="1" vertOverflow="ellipsis" vert="horz" wrap="square" lIns="38100" tIns="19050" rIns="38100" bIns="19050" anchor="ctr" anchorCtr="1">
                  <a:noAutofit/>
                </a:bodyPr>
                <a:lstStyle/>
                <a:p>
                  <a:pPr>
                    <a:defRPr sz="2400" b="0" i="0" u="none" strike="noStrike" kern="1200" baseline="0">
                      <a:solidFill>
                        <a:schemeClr val="tx1">
                          <a:lumMod val="75000"/>
                          <a:lumOff val="25000"/>
                        </a:schemeClr>
                      </a:solidFill>
                      <a:latin typeface="Marianne" panose="02000000000000000000" pitchFamily="50" charset="0"/>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layout>
                    <c:manualLayout>
                      <c:w val="0.31161064475384603"/>
                      <c:h val="0.45496812843344564"/>
                    </c:manualLayout>
                  </c15:layout>
                  <c15:dlblFieldTable/>
                  <c15:showDataLabelsRange val="0"/>
                </c:ext>
                <c:ext xmlns:c16="http://schemas.microsoft.com/office/drawing/2014/chart" uri="{C3380CC4-5D6E-409C-BE32-E72D297353CC}">
                  <c16:uniqueId val="{00000001-4826-461F-97BC-5B48BE86976C}"/>
                </c:ext>
              </c:extLst>
            </c:dLbl>
            <c:dLbl>
              <c:idx val="1"/>
              <c:layout>
                <c:manualLayout>
                  <c:x val="-7.9333619617093648E-3"/>
                  <c:y val="-0.12899663545284601"/>
                </c:manualLayout>
              </c:layout>
              <c:tx>
                <c:rich>
                  <a:bodyPr rot="0" spcFirstLastPara="1" vertOverflow="ellipsis" vert="horz" wrap="square" lIns="38100" tIns="19050" rIns="38100" bIns="19050" anchor="ctr" anchorCtr="1">
                    <a:noAutofit/>
                  </a:bodyPr>
                  <a:lstStyle/>
                  <a:p>
                    <a:pPr>
                      <a:defRPr sz="1800" b="0" i="0" u="none" strike="noStrike" kern="1200" baseline="0">
                        <a:solidFill>
                          <a:schemeClr val="tx1">
                            <a:lumMod val="75000"/>
                            <a:lumOff val="25000"/>
                          </a:schemeClr>
                        </a:solidFill>
                        <a:latin typeface="Marianne" panose="02000000000000000000" pitchFamily="50" charset="0"/>
                        <a:ea typeface="+mn-ea"/>
                        <a:cs typeface="+mn-cs"/>
                      </a:defRPr>
                    </a:pPr>
                    <a:r>
                      <a:rPr lang="en-US" sz="1200" baseline="0" dirty="0"/>
                      <a:t>Lait </a:t>
                    </a:r>
                  </a:p>
                  <a:p>
                    <a:pPr>
                      <a:defRPr sz="1800"/>
                    </a:pPr>
                    <a:fld id="{8E2110DD-B881-4AB9-81F7-3F58C0FEA69A}" type="VALUE">
                      <a:rPr lang="en-US" sz="1200" baseline="0" smtClean="0"/>
                      <a:pPr>
                        <a:defRPr sz="1800"/>
                      </a:pPr>
                      <a:t>[VALEUR]</a:t>
                    </a:fld>
                    <a:endParaRPr lang="fr-FR"/>
                  </a:p>
                </c:rich>
              </c:tx>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chemeClr val="tx1">
                          <a:lumMod val="75000"/>
                          <a:lumOff val="25000"/>
                        </a:schemeClr>
                      </a:solidFill>
                      <a:latin typeface="Marianne" panose="02000000000000000000" pitchFamily="50" charset="0"/>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layout>
                    <c:manualLayout>
                      <c:w val="0.15612804654112744"/>
                      <c:h val="0.29090120548368387"/>
                    </c:manualLayout>
                  </c15:layout>
                  <c15:dlblFieldTable/>
                  <c15:showDataLabelsRange val="0"/>
                </c:ext>
                <c:ext xmlns:c16="http://schemas.microsoft.com/office/drawing/2014/chart" uri="{C3380CC4-5D6E-409C-BE32-E72D297353CC}">
                  <c16:uniqueId val="{00000003-4826-461F-97BC-5B48BE86976C}"/>
                </c:ext>
              </c:extLst>
            </c:dLbl>
            <c:dLbl>
              <c:idx val="2"/>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arianne" panose="02000000000000000000" pitchFamily="50" charset="0"/>
                        <a:ea typeface="+mn-ea"/>
                        <a:cs typeface="+mn-cs"/>
                      </a:defRPr>
                    </a:pPr>
                    <a:r>
                      <a:rPr lang="en-US" baseline="0" dirty="0" err="1"/>
                      <a:t>Lactosérum</a:t>
                    </a:r>
                    <a:r>
                      <a:rPr lang="en-US" baseline="0" dirty="0"/>
                      <a:t> </a:t>
                    </a:r>
                  </a:p>
                  <a:p>
                    <a:pPr>
                      <a:defRPr sz="900"/>
                    </a:pPr>
                    <a:fld id="{A4C49354-D9B8-4F49-81E1-B7E119D45BE6}" type="VALUE">
                      <a:rPr lang="en-US" baseline="0" smtClean="0"/>
                      <a:pPr>
                        <a:defRPr sz="900"/>
                      </a:pPr>
                      <a:t>[VALEUR]</a:t>
                    </a:fld>
                    <a:endParaRPr lang="fr-FR"/>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arianne" panose="02000000000000000000" pitchFamily="50" charset="0"/>
                      <a:ea typeface="+mn-ea"/>
                      <a:cs typeface="+mn-cs"/>
                    </a:defRPr>
                  </a:pPr>
                  <a:endParaRPr lang="fr-FR"/>
                </a:p>
              </c:txP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4826-461F-97BC-5B48BE86976C}"/>
                </c:ext>
              </c:extLst>
            </c:dLbl>
            <c:dLbl>
              <c:idx val="3"/>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arianne" panose="02000000000000000000" pitchFamily="50" charset="0"/>
                        <a:ea typeface="+mn-ea"/>
                        <a:cs typeface="+mn-cs"/>
                      </a:defRPr>
                    </a:pPr>
                    <a:r>
                      <a:rPr lang="en-US" baseline="0" dirty="0"/>
                      <a:t>Lait </a:t>
                    </a:r>
                    <a:r>
                      <a:rPr lang="en-US" baseline="0" dirty="0" err="1"/>
                      <a:t>concentré</a:t>
                    </a:r>
                    <a:r>
                      <a:rPr lang="en-US" baseline="0" dirty="0"/>
                      <a:t> </a:t>
                    </a:r>
                    <a:fld id="{ACC1B541-00ED-4E0C-883F-E5DB31933638}" type="VALUE">
                      <a:rPr lang="en-US" baseline="0" smtClean="0"/>
                      <a:pPr>
                        <a:defRPr sz="900"/>
                      </a:pPr>
                      <a:t>[VALEUR]</a:t>
                    </a:fld>
                    <a:endParaRPr lang="en-US" baseline="0" dirty="0"/>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arianne" panose="02000000000000000000" pitchFamily="50" charset="0"/>
                      <a:ea typeface="+mn-ea"/>
                      <a:cs typeface="+mn-cs"/>
                    </a:defRPr>
                  </a:pPr>
                  <a:endParaRPr lang="fr-FR"/>
                </a:p>
              </c:txP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4826-461F-97BC-5B48BE86976C}"/>
                </c:ext>
              </c:extLst>
            </c:dLbl>
            <c:dLbl>
              <c:idx val="4"/>
              <c:tx>
                <c:rich>
                  <a:bodyPr/>
                  <a:lstStyle/>
                  <a:p>
                    <a:r>
                      <a:rPr lang="en-US" baseline="0"/>
                      <a:t>Beurre </a:t>
                    </a:r>
                  </a:p>
                  <a:p>
                    <a:fld id="{BCA9B675-579A-4E52-B0D0-0323FE19CB60}" type="VALUE">
                      <a:rPr lang="en-US" baseline="0" smtClean="0"/>
                      <a:pPr/>
                      <a:t>[VALEUR]</a:t>
                    </a:fld>
                    <a:endParaRPr lang="fr-FR"/>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9-4826-461F-97BC-5B48BE86976C}"/>
                </c:ext>
              </c:extLst>
            </c:dLbl>
            <c:dLbl>
              <c:idx val="5"/>
              <c:tx>
                <c:rich>
                  <a:bodyPr/>
                  <a:lstStyle/>
                  <a:p>
                    <a:r>
                      <a:rPr lang="en-US" baseline="0" dirty="0" err="1"/>
                      <a:t>Caséines</a:t>
                    </a:r>
                    <a:r>
                      <a:rPr lang="en-US" baseline="0" dirty="0"/>
                      <a:t>
</a:t>
                    </a:r>
                    <a:fld id="{2B477422-A4F8-48B8-999F-3D91EF8036C9}" type="VALUE">
                      <a:rPr lang="en-US" baseline="0" smtClean="0"/>
                      <a:pPr/>
                      <a:t>[VALEUR]</a:t>
                    </a:fld>
                    <a:endParaRPr lang="en-US" baseline="0" dirty="0"/>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B-4826-461F-97BC-5B48BE86976C}"/>
                </c:ext>
              </c:extLst>
            </c:dLbl>
            <c:dLbl>
              <c:idx val="6"/>
              <c:tx>
                <c:rich>
                  <a:bodyPr/>
                  <a:lstStyle/>
                  <a:p>
                    <a:r>
                      <a:rPr lang="en-US" baseline="0"/>
                      <a:t>Fromages </a:t>
                    </a:r>
                  </a:p>
                  <a:p>
                    <a:fld id="{D38C5B56-8031-418C-B582-C851B1768A3E}" type="VALUE">
                      <a:rPr lang="en-US" baseline="0" smtClean="0"/>
                      <a:pPr/>
                      <a:t>[VALEUR]</a:t>
                    </a:fld>
                    <a:endParaRPr lang="fr-FR"/>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D-4826-461F-97BC-5B48BE86976C}"/>
                </c:ext>
              </c:extLst>
            </c:dLbl>
            <c:dLbl>
              <c:idx val="7"/>
              <c:layout>
                <c:manualLayout>
                  <c:x val="1.535689586836071E-2"/>
                  <c:y val="9.1798336643052897E-3"/>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F-4826-461F-97BC-5B48BE86976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arianne" panose="02000000000000000000" pitchFamily="50" charset="0"/>
                    <a:ea typeface="+mn-ea"/>
                    <a:cs typeface="+mn-cs"/>
                  </a:defRPr>
                </a:pPr>
                <a:endParaRPr lang="fr-FR"/>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'Import. TBB laits compo.'!$C$61:$C$70</c:f>
              <c:strCache>
                <c:ptCount val="8"/>
                <c:pt idx="0">
                  <c:v>190110 - Préparations alimentaires à base de lait</c:v>
                </c:pt>
                <c:pt idx="1">
                  <c:v>0401 - Lait</c:v>
                </c:pt>
                <c:pt idx="2">
                  <c:v>0404 - Lactosérum</c:v>
                </c:pt>
                <c:pt idx="3">
                  <c:v>0402 - Lait concentré</c:v>
                </c:pt>
                <c:pt idx="4">
                  <c:v>0405 - Beurre</c:v>
                </c:pt>
                <c:pt idx="5">
                  <c:v>3501 - Caséines</c:v>
                </c:pt>
                <c:pt idx="6">
                  <c:v>0406 - Fromages</c:v>
                </c:pt>
                <c:pt idx="7">
                  <c:v>Autres produits laitiers</c:v>
                </c:pt>
              </c:strCache>
            </c:strRef>
          </c:cat>
          <c:val>
            <c:numRef>
              <c:f>'Import. TBB laits compo.'!$P$61:$P$70</c:f>
              <c:numCache>
                <c:formatCode>0%</c:formatCode>
                <c:ptCount val="8"/>
                <c:pt idx="0">
                  <c:v>0.3780933415323226</c:v>
                </c:pt>
                <c:pt idx="1">
                  <c:v>0.22926407746823552</c:v>
                </c:pt>
                <c:pt idx="2">
                  <c:v>0.11250178817934361</c:v>
                </c:pt>
                <c:pt idx="3">
                  <c:v>0.10234852011858868</c:v>
                </c:pt>
                <c:pt idx="4">
                  <c:v>6.1433078284585198E-2</c:v>
                </c:pt>
                <c:pt idx="5">
                  <c:v>5.2462976489884766E-2</c:v>
                </c:pt>
                <c:pt idx="6">
                  <c:v>4.9152870808989099E-2</c:v>
                </c:pt>
                <c:pt idx="7">
                  <c:v>1.4743347118050499E-2</c:v>
                </c:pt>
              </c:numCache>
            </c:numRef>
          </c:val>
          <c:extLst>
            <c:ext xmlns:c16="http://schemas.microsoft.com/office/drawing/2014/chart" uri="{C3380CC4-5D6E-409C-BE32-E72D297353CC}">
              <c16:uniqueId val="{00000012-4826-461F-97BC-5B48BE86976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800">
          <a:latin typeface="Marianne" panose="02000000000000000000" pitchFamily="50" charset="0"/>
        </a:defRPr>
      </a:pPr>
      <a:endParaRPr lang="fr-FR"/>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0.23276</cdr:x>
      <cdr:y>0.27014</cdr:y>
    </cdr:from>
    <cdr:to>
      <cdr:x>0.33741</cdr:x>
      <cdr:y>0.3389</cdr:y>
    </cdr:to>
    <cdr:sp macro="" textlink="">
      <cdr:nvSpPr>
        <cdr:cNvPr id="2" name="ZoneTexte 19">
          <a:extLst xmlns:a="http://schemas.openxmlformats.org/drawingml/2006/main">
            <a:ext uri="{FF2B5EF4-FFF2-40B4-BE49-F238E27FC236}">
              <a16:creationId xmlns:a16="http://schemas.microsoft.com/office/drawing/2014/main" id="{5967CFD3-70E0-4C67-AB9E-71E2786693CD}"/>
            </a:ext>
          </a:extLst>
        </cdr:cNvPr>
        <cdr:cNvSpPr txBox="1"/>
      </cdr:nvSpPr>
      <cdr:spPr>
        <a:xfrm xmlns:a="http://schemas.openxmlformats.org/drawingml/2006/main">
          <a:off x="1162969" y="846496"/>
          <a:ext cx="522906" cy="21544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zh-CN" altLang="fr-FR" sz="800" dirty="0"/>
            <a:t>黄油</a:t>
          </a:r>
          <a:endParaRPr lang="fr-FR" sz="800" dirty="0"/>
        </a:p>
      </cdr:txBody>
    </cdr:sp>
  </cdr:relSizeAnchor>
  <cdr:relSizeAnchor xmlns:cdr="http://schemas.openxmlformats.org/drawingml/2006/chartDrawing">
    <cdr:from>
      <cdr:x>0.2758</cdr:x>
      <cdr:y>0.39084</cdr:y>
    </cdr:from>
    <cdr:to>
      <cdr:x>0.40238</cdr:x>
      <cdr:y>0.46451</cdr:y>
    </cdr:to>
    <cdr:sp macro="" textlink="">
      <cdr:nvSpPr>
        <cdr:cNvPr id="3" name="ZoneTexte 19">
          <a:extLst xmlns:a="http://schemas.openxmlformats.org/drawingml/2006/main">
            <a:ext uri="{FF2B5EF4-FFF2-40B4-BE49-F238E27FC236}">
              <a16:creationId xmlns:a16="http://schemas.microsoft.com/office/drawing/2014/main" id="{F90C0B51-46B4-4429-B99B-4363612331B7}"/>
            </a:ext>
          </a:extLst>
        </cdr:cNvPr>
        <cdr:cNvSpPr txBox="1"/>
      </cdr:nvSpPr>
      <cdr:spPr>
        <a:xfrm xmlns:a="http://schemas.openxmlformats.org/drawingml/2006/main">
          <a:off x="1378042" y="1224703"/>
          <a:ext cx="632461"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zh-CN" altLang="fr-FR" sz="900" dirty="0"/>
            <a:t>浓缩奶</a:t>
          </a:r>
          <a:endParaRPr lang="fr-FR" sz="900" dirty="0"/>
        </a:p>
      </cdr:txBody>
    </cdr:sp>
  </cdr:relSizeAnchor>
  <cdr:relSizeAnchor xmlns:cdr="http://schemas.openxmlformats.org/drawingml/2006/chartDrawing">
    <cdr:from>
      <cdr:x>0.28099</cdr:x>
      <cdr:y>0.69746</cdr:y>
    </cdr:from>
    <cdr:to>
      <cdr:x>0.38565</cdr:x>
      <cdr:y>0.77604</cdr:y>
    </cdr:to>
    <cdr:sp macro="" textlink="">
      <cdr:nvSpPr>
        <cdr:cNvPr id="4" name="ZoneTexte 19">
          <a:extLst xmlns:a="http://schemas.openxmlformats.org/drawingml/2006/main">
            <a:ext uri="{FF2B5EF4-FFF2-40B4-BE49-F238E27FC236}">
              <a16:creationId xmlns:a16="http://schemas.microsoft.com/office/drawing/2014/main" id="{56FBE535-79D8-4829-B48D-401A6F279132}"/>
            </a:ext>
          </a:extLst>
        </cdr:cNvPr>
        <cdr:cNvSpPr txBox="1"/>
      </cdr:nvSpPr>
      <cdr:spPr>
        <a:xfrm xmlns:a="http://schemas.openxmlformats.org/drawingml/2006/main">
          <a:off x="1403968" y="2185505"/>
          <a:ext cx="522936" cy="24622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zh-CN" altLang="fr-FR" sz="1000" dirty="0"/>
            <a:t>乳清</a:t>
          </a:r>
          <a:endParaRPr lang="fr-FR" sz="1000" dirty="0"/>
        </a:p>
      </cdr:txBody>
    </cdr:sp>
  </cdr:relSizeAnchor>
  <cdr:relSizeAnchor xmlns:cdr="http://schemas.openxmlformats.org/drawingml/2006/chartDrawing">
    <cdr:from>
      <cdr:x>0.57646</cdr:x>
      <cdr:y>0.4293</cdr:y>
    </cdr:from>
    <cdr:to>
      <cdr:x>0.81063</cdr:x>
      <cdr:y>0.50297</cdr:y>
    </cdr:to>
    <cdr:sp macro="" textlink="">
      <cdr:nvSpPr>
        <cdr:cNvPr id="5" name="ZoneTexte 19">
          <a:extLst xmlns:a="http://schemas.openxmlformats.org/drawingml/2006/main">
            <a:ext uri="{FF2B5EF4-FFF2-40B4-BE49-F238E27FC236}">
              <a16:creationId xmlns:a16="http://schemas.microsoft.com/office/drawing/2014/main" id="{D24F494A-460B-4CD1-9B77-3BEF1E0238C8}"/>
            </a:ext>
          </a:extLst>
        </cdr:cNvPr>
        <cdr:cNvSpPr txBox="1"/>
      </cdr:nvSpPr>
      <cdr:spPr>
        <a:xfrm xmlns:a="http://schemas.openxmlformats.org/drawingml/2006/main">
          <a:off x="2880320" y="1345218"/>
          <a:ext cx="1170000"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zh-CN" altLang="fr-FR" sz="900" dirty="0"/>
            <a:t>奶类为原料的食品</a:t>
          </a:r>
          <a:endParaRPr lang="fr-FR" sz="900" dirty="0"/>
        </a:p>
      </cdr:txBody>
    </cdr:sp>
  </cdr:relSizeAnchor>
  <cdr:relSizeAnchor xmlns:cdr="http://schemas.openxmlformats.org/drawingml/2006/chartDrawing">
    <cdr:from>
      <cdr:x>0.48833</cdr:x>
      <cdr:y>0.77906</cdr:y>
    </cdr:from>
    <cdr:to>
      <cdr:x>0.59299</cdr:x>
      <cdr:y>0.85764</cdr:y>
    </cdr:to>
    <cdr:sp macro="" textlink="">
      <cdr:nvSpPr>
        <cdr:cNvPr id="6" name="ZoneTexte 19">
          <a:extLst xmlns:a="http://schemas.openxmlformats.org/drawingml/2006/main">
            <a:ext uri="{FF2B5EF4-FFF2-40B4-BE49-F238E27FC236}">
              <a16:creationId xmlns:a16="http://schemas.microsoft.com/office/drawing/2014/main" id="{D9EEE653-8E5C-4C77-AFC8-6E2FEDACEACB}"/>
            </a:ext>
          </a:extLst>
        </cdr:cNvPr>
        <cdr:cNvSpPr txBox="1"/>
      </cdr:nvSpPr>
      <cdr:spPr>
        <a:xfrm xmlns:a="http://schemas.openxmlformats.org/drawingml/2006/main">
          <a:off x="2439954" y="2441195"/>
          <a:ext cx="522937" cy="24622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zh-CN" altLang="fr-FR" sz="1000" dirty="0"/>
            <a:t>奶</a:t>
          </a:r>
          <a:endParaRPr lang="fr-FR" sz="10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34" charset="0"/>
              </a:defRPr>
            </a:lvl1pPr>
          </a:lstStyle>
          <a:p>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itchFamily="34" charset="0"/>
              </a:defRPr>
            </a:lvl1pPr>
          </a:lstStyle>
          <a:p>
            <a:fld id="{D680E798-53FF-4C51-A981-953463752515}" type="datetimeFigureOut">
              <a:rPr lang="fr-FR" smtClean="0"/>
              <a:pPr/>
              <a:t>13/06/2024</a:t>
            </a:fld>
            <a:endParaRPr lang="fr-FR" dirty="0"/>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itchFamily="34" charset="0"/>
              </a:defRPr>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itchFamily="34" charset="0"/>
              </a:defRPr>
            </a:lvl1pPr>
          </a:lstStyle>
          <a:p>
            <a:fld id="{1B06CD8F-B7ED-4A05-9FB1-A01CC0EF02CC}" type="slidenum">
              <a:rPr lang="fr-FR" smtClean="0"/>
              <a:pPr/>
              <a:t>‹N°›</a:t>
            </a:fld>
            <a:endParaRPr lang="fr-FR" dirty="0"/>
          </a:p>
        </p:txBody>
      </p:sp>
    </p:spTree>
    <p:extLst>
      <p:ext uri="{BB962C8B-B14F-4D97-AF65-F5344CB8AC3E}">
        <p14:creationId xmlns:p14="http://schemas.microsoft.com/office/powerpoint/2010/main" val="411662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itchFamily="34" charset="0"/>
        <a:ea typeface="+mn-ea"/>
        <a:cs typeface="+mn-cs"/>
      </a:defRPr>
    </a:lvl1pPr>
    <a:lvl2pPr marL="457200" algn="l" defTabSz="914400" rtl="0" eaLnBrk="1" latinLnBrk="0" hangingPunct="1">
      <a:defRPr sz="1200" kern="1200">
        <a:solidFill>
          <a:schemeClr val="tx1"/>
        </a:solidFill>
        <a:latin typeface="Arial" pitchFamily="34" charset="0"/>
        <a:ea typeface="+mn-ea"/>
        <a:cs typeface="+mn-cs"/>
      </a:defRPr>
    </a:lvl2pPr>
    <a:lvl3pPr marL="914400" algn="l" defTabSz="914400" rtl="0" eaLnBrk="1" latinLnBrk="0" hangingPunct="1">
      <a:defRPr sz="1200" kern="1200">
        <a:solidFill>
          <a:schemeClr val="tx1"/>
        </a:solidFill>
        <a:latin typeface="Arial" pitchFamily="34" charset="0"/>
        <a:ea typeface="+mn-ea"/>
        <a:cs typeface="+mn-cs"/>
      </a:defRPr>
    </a:lvl3pPr>
    <a:lvl4pPr marL="1371600" algn="l" defTabSz="914400" rtl="0" eaLnBrk="1" latinLnBrk="0" hangingPunct="1">
      <a:defRPr sz="1200" kern="1200">
        <a:solidFill>
          <a:schemeClr val="tx1"/>
        </a:solidFill>
        <a:latin typeface="Arial" pitchFamily="34" charset="0"/>
        <a:ea typeface="+mn-ea"/>
        <a:cs typeface="+mn-cs"/>
      </a:defRPr>
    </a:lvl4pPr>
    <a:lvl5pPr marL="1828800" algn="l" defTabSz="914400" rtl="0" eaLnBrk="1" latinLnBrk="0" hangingPunct="1">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B06CD8F-B7ED-4A05-9FB1-A01CC0EF02CC}" type="slidenum">
              <a:rPr lang="fr-FR" smtClean="0"/>
              <a:pPr/>
              <a:t>1</a:t>
            </a:fld>
            <a:endParaRPr lang="fr-FR" dirty="0"/>
          </a:p>
        </p:txBody>
      </p:sp>
    </p:spTree>
    <p:extLst>
      <p:ext uri="{BB962C8B-B14F-4D97-AF65-F5344CB8AC3E}">
        <p14:creationId xmlns:p14="http://schemas.microsoft.com/office/powerpoint/2010/main" val="1307427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B06CD8F-B7ED-4A05-9FB1-A01CC0EF02CC}" type="slidenum">
              <a:rPr lang="fr-FR" smtClean="0"/>
              <a:pPr/>
              <a:t>11</a:t>
            </a:fld>
            <a:endParaRPr lang="fr-FR" dirty="0"/>
          </a:p>
        </p:txBody>
      </p:sp>
    </p:spTree>
    <p:extLst>
      <p:ext uri="{BB962C8B-B14F-4D97-AF65-F5344CB8AC3E}">
        <p14:creationId xmlns:p14="http://schemas.microsoft.com/office/powerpoint/2010/main" val="4239016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zh-CN" altLang="fr-FR" dirty="0"/>
              <a:t>奶源地法兰西，中小型牧场，</a:t>
            </a:r>
            <a:r>
              <a:rPr lang="fr-FR" altLang="zh-CN" dirty="0"/>
              <a:t>54000</a:t>
            </a:r>
            <a:r>
              <a:rPr lang="zh-CN" altLang="fr-FR" dirty="0"/>
              <a:t>个牧场，</a:t>
            </a:r>
            <a:r>
              <a:rPr lang="fr-FR" altLang="zh-CN" dirty="0"/>
              <a:t>92%</a:t>
            </a:r>
            <a:r>
              <a:rPr lang="zh-CN" altLang="fr-FR" dirty="0"/>
              <a:t>的奶牛可以外出活动，</a:t>
            </a:r>
            <a:endParaRPr lang="fr-FR" dirty="0"/>
          </a:p>
        </p:txBody>
      </p:sp>
      <p:sp>
        <p:nvSpPr>
          <p:cNvPr id="4" name="Espace réservé du numéro de diapositive 3"/>
          <p:cNvSpPr>
            <a:spLocks noGrp="1"/>
          </p:cNvSpPr>
          <p:nvPr>
            <p:ph type="sldNum" sz="quarter" idx="5"/>
          </p:nvPr>
        </p:nvSpPr>
        <p:spPr/>
        <p:txBody>
          <a:bodyPr/>
          <a:lstStyle/>
          <a:p>
            <a:fld id="{1B06CD8F-B7ED-4A05-9FB1-A01CC0EF02CC}" type="slidenum">
              <a:rPr lang="fr-FR" smtClean="0"/>
              <a:pPr/>
              <a:t>2</a:t>
            </a:fld>
            <a:endParaRPr lang="fr-FR" dirty="0"/>
          </a:p>
        </p:txBody>
      </p:sp>
    </p:spTree>
    <p:extLst>
      <p:ext uri="{BB962C8B-B14F-4D97-AF65-F5344CB8AC3E}">
        <p14:creationId xmlns:p14="http://schemas.microsoft.com/office/powerpoint/2010/main" val="134674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fontScale="92500" lnSpcReduction="10000"/>
          </a:bodyPr>
          <a:lstStyle/>
          <a:p>
            <a:pPr algn="l"/>
            <a:r>
              <a:rPr lang="fr-FR" sz="1800" b="0" i="0" u="none" strike="noStrike" baseline="0" dirty="0">
                <a:latin typeface="Marianne-Regular" panose="02000000000000000000" pitchFamily="50" charset="0"/>
              </a:rPr>
              <a:t>La France est aussi reconnue pour sa grande capacité de production laitière et pour ses multiples productions fromagères. C’est le pays des 1 200 fromages avec plus d’une cinquantaine en appellation d’origine. En favorisant</a:t>
            </a:r>
          </a:p>
          <a:p>
            <a:pPr algn="l"/>
            <a:r>
              <a:rPr lang="fr-FR" sz="1800" b="0" i="0" u="none" strike="noStrike" baseline="0" dirty="0">
                <a:latin typeface="Marianne-Regular" panose="02000000000000000000" pitchFamily="50" charset="0"/>
              </a:rPr>
              <a:t>la différenciation des marchés, ces appellations contribuent à protéger la diversité, garantissant une reconnaissance aux producteurs et participant au développement de l’identité des territoires ruraux.</a:t>
            </a:r>
          </a:p>
          <a:p>
            <a:pPr algn="l"/>
            <a:r>
              <a:rPr lang="fr-FR" sz="1800" b="0" i="0" u="none" strike="noStrike" baseline="0" dirty="0">
                <a:latin typeface="Marianne-Regular" panose="02000000000000000000" pitchFamily="50" charset="0"/>
              </a:rPr>
              <a:t>La production de lait de vache est la première des productions animales en valeur. Elle est surtout présente dans l’Ouest du pays et dans les régions de montagne. Les exploitations caprines produisent quant à elles, 100 000 tonnes de fromages par an.</a:t>
            </a:r>
            <a:endParaRPr lang="fr-FR" dirty="0"/>
          </a:p>
        </p:txBody>
      </p:sp>
      <p:sp>
        <p:nvSpPr>
          <p:cNvPr id="4" name="Espace réservé du numéro de diapositive 3"/>
          <p:cNvSpPr>
            <a:spLocks noGrp="1"/>
          </p:cNvSpPr>
          <p:nvPr>
            <p:ph type="sldNum" sz="quarter" idx="5"/>
          </p:nvPr>
        </p:nvSpPr>
        <p:spPr/>
        <p:txBody>
          <a:bodyPr/>
          <a:lstStyle/>
          <a:p>
            <a:fld id="{1B06CD8F-B7ED-4A05-9FB1-A01CC0EF02CC}" type="slidenum">
              <a:rPr lang="fr-FR" smtClean="0"/>
              <a:pPr/>
              <a:t>3</a:t>
            </a:fld>
            <a:endParaRPr lang="fr-FR" dirty="0"/>
          </a:p>
        </p:txBody>
      </p:sp>
    </p:spTree>
    <p:extLst>
      <p:ext uri="{BB962C8B-B14F-4D97-AF65-F5344CB8AC3E}">
        <p14:creationId xmlns:p14="http://schemas.microsoft.com/office/powerpoint/2010/main" val="2602843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B06CD8F-B7ED-4A05-9FB1-A01CC0EF02CC}" type="slidenum">
              <a:rPr lang="fr-FR" smtClean="0"/>
              <a:pPr/>
              <a:t>4</a:t>
            </a:fld>
            <a:endParaRPr lang="fr-FR" dirty="0"/>
          </a:p>
        </p:txBody>
      </p:sp>
    </p:spTree>
    <p:extLst>
      <p:ext uri="{BB962C8B-B14F-4D97-AF65-F5344CB8AC3E}">
        <p14:creationId xmlns:p14="http://schemas.microsoft.com/office/powerpoint/2010/main" val="1271180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B06CD8F-B7ED-4A05-9FB1-A01CC0EF02CC}" type="slidenum">
              <a:rPr lang="fr-FR" smtClean="0"/>
              <a:pPr/>
              <a:t>5</a:t>
            </a:fld>
            <a:endParaRPr lang="fr-FR" dirty="0"/>
          </a:p>
        </p:txBody>
      </p:sp>
    </p:spTree>
    <p:extLst>
      <p:ext uri="{BB962C8B-B14F-4D97-AF65-F5344CB8AC3E}">
        <p14:creationId xmlns:p14="http://schemas.microsoft.com/office/powerpoint/2010/main" val="1074251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B06CD8F-B7ED-4A05-9FB1-A01CC0EF02CC}" type="slidenum">
              <a:rPr lang="fr-FR" smtClean="0"/>
              <a:pPr/>
              <a:t>6</a:t>
            </a:fld>
            <a:endParaRPr lang="fr-FR" dirty="0"/>
          </a:p>
        </p:txBody>
      </p:sp>
    </p:spTree>
    <p:extLst>
      <p:ext uri="{BB962C8B-B14F-4D97-AF65-F5344CB8AC3E}">
        <p14:creationId xmlns:p14="http://schemas.microsoft.com/office/powerpoint/2010/main" val="2301205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fontScale="92500" lnSpcReduction="10000"/>
          </a:bodyPr>
          <a:lstStyle/>
          <a:p>
            <a:pPr>
              <a:defRPr/>
            </a:pPr>
            <a:r>
              <a:rPr lang="fr-FR" sz="800" dirty="0"/>
              <a:t>Maîtrise à tous les maillons de la chaîne (PPT CNIEL)</a:t>
            </a:r>
          </a:p>
          <a:p>
            <a:pPr>
              <a:defRPr/>
            </a:pPr>
            <a:endParaRPr lang="fr-FR" sz="800" dirty="0">
              <a:solidFill>
                <a:srgbClr val="0070C0"/>
              </a:solidFill>
            </a:endParaRPr>
          </a:p>
          <a:p>
            <a:pPr>
              <a:defRPr/>
            </a:pPr>
            <a:r>
              <a:rPr lang="fr-FR" sz="800" dirty="0">
                <a:solidFill>
                  <a:srgbClr val="0070C0"/>
                </a:solidFill>
              </a:rPr>
              <a:t>Depuis Janvier 2006 : le paquet hygiène </a:t>
            </a:r>
            <a:r>
              <a:rPr lang="fr-FR" sz="800" b="1" dirty="0">
                <a:solidFill>
                  <a:srgbClr val="FF0000"/>
                </a:solidFill>
              </a:rPr>
              <a:t>issu de la   </a:t>
            </a:r>
            <a:r>
              <a:rPr lang="fr-FR" sz="800" dirty="0">
                <a:solidFill>
                  <a:srgbClr val="0070C0"/>
                </a:solidFill>
              </a:rPr>
              <a:t>« Food Law », définit les grands principes pour tous les Etats membres européens en matière de sécurité sanitaire des aliments.</a:t>
            </a:r>
          </a:p>
          <a:p>
            <a:pPr lvl="1">
              <a:defRPr/>
            </a:pPr>
            <a:r>
              <a:rPr lang="fr-FR" sz="800" dirty="0">
                <a:solidFill>
                  <a:schemeClr val="bg2">
                    <a:lumMod val="50000"/>
                  </a:schemeClr>
                </a:solidFill>
              </a:rPr>
              <a:t>L’opérateur est responsable de la qualité sanitaire des produits mis sur le marché</a:t>
            </a:r>
          </a:p>
          <a:p>
            <a:pPr lvl="1">
              <a:defRPr/>
            </a:pPr>
            <a:r>
              <a:rPr lang="fr-FR" sz="800" dirty="0">
                <a:solidFill>
                  <a:schemeClr val="bg2">
                    <a:lumMod val="50000"/>
                  </a:schemeClr>
                </a:solidFill>
              </a:rPr>
              <a:t>Un système d'obligation de résultat. Le choix des moyens revient donc au professionnel qui doit apporter la preuve aux services de contrôle que les moyens de maîtrise mis en place permettent d’assurer la qualité sanitaire des produits fabriqués</a:t>
            </a:r>
          </a:p>
          <a:p>
            <a:r>
              <a:rPr lang="fr-FR" sz="800" dirty="0"/>
              <a:t>Food Law</a:t>
            </a:r>
          </a:p>
          <a:p>
            <a:endParaRPr lang="fr-FR" sz="800" dirty="0"/>
          </a:p>
          <a:p>
            <a:r>
              <a:rPr lang="fr-FR" altLang="fr-FR" sz="800" dirty="0">
                <a:solidFill>
                  <a:schemeClr val="bg2">
                    <a:lumMod val="50000"/>
                  </a:schemeClr>
                </a:solidFill>
              </a:rPr>
              <a:t>santé des troupeaux, l’hygiène de la traite, la qualité du lait, la température du stockage, propreté de l’exploitation </a:t>
            </a:r>
            <a:r>
              <a:rPr lang="fr-FR" altLang="fr-FR" sz="800" b="1" dirty="0">
                <a:solidFill>
                  <a:srgbClr val="FF0000"/>
                </a:solidFill>
              </a:rPr>
              <a:t>(application du « paquet hygiène » à la production primaire)</a:t>
            </a:r>
          </a:p>
          <a:p>
            <a:pPr lvl="2">
              <a:defRPr/>
            </a:pPr>
            <a:r>
              <a:rPr lang="fr-FR" altLang="fr-FR" sz="800" dirty="0">
                <a:solidFill>
                  <a:schemeClr val="bg2">
                    <a:lumMod val="50000"/>
                  </a:schemeClr>
                </a:solidFill>
              </a:rPr>
              <a:t>La charte nationale de bonnes pratiques d’élevage</a:t>
            </a:r>
          </a:p>
          <a:p>
            <a:pPr lvl="3">
              <a:defRPr/>
            </a:pPr>
            <a:r>
              <a:rPr lang="fr-FR" altLang="fr-FR" sz="800" dirty="0">
                <a:solidFill>
                  <a:schemeClr val="bg2">
                    <a:lumMod val="50000"/>
                  </a:schemeClr>
                </a:solidFill>
              </a:rPr>
              <a:t>90% des producteurs de lait (&gt;20 vaches)</a:t>
            </a:r>
          </a:p>
          <a:p>
            <a:pPr lvl="3">
              <a:defRPr/>
            </a:pPr>
            <a:r>
              <a:rPr lang="fr-FR" altLang="fr-FR" sz="800" dirty="0">
                <a:solidFill>
                  <a:schemeClr val="bg2">
                    <a:lumMod val="50000"/>
                  </a:schemeClr>
                </a:solidFill>
              </a:rPr>
              <a:t>3000 techniciens accompagnent les éleveurs</a:t>
            </a:r>
          </a:p>
          <a:p>
            <a:pPr lvl="3">
              <a:defRPr/>
            </a:pPr>
            <a:endParaRPr lang="fr-FR" altLang="fr-FR" sz="800" dirty="0">
              <a:solidFill>
                <a:schemeClr val="bg2">
                  <a:lumMod val="50000"/>
                </a:schemeClr>
              </a:solidFill>
            </a:endParaRPr>
          </a:p>
          <a:p>
            <a:pPr lvl="2">
              <a:defRPr/>
            </a:pPr>
            <a:r>
              <a:rPr lang="fr-FR" altLang="fr-FR" sz="800" dirty="0">
                <a:solidFill>
                  <a:schemeClr val="bg2">
                    <a:lumMod val="50000"/>
                  </a:schemeClr>
                </a:solidFill>
              </a:rPr>
              <a:t>Guide de bonnes pratiques d’hygiène en élevage de bovins</a:t>
            </a:r>
            <a:r>
              <a:rPr lang="fr-FR" altLang="fr-FR" sz="800" b="1" dirty="0">
                <a:solidFill>
                  <a:srgbClr val="FF0000"/>
                </a:solidFill>
              </a:rPr>
              <a:t>, rédigé par les professionnels, évalué par l’Agence de sécurité sanitaire des aliments (Anses) et validé par les pouvoirs publics </a:t>
            </a:r>
          </a:p>
          <a:p>
            <a:pPr marL="914400" lvl="2" indent="0">
              <a:buNone/>
              <a:defRPr/>
            </a:pPr>
            <a:endParaRPr lang="fr-FR" altLang="fr-FR" sz="800" dirty="0">
              <a:solidFill>
                <a:schemeClr val="bg2">
                  <a:lumMod val="50000"/>
                </a:schemeClr>
              </a:solidFill>
            </a:endParaRPr>
          </a:p>
          <a:p>
            <a:pPr lvl="2">
              <a:defRPr/>
            </a:pPr>
            <a:r>
              <a:rPr lang="fr-FR" altLang="fr-FR" sz="800" dirty="0">
                <a:solidFill>
                  <a:schemeClr val="bg2">
                    <a:lumMod val="50000"/>
                  </a:schemeClr>
                </a:solidFill>
              </a:rPr>
              <a:t>Paiement du lait à la qualité</a:t>
            </a:r>
          </a:p>
          <a:p>
            <a:pPr>
              <a:lnSpc>
                <a:spcPct val="80000"/>
              </a:lnSpc>
              <a:defRPr/>
            </a:pPr>
            <a:r>
              <a:rPr lang="fr-FR" sz="800" dirty="0">
                <a:solidFill>
                  <a:srgbClr val="0070C0"/>
                </a:solidFill>
              </a:rPr>
              <a:t>Les fabricants ont la responsabilité de mettre sur le marché des produits qui ne présentent pas de danger pour le consommateur</a:t>
            </a:r>
          </a:p>
          <a:p>
            <a:pPr>
              <a:lnSpc>
                <a:spcPct val="80000"/>
              </a:lnSpc>
              <a:defRPr/>
            </a:pPr>
            <a:endParaRPr lang="fr-FR" sz="800" dirty="0">
              <a:solidFill>
                <a:srgbClr val="0070C0"/>
              </a:solidFill>
            </a:endParaRPr>
          </a:p>
          <a:p>
            <a:pPr>
              <a:lnSpc>
                <a:spcPct val="80000"/>
              </a:lnSpc>
              <a:defRPr/>
            </a:pPr>
            <a:r>
              <a:rPr lang="fr-FR" sz="800" dirty="0">
                <a:solidFill>
                  <a:srgbClr val="0070C0"/>
                </a:solidFill>
              </a:rPr>
              <a:t>Ils doivent respecter les exigences d’hygiène fixées par la règlementation (critères microbiologiques, médicaments vétérinaires, contaminants, pesticides…).</a:t>
            </a:r>
          </a:p>
          <a:p>
            <a:pPr>
              <a:lnSpc>
                <a:spcPct val="80000"/>
              </a:lnSpc>
              <a:defRPr/>
            </a:pPr>
            <a:endParaRPr lang="fr-FR" sz="800" dirty="0">
              <a:solidFill>
                <a:srgbClr val="0070C0"/>
              </a:solidFill>
            </a:endParaRPr>
          </a:p>
          <a:p>
            <a:pPr>
              <a:lnSpc>
                <a:spcPct val="80000"/>
              </a:lnSpc>
              <a:defRPr/>
            </a:pPr>
            <a:r>
              <a:rPr lang="fr-FR" sz="800" dirty="0">
                <a:solidFill>
                  <a:srgbClr val="0070C0"/>
                </a:solidFill>
              </a:rPr>
              <a:t>Leurs principales obligations sont:</a:t>
            </a:r>
          </a:p>
          <a:p>
            <a:pPr lvl="1">
              <a:lnSpc>
                <a:spcPct val="80000"/>
              </a:lnSpc>
              <a:defRPr/>
            </a:pPr>
            <a:r>
              <a:rPr lang="fr-FR" sz="800" dirty="0">
                <a:solidFill>
                  <a:schemeClr val="bg2">
                    <a:lumMod val="50000"/>
                  </a:schemeClr>
                </a:solidFill>
              </a:rPr>
              <a:t>Bonnes pratiques d’hygiène</a:t>
            </a:r>
          </a:p>
          <a:p>
            <a:pPr lvl="1">
              <a:lnSpc>
                <a:spcPct val="80000"/>
              </a:lnSpc>
              <a:defRPr/>
            </a:pPr>
            <a:r>
              <a:rPr lang="fr-FR" sz="800" dirty="0">
                <a:solidFill>
                  <a:schemeClr val="bg2">
                    <a:lumMod val="50000"/>
                  </a:schemeClr>
                </a:solidFill>
              </a:rPr>
              <a:t>Analyse des risques selon l’approche HACCP</a:t>
            </a:r>
          </a:p>
          <a:p>
            <a:pPr lvl="1">
              <a:lnSpc>
                <a:spcPct val="80000"/>
              </a:lnSpc>
              <a:defRPr/>
            </a:pPr>
            <a:r>
              <a:rPr lang="fr-FR" sz="800" dirty="0">
                <a:solidFill>
                  <a:schemeClr val="bg2">
                    <a:lumMod val="50000"/>
                  </a:schemeClr>
                </a:solidFill>
              </a:rPr>
              <a:t>Traçabilité des produits</a:t>
            </a:r>
          </a:p>
          <a:p>
            <a:pPr lvl="1">
              <a:lnSpc>
                <a:spcPct val="80000"/>
              </a:lnSpc>
              <a:defRPr/>
            </a:pPr>
            <a:r>
              <a:rPr lang="fr-FR" sz="800" dirty="0">
                <a:solidFill>
                  <a:schemeClr val="bg2">
                    <a:lumMod val="50000"/>
                  </a:schemeClr>
                </a:solidFill>
              </a:rPr>
              <a:t>Procédure de gestion des produits non conformes</a:t>
            </a:r>
          </a:p>
          <a:p>
            <a:pPr lvl="1">
              <a:lnSpc>
                <a:spcPct val="80000"/>
              </a:lnSpc>
              <a:defRPr/>
            </a:pPr>
            <a:endParaRPr lang="fr-FR" altLang="fr-FR" sz="800" dirty="0">
              <a:solidFill>
                <a:schemeClr val="bg2">
                  <a:lumMod val="50000"/>
                </a:schemeClr>
              </a:solidFill>
              <a:latin typeface="Arial Narrow" panose="020B0606020202030204" pitchFamily="34" charset="0"/>
            </a:endParaRPr>
          </a:p>
          <a:p>
            <a:pPr marL="0" indent="0">
              <a:buNone/>
              <a:defRPr/>
            </a:pPr>
            <a:r>
              <a:rPr lang="fr-FR" sz="800" dirty="0">
                <a:solidFill>
                  <a:srgbClr val="0070C0"/>
                </a:solidFill>
              </a:rPr>
              <a:t>Objectif : Pouvoir rappeler ou retirer les produits du marché de manière ciblée et le plus rapidement possible et investiguer les sources de contamination</a:t>
            </a:r>
            <a:endParaRPr lang="fr-FR" sz="800" b="1" dirty="0">
              <a:solidFill>
                <a:srgbClr val="0070C0"/>
              </a:solidFill>
            </a:endParaRPr>
          </a:p>
          <a:p>
            <a:pPr lvl="1">
              <a:defRPr/>
            </a:pPr>
            <a:r>
              <a:rPr lang="fr-FR" sz="800" b="1" dirty="0">
                <a:solidFill>
                  <a:schemeClr val="bg2">
                    <a:lumMod val="50000"/>
                  </a:schemeClr>
                </a:solidFill>
              </a:rPr>
              <a:t>Traçabilité « Amont » : </a:t>
            </a:r>
            <a:r>
              <a:rPr lang="fr-FR" sz="800" dirty="0">
                <a:solidFill>
                  <a:schemeClr val="bg2">
                    <a:lumMod val="50000"/>
                  </a:schemeClr>
                </a:solidFill>
              </a:rPr>
              <a:t>identification et origine de tout ce qui entre dans l’usine (le lait, les ingrédients utilisés, les emballages….) </a:t>
            </a:r>
          </a:p>
          <a:p>
            <a:pPr marL="457200" lvl="1" indent="0">
              <a:buNone/>
              <a:defRPr/>
            </a:pPr>
            <a:endParaRPr lang="fr-FR" sz="800" dirty="0">
              <a:solidFill>
                <a:schemeClr val="bg2">
                  <a:lumMod val="50000"/>
                </a:schemeClr>
              </a:solidFill>
            </a:endParaRPr>
          </a:p>
          <a:p>
            <a:pPr lvl="1">
              <a:defRPr/>
            </a:pPr>
            <a:r>
              <a:rPr lang="fr-FR" sz="800" b="1" dirty="0">
                <a:solidFill>
                  <a:schemeClr val="bg2">
                    <a:lumMod val="50000"/>
                  </a:schemeClr>
                </a:solidFill>
              </a:rPr>
              <a:t>Traçabilité « Interne » </a:t>
            </a:r>
            <a:r>
              <a:rPr lang="fr-FR" sz="800" dirty="0">
                <a:solidFill>
                  <a:schemeClr val="bg2">
                    <a:lumMod val="50000"/>
                  </a:schemeClr>
                </a:solidFill>
              </a:rPr>
              <a:t>: enregistrement lié aux pratiques de fabrication permettant une reconstitution du cheminement du produit aux différentes étapes de fabrication</a:t>
            </a:r>
          </a:p>
          <a:p>
            <a:pPr>
              <a:defRPr/>
            </a:pPr>
            <a:endParaRPr lang="fr-FR" sz="800" dirty="0">
              <a:solidFill>
                <a:schemeClr val="bg2">
                  <a:lumMod val="50000"/>
                </a:schemeClr>
              </a:solidFill>
            </a:endParaRPr>
          </a:p>
          <a:p>
            <a:pPr lvl="1">
              <a:defRPr/>
            </a:pPr>
            <a:r>
              <a:rPr lang="fr-FR" sz="800" b="1" dirty="0">
                <a:solidFill>
                  <a:schemeClr val="bg2">
                    <a:lumMod val="50000"/>
                  </a:schemeClr>
                </a:solidFill>
              </a:rPr>
              <a:t>Traçabilité « Aval » </a:t>
            </a:r>
            <a:r>
              <a:rPr lang="fr-FR" sz="800" dirty="0">
                <a:solidFill>
                  <a:schemeClr val="bg2">
                    <a:lumMod val="50000"/>
                  </a:schemeClr>
                </a:solidFill>
              </a:rPr>
              <a:t>: identification des produits en liaison avec les clients</a:t>
            </a:r>
          </a:p>
          <a:p>
            <a:endParaRPr lang="fr-FR" dirty="0"/>
          </a:p>
        </p:txBody>
      </p:sp>
      <p:sp>
        <p:nvSpPr>
          <p:cNvPr id="4" name="Espace réservé du numéro de diapositive 3"/>
          <p:cNvSpPr>
            <a:spLocks noGrp="1"/>
          </p:cNvSpPr>
          <p:nvPr>
            <p:ph type="sldNum" sz="quarter" idx="5"/>
          </p:nvPr>
        </p:nvSpPr>
        <p:spPr/>
        <p:txBody>
          <a:bodyPr/>
          <a:lstStyle/>
          <a:p>
            <a:fld id="{1B06CD8F-B7ED-4A05-9FB1-A01CC0EF02CC}" type="slidenum">
              <a:rPr lang="fr-FR" smtClean="0"/>
              <a:pPr/>
              <a:t>7</a:t>
            </a:fld>
            <a:endParaRPr lang="fr-FR" dirty="0"/>
          </a:p>
        </p:txBody>
      </p:sp>
    </p:spTree>
    <p:extLst>
      <p:ext uri="{BB962C8B-B14F-4D97-AF65-F5344CB8AC3E}">
        <p14:creationId xmlns:p14="http://schemas.microsoft.com/office/powerpoint/2010/main" val="2173501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Céréales (à l’exclusion du riz), légumineuses et oléagineux (- 456 millions d’euros) Viandes de boucherie et produits d'abattage (- 147 millions d’euros) Aliments homogénéisés et diététiques (48 millions d’euros)</a:t>
            </a:r>
          </a:p>
          <a:p>
            <a:endParaRPr lang="fr-FR" dirty="0"/>
          </a:p>
        </p:txBody>
      </p:sp>
      <p:sp>
        <p:nvSpPr>
          <p:cNvPr id="4" name="Espace réservé du numéro de diapositive 3"/>
          <p:cNvSpPr>
            <a:spLocks noGrp="1"/>
          </p:cNvSpPr>
          <p:nvPr>
            <p:ph type="sldNum" sz="quarter" idx="5"/>
          </p:nvPr>
        </p:nvSpPr>
        <p:spPr/>
        <p:txBody>
          <a:bodyPr/>
          <a:lstStyle/>
          <a:p>
            <a:fld id="{7C8021BD-21E9-48E1-936D-EB7FCDBA2E76}" type="slidenum">
              <a:rPr lang="fr-FR" smtClean="0"/>
              <a:t>8</a:t>
            </a:fld>
            <a:endParaRPr lang="fr-FR"/>
          </a:p>
        </p:txBody>
      </p:sp>
    </p:spTree>
    <p:extLst>
      <p:ext uri="{BB962C8B-B14F-4D97-AF65-F5344CB8AC3E}">
        <p14:creationId xmlns:p14="http://schemas.microsoft.com/office/powerpoint/2010/main" val="399377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Céréales (à l’exclusion du riz), légumineuses et oléagineux (- 456 millions d’euros) Viandes de boucherie et produits d'abattage (- 147 millions d’euros) Aliments homogénéisés et diététiques (48 millions d’euros)</a:t>
            </a:r>
          </a:p>
          <a:p>
            <a:endParaRPr lang="fr-FR" dirty="0"/>
          </a:p>
        </p:txBody>
      </p:sp>
      <p:sp>
        <p:nvSpPr>
          <p:cNvPr id="4" name="Espace réservé du numéro de diapositive 3"/>
          <p:cNvSpPr>
            <a:spLocks noGrp="1"/>
          </p:cNvSpPr>
          <p:nvPr>
            <p:ph type="sldNum" sz="quarter" idx="5"/>
          </p:nvPr>
        </p:nvSpPr>
        <p:spPr/>
        <p:txBody>
          <a:bodyPr/>
          <a:lstStyle/>
          <a:p>
            <a:fld id="{7C8021BD-21E9-48E1-936D-EB7FCDBA2E76}" type="slidenum">
              <a:rPr lang="fr-FR" smtClean="0"/>
              <a:t>9</a:t>
            </a:fld>
            <a:endParaRPr lang="fr-FR"/>
          </a:p>
        </p:txBody>
      </p:sp>
    </p:spTree>
    <p:extLst>
      <p:ext uri="{BB962C8B-B14F-4D97-AF65-F5344CB8AC3E}">
        <p14:creationId xmlns:p14="http://schemas.microsoft.com/office/powerpoint/2010/main" val="24409699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uvertu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bwMode="gray">
          <a:xfrm>
            <a:off x="0" y="4963500"/>
            <a:ext cx="180000" cy="180000"/>
          </a:xfrm>
          <a:ln>
            <a:solidFill>
              <a:schemeClr val="tx1">
                <a:alpha val="0"/>
              </a:schemeClr>
            </a:solidFill>
          </a:ln>
        </p:spPr>
        <p:txBody>
          <a:bodyPr/>
          <a:lstStyle>
            <a:lvl1pPr>
              <a:defRPr sz="100">
                <a:solidFill>
                  <a:schemeClr val="tx1">
                    <a:alpha val="0"/>
                  </a:schemeClr>
                </a:solidFill>
              </a:defRPr>
            </a:lvl1pPr>
          </a:lstStyle>
          <a:p>
            <a:r>
              <a:rPr lang="fr-FR"/>
              <a:t>XX/XX/XXXX</a:t>
            </a:r>
            <a:endParaRPr lang="fr-FR" dirty="0"/>
          </a:p>
        </p:txBody>
      </p:sp>
      <p:sp>
        <p:nvSpPr>
          <p:cNvPr id="5" name="Espace réservé du pied de page 4"/>
          <p:cNvSpPr>
            <a:spLocks noGrp="1"/>
          </p:cNvSpPr>
          <p:nvPr>
            <p:ph type="ftr" sz="quarter" idx="11"/>
          </p:nvPr>
        </p:nvSpPr>
        <p:spPr bwMode="gray">
          <a:xfrm>
            <a:off x="720000" y="3919897"/>
            <a:ext cx="3240000" cy="900000"/>
          </a:xfrm>
        </p:spPr>
        <p:txBody>
          <a:bodyPr anchor="b" anchorCtr="0"/>
          <a:lstStyle>
            <a:lvl1pPr>
              <a:defRPr sz="1150"/>
            </a:lvl1pPr>
          </a:lstStyle>
          <a:p>
            <a:r>
              <a:rPr lang="fr-FR" dirty="0"/>
              <a:t>Intitulé de la direction/service interministérielle</a:t>
            </a:r>
          </a:p>
        </p:txBody>
      </p:sp>
      <p:sp>
        <p:nvSpPr>
          <p:cNvPr id="6" name="Espace réservé du numéro de diapositive 5"/>
          <p:cNvSpPr>
            <a:spLocks noGrp="1"/>
          </p:cNvSpPr>
          <p:nvPr>
            <p:ph type="sldNum" sz="quarter" idx="12"/>
          </p:nvPr>
        </p:nvSpPr>
        <p:spPr bwMode="gray">
          <a:xfrm>
            <a:off x="0" y="4963500"/>
            <a:ext cx="180000" cy="180000"/>
          </a:xfrm>
          <a:ln>
            <a:solidFill>
              <a:schemeClr val="tx1">
                <a:alpha val="0"/>
              </a:schemeClr>
            </a:solidFill>
          </a:ln>
        </p:spPr>
        <p:txBody>
          <a:bodyPr/>
          <a:lstStyle>
            <a:lvl1pPr>
              <a:defRPr sz="100">
                <a:solidFill>
                  <a:schemeClr val="tx1">
                    <a:alpha val="0"/>
                  </a:schemeClr>
                </a:solidFill>
              </a:defRPr>
            </a:lvl1pPr>
          </a:lstStyle>
          <a:p>
            <a:fld id="{10C140CD-8AED-46FF-A9A2-77308F3F39AE}" type="slidenum">
              <a:rPr lang="fr-FR" smtClean="0"/>
              <a:pPr/>
              <a:t>‹N°›</a:t>
            </a:fld>
            <a:endParaRPr lang="fr-FR" dirty="0"/>
          </a:p>
        </p:txBody>
      </p:sp>
      <p:sp>
        <p:nvSpPr>
          <p:cNvPr id="7" name="Titre 6"/>
          <p:cNvSpPr>
            <a:spLocks noGrp="1"/>
          </p:cNvSpPr>
          <p:nvPr>
            <p:ph type="title" hasCustomPrompt="1"/>
          </p:nvPr>
        </p:nvSpPr>
        <p:spPr bwMode="gray">
          <a:xfrm>
            <a:off x="0" y="0"/>
            <a:ext cx="180000" cy="180000"/>
          </a:xfrm>
          <a:ln>
            <a:solidFill>
              <a:schemeClr val="tx1">
                <a:alpha val="0"/>
              </a:schemeClr>
            </a:solidFill>
          </a:ln>
        </p:spPr>
        <p:txBody>
          <a:bodyPr/>
          <a:lstStyle>
            <a:lvl1pPr>
              <a:defRPr sz="100">
                <a:solidFill>
                  <a:schemeClr val="tx1">
                    <a:alpha val="0"/>
                  </a:schemeClr>
                </a:solidFill>
              </a:defRPr>
            </a:lvl1pPr>
          </a:lstStyle>
          <a:p>
            <a:r>
              <a:rPr lang="fr-FR" dirty="0"/>
              <a:t>Titre</a:t>
            </a:r>
          </a:p>
        </p:txBody>
      </p:sp>
      <p:pic>
        <p:nvPicPr>
          <p:cNvPr id="3" name="Image 2">
            <a:extLst>
              <a:ext uri="{FF2B5EF4-FFF2-40B4-BE49-F238E27FC236}">
                <a16:creationId xmlns:a16="http://schemas.microsoft.com/office/drawing/2014/main" id="{03D2A15E-D787-5B45-85C6-6526365235A3}"/>
              </a:ext>
            </a:extLst>
          </p:cNvPr>
          <p:cNvPicPr>
            <a:picLocks noChangeAspect="1"/>
          </p:cNvPicPr>
          <p:nvPr userDrawn="1"/>
        </p:nvPicPr>
        <p:blipFill>
          <a:blip r:embed="rId2"/>
          <a:stretch>
            <a:fillRect/>
          </a:stretch>
        </p:blipFill>
        <p:spPr>
          <a:xfrm>
            <a:off x="360000" y="180000"/>
            <a:ext cx="5148000" cy="3289970"/>
          </a:xfrm>
          <a:prstGeom prst="rect">
            <a:avLst/>
          </a:prstGeom>
        </p:spPr>
      </p:pic>
    </p:spTree>
    <p:extLst>
      <p:ext uri="{BB962C8B-B14F-4D97-AF65-F5344CB8AC3E}">
        <p14:creationId xmlns:p14="http://schemas.microsoft.com/office/powerpoint/2010/main" val="3432610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re et sous-titre">
    <p:spTree>
      <p:nvGrpSpPr>
        <p:cNvPr id="1" name=""/>
        <p:cNvGrpSpPr/>
        <p:nvPr/>
      </p:nvGrpSpPr>
      <p:grpSpPr>
        <a:xfrm>
          <a:off x="0" y="0"/>
          <a:ext cx="0" cy="0"/>
          <a:chOff x="0" y="0"/>
          <a:chExt cx="0" cy="0"/>
        </a:xfrm>
      </p:grpSpPr>
      <p:sp>
        <p:nvSpPr>
          <p:cNvPr id="7" name="Titre 6"/>
          <p:cNvSpPr>
            <a:spLocks noGrp="1"/>
          </p:cNvSpPr>
          <p:nvPr>
            <p:ph type="title" hasCustomPrompt="1"/>
          </p:nvPr>
        </p:nvSpPr>
        <p:spPr bwMode="gray">
          <a:xfrm>
            <a:off x="0" y="0"/>
            <a:ext cx="180000" cy="180000"/>
          </a:xfrm>
          <a:ln>
            <a:solidFill>
              <a:schemeClr val="tx1">
                <a:alpha val="0"/>
              </a:schemeClr>
            </a:solidFill>
          </a:ln>
        </p:spPr>
        <p:txBody>
          <a:bodyPr/>
          <a:lstStyle>
            <a:lvl1pPr>
              <a:defRPr sz="100">
                <a:solidFill>
                  <a:schemeClr val="tx1">
                    <a:alpha val="0"/>
                  </a:schemeClr>
                </a:solidFill>
              </a:defRPr>
            </a:lvl1pPr>
          </a:lstStyle>
          <a:p>
            <a:r>
              <a:rPr lang="fr-FR" dirty="0"/>
              <a:t>Titre</a:t>
            </a:r>
          </a:p>
        </p:txBody>
      </p:sp>
      <p:sp>
        <p:nvSpPr>
          <p:cNvPr id="2" name="Espace réservé de la date 1"/>
          <p:cNvSpPr>
            <a:spLocks noGrp="1"/>
          </p:cNvSpPr>
          <p:nvPr>
            <p:ph type="dt" sz="half" idx="10"/>
          </p:nvPr>
        </p:nvSpPr>
        <p:spPr bwMode="gray"/>
        <p:txBody>
          <a:bodyPr/>
          <a:lstStyle/>
          <a:p>
            <a:pPr algn="r"/>
            <a:r>
              <a:rPr lang="fr-FR" cap="all"/>
              <a:t>XX/XX/XXXX</a:t>
            </a:r>
            <a:endParaRPr lang="fr-FR" cap="all" dirty="0"/>
          </a:p>
        </p:txBody>
      </p:sp>
      <p:sp>
        <p:nvSpPr>
          <p:cNvPr id="3" name="Espace réservé du pied de page 2"/>
          <p:cNvSpPr>
            <a:spLocks noGrp="1"/>
          </p:cNvSpPr>
          <p:nvPr>
            <p:ph type="ftr" sz="quarter" idx="11"/>
          </p:nvPr>
        </p:nvSpPr>
        <p:spPr bwMode="gray"/>
        <p:txBody>
          <a:bodyPr/>
          <a:lstStyle/>
          <a:p>
            <a:r>
              <a:rPr lang="fr-FR"/>
              <a:t>Intitulé de la direction/service interministérielle</a:t>
            </a:r>
            <a:endParaRPr lang="fr-FR" dirty="0"/>
          </a:p>
        </p:txBody>
      </p:sp>
      <p:sp>
        <p:nvSpPr>
          <p:cNvPr id="8" name="Espace réservé du numéro de diapositive 7"/>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1" name="Espace réservé du texte 10"/>
          <p:cNvSpPr>
            <a:spLocks noGrp="1"/>
          </p:cNvSpPr>
          <p:nvPr>
            <p:ph type="body" sz="quarter" idx="13" hasCustomPrompt="1"/>
          </p:nvPr>
        </p:nvSpPr>
        <p:spPr bwMode="gray">
          <a:xfrm>
            <a:off x="360000" y="2346046"/>
            <a:ext cx="8424000" cy="2077200"/>
          </a:xfrm>
        </p:spPr>
        <p:txBody>
          <a:bodyPr/>
          <a:lstStyle>
            <a:lvl1pPr>
              <a:lnSpc>
                <a:spcPct val="90000"/>
              </a:lnSpc>
              <a:spcAft>
                <a:spcPts val="0"/>
              </a:spcAft>
              <a:defRPr sz="3250" b="1" cap="all" baseline="0"/>
            </a:lvl1pPr>
            <a:lvl2pPr marL="0" indent="0">
              <a:spcBef>
                <a:spcPts val="500"/>
              </a:spcBef>
              <a:spcAft>
                <a:spcPts val="0"/>
              </a:spcAft>
              <a:buNone/>
              <a:defRPr sz="1850"/>
            </a:lvl2pPr>
          </a:lstStyle>
          <a:p>
            <a:pPr lvl="0"/>
            <a:r>
              <a:rPr lang="fr-FR" dirty="0"/>
              <a:t>Titre</a:t>
            </a:r>
          </a:p>
          <a:p>
            <a:pPr lvl="1"/>
            <a:r>
              <a:rPr lang="fr-FR" dirty="0"/>
              <a:t>Sous-titre</a:t>
            </a:r>
          </a:p>
        </p:txBody>
      </p:sp>
      <p:cxnSp>
        <p:nvCxnSpPr>
          <p:cNvPr id="12" name="Connecteur droit 11"/>
          <p:cNvCxnSpPr/>
          <p:nvPr userDrawn="1"/>
        </p:nvCxnSpPr>
        <p:spPr bwMode="gray">
          <a:xfrm>
            <a:off x="360000" y="4784400"/>
            <a:ext cx="8424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Image 9">
            <a:extLst>
              <a:ext uri="{FF2B5EF4-FFF2-40B4-BE49-F238E27FC236}">
                <a16:creationId xmlns:a16="http://schemas.microsoft.com/office/drawing/2014/main" id="{00FB9DC8-83C6-0F40-A868-9F863977E377}"/>
              </a:ext>
            </a:extLst>
          </p:cNvPr>
          <p:cNvPicPr>
            <a:picLocks noChangeAspect="1"/>
          </p:cNvPicPr>
          <p:nvPr userDrawn="1"/>
        </p:nvPicPr>
        <p:blipFill>
          <a:blip r:embed="rId2"/>
          <a:stretch>
            <a:fillRect/>
          </a:stretch>
        </p:blipFill>
        <p:spPr>
          <a:xfrm>
            <a:off x="180000" y="180000"/>
            <a:ext cx="2807970" cy="1794510"/>
          </a:xfrm>
          <a:prstGeom prst="rect">
            <a:avLst/>
          </a:prstGeom>
        </p:spPr>
      </p:pic>
    </p:spTree>
    <p:extLst>
      <p:ext uri="{BB962C8B-B14F-4D97-AF65-F5344CB8AC3E}">
        <p14:creationId xmlns:p14="http://schemas.microsoft.com/office/powerpoint/2010/main" val="3483904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359999" y="900000"/>
            <a:ext cx="8424000" cy="720000"/>
          </a:xfrm>
        </p:spPr>
        <p:txBody>
          <a:bodyPr/>
          <a:lstStyle>
            <a:lvl1pPr>
              <a:defRPr/>
            </a:lvl1pPr>
          </a:lstStyle>
          <a:p>
            <a:r>
              <a:rPr lang="fr-FR" dirty="0"/>
              <a:t>Titre</a:t>
            </a:r>
          </a:p>
        </p:txBody>
      </p:sp>
      <p:sp>
        <p:nvSpPr>
          <p:cNvPr id="3" name="Espace réservé de la date 2"/>
          <p:cNvSpPr>
            <a:spLocks noGrp="1"/>
          </p:cNvSpPr>
          <p:nvPr>
            <p:ph type="dt" sz="half" idx="10"/>
          </p:nvPr>
        </p:nvSpPr>
        <p:spPr bwMode="gray"/>
        <p:txBody>
          <a:bodyPr/>
          <a:lstStyle/>
          <a:p>
            <a:pPr algn="r"/>
            <a:r>
              <a:rPr lang="fr-FR" cap="all"/>
              <a:t>XX/XX/XXXX</a:t>
            </a:r>
            <a:endParaRPr lang="fr-FR" cap="all" dirty="0"/>
          </a:p>
        </p:txBody>
      </p:sp>
      <p:sp>
        <p:nvSpPr>
          <p:cNvPr id="4" name="Espace réservé du pied de page 3"/>
          <p:cNvSpPr>
            <a:spLocks noGrp="1"/>
          </p:cNvSpPr>
          <p:nvPr>
            <p:ph type="ftr" sz="quarter" idx="11"/>
          </p:nvPr>
        </p:nvSpPr>
        <p:spPr bwMode="gray"/>
        <p:txBody>
          <a:bodyPr/>
          <a:lstStyle/>
          <a:p>
            <a:r>
              <a:rPr lang="fr-FR"/>
              <a:t>Intitulé de la direction/service interministérielle</a:t>
            </a:r>
            <a:endParaRPr lang="fr-FR" dirty="0"/>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8" name="Espace réservé du texte 7"/>
          <p:cNvSpPr>
            <a:spLocks noGrp="1"/>
          </p:cNvSpPr>
          <p:nvPr>
            <p:ph type="body" sz="quarter" idx="13" hasCustomPrompt="1"/>
          </p:nvPr>
        </p:nvSpPr>
        <p:spPr bwMode="gray">
          <a:xfrm>
            <a:off x="359998" y="1891968"/>
            <a:ext cx="2520000" cy="2530800"/>
          </a:xfrm>
        </p:spPr>
        <p:txBody>
          <a:bodyPr/>
          <a:lstStyle>
            <a:lvl1pPr marL="144000" indent="-144000">
              <a:spcBef>
                <a:spcPts val="400"/>
              </a:spcBef>
              <a:spcAft>
                <a:spcPts val="800"/>
              </a:spcAft>
              <a:buFont typeface="+mj-lt"/>
              <a:buAutoNum type="arabicPeriod"/>
              <a:defRPr b="1"/>
            </a:lvl1pPr>
            <a:lvl2pPr marL="324000" indent="-144000">
              <a:spcBef>
                <a:spcPts val="600"/>
              </a:spcBef>
              <a:spcAft>
                <a:spcPts val="800"/>
              </a:spcAft>
              <a:buFont typeface="+mj-lt"/>
              <a:buAutoNum type="alphaLcPeriod"/>
              <a:defRPr/>
            </a:lvl2pPr>
          </a:lstStyle>
          <a:p>
            <a:pPr lvl="0"/>
            <a:r>
              <a:rPr lang="fr-FR" dirty="0"/>
              <a:t>Titre de la partie</a:t>
            </a:r>
          </a:p>
          <a:p>
            <a:pPr lvl="1"/>
            <a:r>
              <a:rPr lang="fr-FR" dirty="0"/>
              <a:t>Deuxième niveau</a:t>
            </a:r>
          </a:p>
        </p:txBody>
      </p:sp>
      <p:sp>
        <p:nvSpPr>
          <p:cNvPr id="9" name="Espace réservé du texte 7"/>
          <p:cNvSpPr>
            <a:spLocks noGrp="1"/>
          </p:cNvSpPr>
          <p:nvPr>
            <p:ph type="body" sz="quarter" idx="14" hasCustomPrompt="1"/>
          </p:nvPr>
        </p:nvSpPr>
        <p:spPr bwMode="gray">
          <a:xfrm>
            <a:off x="3312000" y="1893600"/>
            <a:ext cx="2520000" cy="2530800"/>
          </a:xfrm>
        </p:spPr>
        <p:txBody>
          <a:bodyPr/>
          <a:lstStyle>
            <a:lvl1pPr marL="144000" indent="-144000">
              <a:spcBef>
                <a:spcPts val="400"/>
              </a:spcBef>
              <a:spcAft>
                <a:spcPts val="800"/>
              </a:spcAft>
              <a:buFont typeface="+mj-lt"/>
              <a:buAutoNum type="arabicPeriod"/>
              <a:defRPr b="1"/>
            </a:lvl1pPr>
            <a:lvl2pPr marL="324000" indent="-144000">
              <a:spcBef>
                <a:spcPts val="600"/>
              </a:spcBef>
              <a:spcAft>
                <a:spcPts val="800"/>
              </a:spcAft>
              <a:buFont typeface="+mj-lt"/>
              <a:buAutoNum type="alphaLcPeriod"/>
              <a:defRPr/>
            </a:lvl2pPr>
          </a:lstStyle>
          <a:p>
            <a:pPr lvl="0"/>
            <a:r>
              <a:rPr lang="fr-FR" dirty="0"/>
              <a:t>Titre de la partie</a:t>
            </a:r>
          </a:p>
          <a:p>
            <a:pPr lvl="1"/>
            <a:r>
              <a:rPr lang="fr-FR" dirty="0"/>
              <a:t>Deuxième niveau</a:t>
            </a:r>
          </a:p>
        </p:txBody>
      </p:sp>
      <p:sp>
        <p:nvSpPr>
          <p:cNvPr id="10" name="Espace réservé du texte 7"/>
          <p:cNvSpPr>
            <a:spLocks noGrp="1"/>
          </p:cNvSpPr>
          <p:nvPr>
            <p:ph type="body" sz="quarter" idx="15" hasCustomPrompt="1"/>
          </p:nvPr>
        </p:nvSpPr>
        <p:spPr bwMode="gray">
          <a:xfrm>
            <a:off x="6263999" y="1893600"/>
            <a:ext cx="2520000" cy="2530800"/>
          </a:xfrm>
        </p:spPr>
        <p:txBody>
          <a:bodyPr/>
          <a:lstStyle>
            <a:lvl1pPr marL="144000" indent="-144000">
              <a:spcBef>
                <a:spcPts val="400"/>
              </a:spcBef>
              <a:spcAft>
                <a:spcPts val="800"/>
              </a:spcAft>
              <a:buFont typeface="+mj-lt"/>
              <a:buAutoNum type="arabicPeriod"/>
              <a:defRPr b="1"/>
            </a:lvl1pPr>
            <a:lvl2pPr marL="324000" indent="-144000">
              <a:spcBef>
                <a:spcPts val="600"/>
              </a:spcBef>
              <a:spcAft>
                <a:spcPts val="800"/>
              </a:spcAft>
              <a:buFont typeface="+mj-lt"/>
              <a:buAutoNum type="alphaLcPeriod"/>
              <a:defRPr/>
            </a:lvl2pPr>
          </a:lstStyle>
          <a:p>
            <a:pPr lvl="0"/>
            <a:r>
              <a:rPr lang="fr-FR" dirty="0"/>
              <a:t>Titre de la partie</a:t>
            </a:r>
          </a:p>
          <a:p>
            <a:pPr lvl="1"/>
            <a:r>
              <a:rPr lang="fr-FR" dirty="0"/>
              <a:t>Deuxième niveau</a:t>
            </a:r>
          </a:p>
        </p:txBody>
      </p:sp>
    </p:spTree>
    <p:extLst>
      <p:ext uri="{BB962C8B-B14F-4D97-AF65-F5344CB8AC3E}">
        <p14:creationId xmlns:p14="http://schemas.microsoft.com/office/powerpoint/2010/main" val="1641030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itre">
    <p:spTree>
      <p:nvGrpSpPr>
        <p:cNvPr id="1" name=""/>
        <p:cNvGrpSpPr/>
        <p:nvPr/>
      </p:nvGrpSpPr>
      <p:grpSpPr>
        <a:xfrm>
          <a:off x="0" y="0"/>
          <a:ext cx="0" cy="0"/>
          <a:chOff x="0" y="0"/>
          <a:chExt cx="0" cy="0"/>
        </a:xfrm>
      </p:grpSpPr>
      <p:sp>
        <p:nvSpPr>
          <p:cNvPr id="8" name="Espace réservé pour une image  7"/>
          <p:cNvSpPr>
            <a:spLocks noGrp="1"/>
          </p:cNvSpPr>
          <p:nvPr>
            <p:ph type="pic" sz="quarter" idx="13" hasCustomPrompt="1"/>
          </p:nvPr>
        </p:nvSpPr>
        <p:spPr bwMode="gray">
          <a:xfrm>
            <a:off x="0" y="738000"/>
            <a:ext cx="9144000" cy="4406400"/>
          </a:xfrm>
          <a:solidFill>
            <a:schemeClr val="bg1">
              <a:lumMod val="85000"/>
            </a:schemeClr>
          </a:solidFill>
        </p:spPr>
        <p:txBody>
          <a:bodyPr tIns="1080000" anchor="ctr" anchorCtr="0"/>
          <a:lstStyle>
            <a:lvl1pPr algn="ctr">
              <a:defRPr cap="all" baseline="0"/>
            </a:lvl1pPr>
          </a:lstStyle>
          <a:p>
            <a:r>
              <a:rPr lang="fr-FR" dirty="0"/>
              <a:t>Sélectionner l’icône pour insérer une image, </a:t>
            </a:r>
            <a:br>
              <a:rPr lang="fr-FR" dirty="0"/>
            </a:br>
            <a:r>
              <a:rPr lang="fr-FR" dirty="0"/>
              <a:t>puis disposer l’image en arrière plan </a:t>
            </a:r>
            <a:br>
              <a:rPr lang="fr-FR" dirty="0"/>
            </a:br>
            <a:r>
              <a:rPr lang="fr-FR" dirty="0"/>
              <a:t>(Sélectionner l’image avec le bouton droit de la souris / </a:t>
            </a:r>
            <a:br>
              <a:rPr lang="fr-FR" dirty="0"/>
            </a:br>
            <a:r>
              <a:rPr lang="fr-FR" dirty="0"/>
              <a:t>Mettre à l’arrière plan)</a:t>
            </a:r>
          </a:p>
        </p:txBody>
      </p:sp>
      <p:sp>
        <p:nvSpPr>
          <p:cNvPr id="2" name="Titre 1"/>
          <p:cNvSpPr>
            <a:spLocks noGrp="1"/>
          </p:cNvSpPr>
          <p:nvPr>
            <p:ph type="title" hasCustomPrompt="1"/>
          </p:nvPr>
        </p:nvSpPr>
        <p:spPr bwMode="gray">
          <a:xfrm>
            <a:off x="359999" y="738000"/>
            <a:ext cx="8424000" cy="4046400"/>
          </a:xfrm>
          <a:custGeom>
            <a:avLst/>
            <a:gdLst>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Lst>
            <a:ahLst/>
            <a:cxnLst>
              <a:cxn ang="0">
                <a:pos x="connsiteX0" y="connsiteY0"/>
              </a:cxn>
              <a:cxn ang="0">
                <a:pos x="connsiteX1" y="connsiteY1"/>
              </a:cxn>
            </a:cxnLst>
            <a:rect l="l" t="t" r="r" b="b"/>
            <a:pathLst>
              <a:path w="8424000" h="4046400" stroke="0" extrusionOk="0">
                <a:moveTo>
                  <a:pt x="8424000" y="4046400"/>
                </a:moveTo>
                <a:lnTo>
                  <a:pt x="0" y="4046360"/>
                </a:lnTo>
                <a:lnTo>
                  <a:pt x="0" y="40"/>
                </a:lnTo>
                <a:cubicBezTo>
                  <a:pt x="0" y="18"/>
                  <a:pt x="3771553" y="0"/>
                  <a:pt x="8424000" y="0"/>
                </a:cubicBezTo>
                <a:lnTo>
                  <a:pt x="8424000" y="4046400"/>
                </a:lnTo>
                <a:close/>
              </a:path>
              <a:path w="8424000" h="4046400" fill="none">
                <a:moveTo>
                  <a:pt x="8424000" y="4046400"/>
                </a:moveTo>
                <a:lnTo>
                  <a:pt x="0" y="4046360"/>
                </a:lnTo>
              </a:path>
            </a:pathLst>
          </a:custGeom>
          <a:ln w="10160">
            <a:solidFill>
              <a:schemeClr val="tx1"/>
            </a:solidFill>
          </a:ln>
        </p:spPr>
        <p:txBody>
          <a:bodyPr lIns="0" bIns="360000" anchor="ctr" anchorCtr="0"/>
          <a:lstStyle>
            <a:lvl1pPr marL="396000" indent="-396000">
              <a:buFont typeface="+mj-lt"/>
              <a:buAutoNum type="arabicPeriod"/>
              <a:defRPr sz="3250"/>
            </a:lvl1pPr>
          </a:lstStyle>
          <a:p>
            <a:r>
              <a:rPr lang="fr-FR" dirty="0"/>
              <a:t>Titre</a:t>
            </a:r>
          </a:p>
        </p:txBody>
      </p:sp>
      <p:sp>
        <p:nvSpPr>
          <p:cNvPr id="3" name="Espace réservé de la date 2"/>
          <p:cNvSpPr>
            <a:spLocks noGrp="1"/>
          </p:cNvSpPr>
          <p:nvPr>
            <p:ph type="dt" sz="half" idx="10"/>
          </p:nvPr>
        </p:nvSpPr>
        <p:spPr bwMode="gray"/>
        <p:txBody>
          <a:bodyPr/>
          <a:lstStyle/>
          <a:p>
            <a:pPr algn="r"/>
            <a:r>
              <a:rPr lang="fr-FR" cap="all"/>
              <a:t>XX/XX/XXXX</a:t>
            </a:r>
            <a:endParaRPr lang="fr-FR" cap="all" dirty="0"/>
          </a:p>
        </p:txBody>
      </p:sp>
      <p:sp>
        <p:nvSpPr>
          <p:cNvPr id="4" name="Espace réservé du pied de page 3"/>
          <p:cNvSpPr>
            <a:spLocks noGrp="1"/>
          </p:cNvSpPr>
          <p:nvPr>
            <p:ph type="ftr" sz="quarter" idx="11"/>
          </p:nvPr>
        </p:nvSpPr>
        <p:spPr bwMode="gray"/>
        <p:txBody>
          <a:bodyPr/>
          <a:lstStyle/>
          <a:p>
            <a:r>
              <a:rPr lang="fr-FR"/>
              <a:t>Intitulé de la direction/service interministérielle</a:t>
            </a:r>
            <a:endParaRPr lang="fr-FR" dirty="0"/>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Tree>
    <p:extLst>
      <p:ext uri="{BB962C8B-B14F-4D97-AF65-F5344CB8AC3E}">
        <p14:creationId xmlns:p14="http://schemas.microsoft.com/office/powerpoint/2010/main" val="1908596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et textes 3 colonnes">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359999" y="900000"/>
            <a:ext cx="8424000" cy="720000"/>
          </a:xfrm>
        </p:spPr>
        <p:txBody>
          <a:bodyPr/>
          <a:lstStyle>
            <a:lvl1pPr>
              <a:defRPr/>
            </a:lvl1pPr>
          </a:lstStyle>
          <a:p>
            <a:r>
              <a:rPr lang="fr-FR" dirty="0"/>
              <a:t>Titre</a:t>
            </a:r>
          </a:p>
        </p:txBody>
      </p:sp>
      <p:sp>
        <p:nvSpPr>
          <p:cNvPr id="3" name="Espace réservé de la date 2"/>
          <p:cNvSpPr>
            <a:spLocks noGrp="1"/>
          </p:cNvSpPr>
          <p:nvPr>
            <p:ph type="dt" sz="half" idx="10"/>
          </p:nvPr>
        </p:nvSpPr>
        <p:spPr bwMode="gray"/>
        <p:txBody>
          <a:bodyPr/>
          <a:lstStyle/>
          <a:p>
            <a:pPr algn="r"/>
            <a:r>
              <a:rPr lang="fr-FR" cap="all"/>
              <a:t>XX/XX/XXXX</a:t>
            </a:r>
            <a:endParaRPr lang="fr-FR" cap="all" dirty="0"/>
          </a:p>
        </p:txBody>
      </p:sp>
      <p:sp>
        <p:nvSpPr>
          <p:cNvPr id="4" name="Espace réservé du pied de page 3"/>
          <p:cNvSpPr>
            <a:spLocks noGrp="1"/>
          </p:cNvSpPr>
          <p:nvPr>
            <p:ph type="ftr" sz="quarter" idx="11"/>
          </p:nvPr>
        </p:nvSpPr>
        <p:spPr bwMode="gray"/>
        <p:txBody>
          <a:bodyPr/>
          <a:lstStyle/>
          <a:p>
            <a:r>
              <a:rPr lang="fr-FR"/>
              <a:t>Intitulé de la direction/service interministérielle</a:t>
            </a:r>
            <a:endParaRPr lang="fr-FR" dirty="0"/>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0" name="Espace réservé du texte 9"/>
          <p:cNvSpPr>
            <a:spLocks noGrp="1"/>
          </p:cNvSpPr>
          <p:nvPr>
            <p:ph type="body" sz="quarter" idx="13" hasCustomPrompt="1"/>
          </p:nvPr>
        </p:nvSpPr>
        <p:spPr bwMode="gray">
          <a:xfrm>
            <a:off x="3312000" y="180000"/>
            <a:ext cx="5472000" cy="360000"/>
          </a:xfrm>
        </p:spPr>
        <p:txBody>
          <a:bodyPr/>
          <a:lstStyle>
            <a:lvl1pPr marL="108000" indent="-108000" algn="r">
              <a:spcAft>
                <a:spcPts val="0"/>
              </a:spcAft>
              <a:buFont typeface="+mj-lt"/>
              <a:buAutoNum type="arabicPeriod"/>
              <a:defRPr sz="750" b="1"/>
            </a:lvl1pPr>
            <a:lvl2pPr marL="108000" indent="-108000" algn="r">
              <a:spcBef>
                <a:spcPts val="0"/>
              </a:spcBef>
              <a:spcAft>
                <a:spcPts val="0"/>
              </a:spcAft>
              <a:buFont typeface="+mj-lt"/>
              <a:buAutoNum type="alphaLcPeriod"/>
              <a:defRPr sz="750"/>
            </a:lvl2pPr>
          </a:lstStyle>
          <a:p>
            <a:pPr lvl="0"/>
            <a:r>
              <a:rPr lang="fr-FR" dirty="0"/>
              <a:t>Titre</a:t>
            </a:r>
          </a:p>
          <a:p>
            <a:pPr lvl="1"/>
            <a:r>
              <a:rPr lang="fr-FR" dirty="0"/>
              <a:t>Sous-titre</a:t>
            </a:r>
          </a:p>
        </p:txBody>
      </p:sp>
      <p:sp>
        <p:nvSpPr>
          <p:cNvPr id="12" name="Espace réservé du texte 11"/>
          <p:cNvSpPr>
            <a:spLocks noGrp="1"/>
          </p:cNvSpPr>
          <p:nvPr>
            <p:ph type="body" sz="quarter" idx="14" hasCustomPrompt="1"/>
          </p:nvPr>
        </p:nvSpPr>
        <p:spPr bwMode="gray">
          <a:xfrm>
            <a:off x="359999" y="1836000"/>
            <a:ext cx="2520000" cy="257400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3" name="Espace réservé du texte 11"/>
          <p:cNvSpPr>
            <a:spLocks noGrp="1"/>
          </p:cNvSpPr>
          <p:nvPr>
            <p:ph type="body" sz="quarter" idx="15" hasCustomPrompt="1"/>
          </p:nvPr>
        </p:nvSpPr>
        <p:spPr bwMode="gray">
          <a:xfrm>
            <a:off x="3312000" y="1836000"/>
            <a:ext cx="2520000" cy="257400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4" name="Espace réservé du texte 11"/>
          <p:cNvSpPr>
            <a:spLocks noGrp="1"/>
          </p:cNvSpPr>
          <p:nvPr>
            <p:ph type="body" sz="quarter" idx="16" hasCustomPrompt="1"/>
          </p:nvPr>
        </p:nvSpPr>
        <p:spPr bwMode="gray">
          <a:xfrm>
            <a:off x="6264000" y="1836000"/>
            <a:ext cx="2520000" cy="257400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Tree>
    <p:extLst>
      <p:ext uri="{BB962C8B-B14F-4D97-AF65-F5344CB8AC3E}">
        <p14:creationId xmlns:p14="http://schemas.microsoft.com/office/powerpoint/2010/main" val="3840454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4" name="Titre 3"/>
          <p:cNvSpPr>
            <a:spLocks noGrp="1"/>
          </p:cNvSpPr>
          <p:nvPr>
            <p:ph type="title" hasCustomPrompt="1"/>
          </p:nvPr>
        </p:nvSpPr>
        <p:spPr bwMode="gray">
          <a:xfrm>
            <a:off x="359999" y="900000"/>
            <a:ext cx="8424000" cy="720000"/>
          </a:xfrm>
        </p:spPr>
        <p:txBody>
          <a:bodyPr/>
          <a:lstStyle/>
          <a:p>
            <a:r>
              <a:rPr lang="fr-FR" noProof="0" dirty="0"/>
              <a:t>Titre</a:t>
            </a:r>
            <a:endParaRPr lang="fr-FR" dirty="0"/>
          </a:p>
        </p:txBody>
      </p:sp>
      <p:sp>
        <p:nvSpPr>
          <p:cNvPr id="5" name="Espace réservé de la date 4"/>
          <p:cNvSpPr>
            <a:spLocks noGrp="1"/>
          </p:cNvSpPr>
          <p:nvPr>
            <p:ph type="dt" sz="half" idx="10"/>
          </p:nvPr>
        </p:nvSpPr>
        <p:spPr bwMode="gray"/>
        <p:txBody>
          <a:bodyPr/>
          <a:lstStyle/>
          <a:p>
            <a:pPr algn="r"/>
            <a:r>
              <a:rPr lang="fr-FR" cap="all"/>
              <a:t>XX/XX/XXXX</a:t>
            </a:r>
            <a:endParaRPr lang="fr-FR" cap="all" dirty="0"/>
          </a:p>
        </p:txBody>
      </p:sp>
      <p:sp>
        <p:nvSpPr>
          <p:cNvPr id="6" name="Espace réservé du pied de page 5"/>
          <p:cNvSpPr>
            <a:spLocks noGrp="1"/>
          </p:cNvSpPr>
          <p:nvPr>
            <p:ph type="ftr" sz="quarter" idx="11"/>
          </p:nvPr>
        </p:nvSpPr>
        <p:spPr bwMode="gray"/>
        <p:txBody>
          <a:bodyPr/>
          <a:lstStyle/>
          <a:p>
            <a:r>
              <a:rPr lang="fr-FR" dirty="0"/>
              <a:t>Intitulé de la direction/service interministérielle</a:t>
            </a:r>
          </a:p>
        </p:txBody>
      </p:sp>
      <p:sp>
        <p:nvSpPr>
          <p:cNvPr id="7" name="Espace réservé du numéro de diapositive 6"/>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9" name="Espace réservé du contenu 8"/>
          <p:cNvSpPr>
            <a:spLocks noGrp="1"/>
          </p:cNvSpPr>
          <p:nvPr>
            <p:ph sz="quarter" idx="14" hasCustomPrompt="1"/>
          </p:nvPr>
        </p:nvSpPr>
        <p:spPr bwMode="gray">
          <a:xfrm>
            <a:off x="359998" y="1836000"/>
            <a:ext cx="8424000" cy="2574000"/>
          </a:xfrm>
        </p:spPr>
        <p:txBody>
          <a:bodyPr/>
          <a:lstStyle>
            <a:lvl1pPr>
              <a:defRPr/>
            </a:lvl1pPr>
            <a:lvl2pPr>
              <a:defRPr/>
            </a:lvl2pPr>
            <a:lvl3pPr>
              <a:defRPr/>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5" name="Espace réservé du texte 9"/>
          <p:cNvSpPr>
            <a:spLocks noGrp="1"/>
          </p:cNvSpPr>
          <p:nvPr>
            <p:ph type="body" sz="quarter" idx="13" hasCustomPrompt="1"/>
          </p:nvPr>
        </p:nvSpPr>
        <p:spPr bwMode="gray">
          <a:xfrm>
            <a:off x="3312000" y="180000"/>
            <a:ext cx="5472000" cy="360000"/>
          </a:xfrm>
        </p:spPr>
        <p:txBody>
          <a:bodyPr/>
          <a:lstStyle>
            <a:lvl1pPr marL="108000" indent="-108000" algn="r">
              <a:spcAft>
                <a:spcPts val="0"/>
              </a:spcAft>
              <a:buFont typeface="+mj-lt"/>
              <a:buAutoNum type="arabicPeriod"/>
              <a:defRPr sz="750" b="1"/>
            </a:lvl1pPr>
            <a:lvl2pPr marL="108000" indent="-108000" algn="r">
              <a:spcBef>
                <a:spcPts val="0"/>
              </a:spcBef>
              <a:spcAft>
                <a:spcPts val="0"/>
              </a:spcAft>
              <a:buFont typeface="+mj-lt"/>
              <a:buAutoNum type="alphaLcPeriod"/>
              <a:defRPr sz="750"/>
            </a:lvl2pPr>
          </a:lstStyle>
          <a:p>
            <a:pPr lvl="0"/>
            <a:r>
              <a:rPr lang="fr-FR" dirty="0"/>
              <a:t>Titre</a:t>
            </a:r>
          </a:p>
          <a:p>
            <a:pPr lvl="1"/>
            <a:r>
              <a:rPr lang="fr-FR" dirty="0"/>
              <a:t>Sous-titre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nchor="ct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233D970-724B-4085-8864-53E1D6B1DBB0}" type="datetime1">
              <a:rPr lang="fr-FR" smtClean="0"/>
              <a:t>13/06/2024</a:t>
            </a:fld>
            <a:endParaRPr lang="fr-FR"/>
          </a:p>
        </p:txBody>
      </p:sp>
      <p:sp>
        <p:nvSpPr>
          <p:cNvPr id="5" name="Footer Placeholder 4"/>
          <p:cNvSpPr>
            <a:spLocks noGrp="1"/>
          </p:cNvSpPr>
          <p:nvPr>
            <p:ph type="ftr" sz="quarter" idx="11"/>
          </p:nvPr>
        </p:nvSpPr>
        <p:spPr/>
        <p:txBody>
          <a:bodyPr/>
          <a:lstStyle/>
          <a:p>
            <a:r>
              <a:rPr lang="fr-FR"/>
              <a:t>Ambassade de France en Chine                     Salon de l’agriculture – 27 février 2023 </a:t>
            </a:r>
          </a:p>
        </p:txBody>
      </p:sp>
      <p:sp>
        <p:nvSpPr>
          <p:cNvPr id="6" name="Slide Number Placeholder 5"/>
          <p:cNvSpPr>
            <a:spLocks noGrp="1"/>
          </p:cNvSpPr>
          <p:nvPr>
            <p:ph type="sldNum" sz="quarter" idx="12"/>
          </p:nvPr>
        </p:nvSpPr>
        <p:spPr/>
        <p:txBody>
          <a:bodyPr/>
          <a:lstStyle/>
          <a:p>
            <a:fld id="{98D04070-1BED-426A-B8DF-D01C9D461679}" type="slidenum">
              <a:rPr lang="fr-FR" smtClean="0"/>
              <a:t>‹N°›</a:t>
            </a:fld>
            <a:endParaRPr lang="fr-FR"/>
          </a:p>
        </p:txBody>
      </p:sp>
    </p:spTree>
    <p:extLst>
      <p:ext uri="{BB962C8B-B14F-4D97-AF65-F5344CB8AC3E}">
        <p14:creationId xmlns:p14="http://schemas.microsoft.com/office/powerpoint/2010/main" val="2552719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re seul - Bleu">
    <p:spTree>
      <p:nvGrpSpPr>
        <p:cNvPr id="1" name=""/>
        <p:cNvGrpSpPr/>
        <p:nvPr/>
      </p:nvGrpSpPr>
      <p:grpSpPr>
        <a:xfrm>
          <a:off x="0" y="0"/>
          <a:ext cx="0" cy="0"/>
          <a:chOff x="0" y="0"/>
          <a:chExt cx="0" cy="0"/>
        </a:xfrm>
      </p:grpSpPr>
      <p:sp>
        <p:nvSpPr>
          <p:cNvPr id="10" name="Espace réservé du texte 8">
            <a:extLst>
              <a:ext uri="{FF2B5EF4-FFF2-40B4-BE49-F238E27FC236}">
                <a16:creationId xmlns:a16="http://schemas.microsoft.com/office/drawing/2014/main" id="{F15617A9-FCB0-4541-813F-77A48C11CD52}"/>
              </a:ext>
            </a:extLst>
          </p:cNvPr>
          <p:cNvSpPr>
            <a:spLocks noGrp="1"/>
          </p:cNvSpPr>
          <p:nvPr>
            <p:ph type="body" sz="quarter" idx="15" hasCustomPrompt="1"/>
          </p:nvPr>
        </p:nvSpPr>
        <p:spPr>
          <a:xfrm>
            <a:off x="405882" y="467464"/>
            <a:ext cx="5400000" cy="254726"/>
          </a:xfrm>
          <a:solidFill>
            <a:schemeClr val="accent1"/>
          </a:solidFill>
        </p:spPr>
        <p:txBody>
          <a:bodyPr lIns="108000" tIns="0" bIns="18000" anchor="ctr">
            <a:noAutofit/>
          </a:bodyPr>
          <a:lstStyle>
            <a:lvl1pPr marL="0" indent="0">
              <a:buNone/>
              <a:defRPr sz="2100" cap="all" baseline="0">
                <a:solidFill>
                  <a:schemeClr val="bg1"/>
                </a:solidFill>
                <a:latin typeface="Arial Narrow" panose="020B0606020202030204" pitchFamily="34" charset="0"/>
              </a:defRPr>
            </a:lvl1pPr>
          </a:lstStyle>
          <a:p>
            <a:pPr lvl="0"/>
            <a:r>
              <a:rPr lang="fr-FR" dirty="0"/>
              <a:t>Titre de la diapositive</a:t>
            </a:r>
          </a:p>
        </p:txBody>
      </p:sp>
      <p:sp>
        <p:nvSpPr>
          <p:cNvPr id="12" name="Espace réservé du texte 8">
            <a:extLst>
              <a:ext uri="{FF2B5EF4-FFF2-40B4-BE49-F238E27FC236}">
                <a16:creationId xmlns:a16="http://schemas.microsoft.com/office/drawing/2014/main" id="{E5CD4DAD-80D1-45B9-AE18-8F9B8BE0443E}"/>
              </a:ext>
            </a:extLst>
          </p:cNvPr>
          <p:cNvSpPr>
            <a:spLocks noGrp="1"/>
          </p:cNvSpPr>
          <p:nvPr>
            <p:ph type="body" sz="quarter" idx="23" hasCustomPrompt="1"/>
          </p:nvPr>
        </p:nvSpPr>
        <p:spPr>
          <a:xfrm>
            <a:off x="405882" y="795455"/>
            <a:ext cx="4050000" cy="254726"/>
          </a:xfrm>
          <a:solidFill>
            <a:schemeClr val="accent1"/>
          </a:solidFill>
        </p:spPr>
        <p:txBody>
          <a:bodyPr lIns="108000" tIns="0" bIns="18000" anchor="ctr">
            <a:noAutofit/>
          </a:bodyPr>
          <a:lstStyle>
            <a:lvl1pPr marL="0" indent="0">
              <a:buNone/>
              <a:defRPr sz="2100" cap="all" baseline="0">
                <a:solidFill>
                  <a:schemeClr val="bg1"/>
                </a:solidFill>
                <a:latin typeface="Arial Narrow" panose="020B0606020202030204" pitchFamily="34" charset="0"/>
              </a:defRPr>
            </a:lvl1pPr>
          </a:lstStyle>
          <a:p>
            <a:pPr lvl="0"/>
            <a:r>
              <a:rPr lang="fr-FR" dirty="0"/>
              <a:t>Deuxième ligne</a:t>
            </a:r>
          </a:p>
        </p:txBody>
      </p:sp>
      <p:sp>
        <p:nvSpPr>
          <p:cNvPr id="3" name="Espace réservé du pied de page 2">
            <a:extLst>
              <a:ext uri="{FF2B5EF4-FFF2-40B4-BE49-F238E27FC236}">
                <a16:creationId xmlns:a16="http://schemas.microsoft.com/office/drawing/2014/main" id="{E5820EDB-C8A6-4003-987D-A53250ADD5EF}"/>
              </a:ext>
            </a:extLst>
          </p:cNvPr>
          <p:cNvSpPr>
            <a:spLocks noGrp="1"/>
          </p:cNvSpPr>
          <p:nvPr>
            <p:ph type="ftr" sz="quarter" idx="11"/>
          </p:nvPr>
        </p:nvSpPr>
        <p:spPr>
          <a:solidFill>
            <a:schemeClr val="accent1"/>
          </a:solidFill>
        </p:spPr>
        <p:txBody>
          <a:bodyPr/>
          <a:lstStyle/>
          <a:p>
            <a:r>
              <a:rPr lang="fr-FR"/>
              <a:t>| TITRE DE LA PARTIE| Usage externe</a:t>
            </a:r>
            <a:endParaRPr lang="fr-FR" dirty="0"/>
          </a:p>
        </p:txBody>
      </p:sp>
      <p:sp>
        <p:nvSpPr>
          <p:cNvPr id="4" name="Espace réservé du numéro de diapositive 3">
            <a:extLst>
              <a:ext uri="{FF2B5EF4-FFF2-40B4-BE49-F238E27FC236}">
                <a16:creationId xmlns:a16="http://schemas.microsoft.com/office/drawing/2014/main" id="{73633061-99A7-44F8-9C98-BCA034DA1C4A}"/>
              </a:ext>
            </a:extLst>
          </p:cNvPr>
          <p:cNvSpPr>
            <a:spLocks noGrp="1"/>
          </p:cNvSpPr>
          <p:nvPr>
            <p:ph type="sldNum" sz="quarter" idx="12"/>
          </p:nvPr>
        </p:nvSpPr>
        <p:spPr/>
        <p:txBody>
          <a:bodyPr/>
          <a:lstStyle/>
          <a:p>
            <a:fld id="{481AF1F9-308C-4708-9290-C4D2FA0E7B23}" type="slidenum">
              <a:rPr lang="fr-FR" smtClean="0"/>
              <a:t>‹N°›</a:t>
            </a:fld>
            <a:endParaRPr lang="fr-FR"/>
          </a:p>
        </p:txBody>
      </p:sp>
      <p:pic>
        <p:nvPicPr>
          <p:cNvPr id="2" name="Image 1">
            <a:extLst>
              <a:ext uri="{FF2B5EF4-FFF2-40B4-BE49-F238E27FC236}">
                <a16:creationId xmlns:a16="http://schemas.microsoft.com/office/drawing/2014/main" id="{36E9C495-B32F-85A9-5435-5C7710F5CCFF}"/>
              </a:ext>
            </a:extLst>
          </p:cNvPr>
          <p:cNvPicPr>
            <a:picLocks noChangeAspect="1"/>
          </p:cNvPicPr>
          <p:nvPr userDrawn="1"/>
        </p:nvPicPr>
        <p:blipFill>
          <a:blip r:embed="rId2"/>
          <a:stretch>
            <a:fillRect/>
          </a:stretch>
        </p:blipFill>
        <p:spPr>
          <a:xfrm>
            <a:off x="8114751" y="256900"/>
            <a:ext cx="585267" cy="507536"/>
          </a:xfrm>
          <a:prstGeom prst="rect">
            <a:avLst/>
          </a:prstGeom>
        </p:spPr>
      </p:pic>
    </p:spTree>
    <p:extLst>
      <p:ext uri="{BB962C8B-B14F-4D97-AF65-F5344CB8AC3E}">
        <p14:creationId xmlns:p14="http://schemas.microsoft.com/office/powerpoint/2010/main" val="1345903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bwMode="gray">
          <a:xfrm>
            <a:off x="359999" y="900000"/>
            <a:ext cx="8424000" cy="720000"/>
          </a:xfrm>
          <a:prstGeom prst="rect">
            <a:avLst/>
          </a:prstGeom>
        </p:spPr>
        <p:txBody>
          <a:bodyPr vert="horz" lIns="0" tIns="0" rIns="0" bIns="0" rtlCol="0" anchor="t" anchorCtr="0">
            <a:noAutofit/>
          </a:bodyPr>
          <a:lstStyle/>
          <a:p>
            <a:r>
              <a:rPr lang="fr-FR" noProof="0" dirty="0"/>
              <a:t>Titre</a:t>
            </a:r>
          </a:p>
        </p:txBody>
      </p:sp>
      <p:sp>
        <p:nvSpPr>
          <p:cNvPr id="3" name="Espace réservé du texte 2"/>
          <p:cNvSpPr>
            <a:spLocks noGrp="1"/>
          </p:cNvSpPr>
          <p:nvPr>
            <p:ph type="body" idx="1"/>
          </p:nvPr>
        </p:nvSpPr>
        <p:spPr bwMode="gray">
          <a:xfrm>
            <a:off x="359999" y="1836000"/>
            <a:ext cx="8424000" cy="2574000"/>
          </a:xfrm>
          <a:prstGeom prst="rect">
            <a:avLst/>
          </a:prstGeom>
        </p:spPr>
        <p:txBody>
          <a:bodyPr vert="horz" lIns="0" tIns="0" rIns="0" bIns="0" rtlCol="0" anchor="t" anchorCtr="0">
            <a:noAutofit/>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4" name="Espace réservé de la date 3"/>
          <p:cNvSpPr>
            <a:spLocks noGrp="1"/>
          </p:cNvSpPr>
          <p:nvPr>
            <p:ph type="dt" sz="half" idx="2"/>
          </p:nvPr>
        </p:nvSpPr>
        <p:spPr bwMode="gray">
          <a:xfrm>
            <a:off x="7614000" y="4783500"/>
            <a:ext cx="1170000" cy="360000"/>
          </a:xfrm>
          <a:prstGeom prst="rect">
            <a:avLst/>
          </a:prstGeom>
        </p:spPr>
        <p:txBody>
          <a:bodyPr vert="horz" lIns="0" tIns="0" rIns="0" bIns="0" rtlCol="0" anchor="ctr" anchorCtr="0">
            <a:noAutofit/>
          </a:bodyPr>
          <a:lstStyle>
            <a:lvl1pPr algn="ctr">
              <a:defRPr sz="750" b="1">
                <a:solidFill>
                  <a:schemeClr val="tx1"/>
                </a:solidFill>
              </a:defRPr>
            </a:lvl1pPr>
          </a:lstStyle>
          <a:p>
            <a:pPr algn="r"/>
            <a:r>
              <a:rPr lang="fr-FR" cap="all"/>
              <a:t>XX/XX/XXXX</a:t>
            </a:r>
            <a:endParaRPr lang="fr-FR" cap="all" dirty="0"/>
          </a:p>
        </p:txBody>
      </p:sp>
      <p:sp>
        <p:nvSpPr>
          <p:cNvPr id="5" name="Espace réservé du pied de page 4"/>
          <p:cNvSpPr>
            <a:spLocks noGrp="1"/>
          </p:cNvSpPr>
          <p:nvPr>
            <p:ph type="ftr" sz="quarter" idx="3"/>
          </p:nvPr>
        </p:nvSpPr>
        <p:spPr bwMode="gray">
          <a:xfrm>
            <a:off x="360000" y="4783500"/>
            <a:ext cx="5904000" cy="360000"/>
          </a:xfrm>
          <a:prstGeom prst="rect">
            <a:avLst/>
          </a:prstGeom>
        </p:spPr>
        <p:txBody>
          <a:bodyPr vert="horz" lIns="0" tIns="0" rIns="0" bIns="0" rtlCol="0" anchor="ctr" anchorCtr="0">
            <a:noAutofit/>
          </a:bodyPr>
          <a:lstStyle>
            <a:lvl1pPr algn="l">
              <a:defRPr sz="750" b="1">
                <a:solidFill>
                  <a:schemeClr val="tx1"/>
                </a:solidFill>
              </a:defRPr>
            </a:lvl1pPr>
          </a:lstStyle>
          <a:p>
            <a:r>
              <a:rPr lang="fr-FR" dirty="0"/>
              <a:t>Intitulé de la direction/service interministérielle</a:t>
            </a:r>
          </a:p>
        </p:txBody>
      </p:sp>
      <p:sp>
        <p:nvSpPr>
          <p:cNvPr id="6" name="Espace réservé du numéro de diapositive 5"/>
          <p:cNvSpPr>
            <a:spLocks noGrp="1"/>
          </p:cNvSpPr>
          <p:nvPr>
            <p:ph type="sldNum" sz="quarter" idx="4"/>
          </p:nvPr>
        </p:nvSpPr>
        <p:spPr bwMode="gray">
          <a:xfrm>
            <a:off x="6264000" y="4783500"/>
            <a:ext cx="1350000" cy="360000"/>
          </a:xfrm>
          <a:prstGeom prst="rect">
            <a:avLst/>
          </a:prstGeom>
        </p:spPr>
        <p:txBody>
          <a:bodyPr vert="horz" lIns="0" tIns="0" rIns="0" bIns="0" rtlCol="0" anchor="ctr" anchorCtr="0">
            <a:noAutofit/>
          </a:bodyPr>
          <a:lstStyle>
            <a:lvl1pPr algn="r">
              <a:defRPr sz="750" b="1">
                <a:solidFill>
                  <a:schemeClr val="tx1"/>
                </a:solidFill>
              </a:defRPr>
            </a:lvl1pPr>
          </a:lstStyle>
          <a:p>
            <a:fld id="{733122C9-A0B9-462F-8757-0847AD287B63}" type="slidenum">
              <a:rPr lang="fr-FR" smtClean="0"/>
              <a:pPr/>
              <a:t>‹N°›</a:t>
            </a:fld>
            <a:endParaRPr lang="fr-FR" dirty="0"/>
          </a:p>
        </p:txBody>
      </p:sp>
      <p:cxnSp>
        <p:nvCxnSpPr>
          <p:cNvPr id="10" name="Connecteur droit 9"/>
          <p:cNvCxnSpPr/>
          <p:nvPr userDrawn="1"/>
        </p:nvCxnSpPr>
        <p:spPr bwMode="gray">
          <a:xfrm>
            <a:off x="360000" y="4784400"/>
            <a:ext cx="8424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746B5A3B-42C8-C646-ABC9-A062B83A1C91}"/>
              </a:ext>
            </a:extLst>
          </p:cNvPr>
          <p:cNvPicPr>
            <a:picLocks noChangeAspect="1"/>
          </p:cNvPicPr>
          <p:nvPr userDrawn="1"/>
        </p:nvPicPr>
        <p:blipFill>
          <a:blip r:embed="rId10"/>
          <a:stretch>
            <a:fillRect/>
          </a:stretch>
        </p:blipFill>
        <p:spPr>
          <a:xfrm>
            <a:off x="288000" y="108000"/>
            <a:ext cx="1008112" cy="644262"/>
          </a:xfrm>
          <a:prstGeom prst="rect">
            <a:avLst/>
          </a:prstGeom>
        </p:spPr>
      </p:pic>
    </p:spTree>
  </p:cSld>
  <p:clrMap bg1="lt1" tx1="dk1" bg2="lt2" tx2="dk2" accent1="accent1" accent2="accent2" accent3="accent3" accent4="accent4" accent5="accent5" accent6="accent6" hlink="hlink" folHlink="folHlink"/>
  <p:sldLayoutIdLst>
    <p:sldLayoutId id="2147483808" r:id="rId1"/>
    <p:sldLayoutId id="2147483812" r:id="rId2"/>
    <p:sldLayoutId id="2147483810" r:id="rId3"/>
    <p:sldLayoutId id="2147483811" r:id="rId4"/>
    <p:sldLayoutId id="2147483809" r:id="rId5"/>
    <p:sldLayoutId id="2147483798" r:id="rId6"/>
    <p:sldLayoutId id="2147483813" r:id="rId7"/>
    <p:sldLayoutId id="2147483814" r:id="rId8"/>
  </p:sldLayoutIdLst>
  <p:hf hdr="0"/>
  <p:txStyles>
    <p:titleStyle>
      <a:lvl1pPr algn="l" defTabSz="914400" rtl="0" eaLnBrk="1" latinLnBrk="0" hangingPunct="1">
        <a:lnSpc>
          <a:spcPct val="90000"/>
        </a:lnSpc>
        <a:spcBef>
          <a:spcPct val="0"/>
        </a:spcBef>
        <a:buNone/>
        <a:defRPr sz="255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500"/>
        </a:spcAft>
        <a:buFont typeface="Arial" pitchFamily="34" charset="0"/>
        <a:buNone/>
        <a:defRPr sz="1050" b="0" kern="1200">
          <a:solidFill>
            <a:schemeClr val="tx1"/>
          </a:solidFill>
          <a:latin typeface="+mn-lt"/>
          <a:ea typeface="+mn-ea"/>
          <a:cs typeface="+mn-cs"/>
        </a:defRPr>
      </a:lvl1pPr>
      <a:lvl2pPr marL="252000" indent="-72000" algn="l" defTabSz="914400" rtl="0" eaLnBrk="1" latinLnBrk="0" hangingPunct="1">
        <a:lnSpc>
          <a:spcPct val="100000"/>
        </a:lnSpc>
        <a:spcBef>
          <a:spcPts val="600"/>
        </a:spcBef>
        <a:spcAft>
          <a:spcPts val="600"/>
        </a:spcAft>
        <a:buFont typeface="Arial" pitchFamily="34" charset="0"/>
        <a:buChar char="•"/>
        <a:defRPr sz="950" kern="1200">
          <a:solidFill>
            <a:schemeClr val="tx1"/>
          </a:solidFill>
          <a:latin typeface="+mn-lt"/>
          <a:ea typeface="+mn-ea"/>
          <a:cs typeface="+mn-cs"/>
        </a:defRPr>
      </a:lvl2pPr>
      <a:lvl3pPr marL="432000" indent="-72000" algn="l" defTabSz="914400" rtl="0" eaLnBrk="1" latinLnBrk="0" hangingPunct="1">
        <a:lnSpc>
          <a:spcPct val="100000"/>
        </a:lnSpc>
        <a:spcBef>
          <a:spcPts val="100"/>
        </a:spcBef>
        <a:spcAft>
          <a:spcPts val="100"/>
        </a:spcAft>
        <a:buSzPct val="100000"/>
        <a:buFont typeface="Arial" pitchFamily="34" charset="0"/>
        <a:buChar char="•"/>
        <a:defRPr sz="850" kern="1200">
          <a:solidFill>
            <a:schemeClr val="tx1"/>
          </a:solidFill>
          <a:latin typeface="+mn-lt"/>
          <a:ea typeface="+mn-ea"/>
          <a:cs typeface="+mn-cs"/>
        </a:defRPr>
      </a:lvl3pPr>
      <a:lvl4pPr marL="612000" indent="-72000" algn="l" defTabSz="914400" rtl="0" eaLnBrk="1" latinLnBrk="0" hangingPunct="1">
        <a:lnSpc>
          <a:spcPct val="100000"/>
        </a:lnSpc>
        <a:spcBef>
          <a:spcPts val="100"/>
        </a:spcBef>
        <a:spcAft>
          <a:spcPts val="100"/>
        </a:spcAft>
        <a:buSzPct val="100000"/>
        <a:buFont typeface="Arial" pitchFamily="34" charset="0"/>
        <a:buChar char="•"/>
        <a:defRPr sz="750" kern="1200">
          <a:solidFill>
            <a:schemeClr val="tx1"/>
          </a:solidFill>
          <a:latin typeface="+mn-lt"/>
          <a:ea typeface="+mn-ea"/>
          <a:cs typeface="+mn-cs"/>
        </a:defRPr>
      </a:lvl4pPr>
      <a:lvl5pPr marL="828000" indent="-72000" algn="l" defTabSz="914400" rtl="0" eaLnBrk="1" latinLnBrk="0" hangingPunct="1">
        <a:lnSpc>
          <a:spcPct val="100000"/>
        </a:lnSpc>
        <a:spcBef>
          <a:spcPts val="100"/>
        </a:spcBef>
        <a:spcAft>
          <a:spcPts val="100"/>
        </a:spcAft>
        <a:buSzPct val="100000"/>
        <a:buFont typeface="Arial" pitchFamily="34" charset="0"/>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9.jpeg"/><Relationship Id="rId5" Type="http://schemas.openxmlformats.org/officeDocument/2006/relationships/image" Target="../media/image18.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13C49F59-55D2-45D6-9070-E0D7AB356F2E}"/>
              </a:ext>
            </a:extLst>
          </p:cNvPr>
          <p:cNvPicPr>
            <a:picLocks noChangeAspect="1"/>
          </p:cNvPicPr>
          <p:nvPr/>
        </p:nvPicPr>
        <p:blipFill>
          <a:blip r:embed="rId3">
            <a:alphaModFix amt="35000"/>
          </a:blip>
          <a:stretch>
            <a:fillRect/>
          </a:stretch>
        </p:blipFill>
        <p:spPr>
          <a:xfrm>
            <a:off x="-14720" y="-413717"/>
            <a:ext cx="9158720" cy="6105813"/>
          </a:xfrm>
          <a:prstGeom prst="rect">
            <a:avLst/>
          </a:prstGeom>
        </p:spPr>
      </p:pic>
      <p:sp>
        <p:nvSpPr>
          <p:cNvPr id="3" name="Espace réservé de la date 2">
            <a:extLst>
              <a:ext uri="{FF2B5EF4-FFF2-40B4-BE49-F238E27FC236}">
                <a16:creationId xmlns:a16="http://schemas.microsoft.com/office/drawing/2014/main" id="{9BA7BA32-DB71-444E-ABF4-D2A4EB7741DB}"/>
              </a:ext>
            </a:extLst>
          </p:cNvPr>
          <p:cNvSpPr>
            <a:spLocks noGrp="1"/>
          </p:cNvSpPr>
          <p:nvPr>
            <p:ph type="dt" sz="half" idx="10"/>
          </p:nvPr>
        </p:nvSpPr>
        <p:spPr/>
        <p:txBody>
          <a:bodyPr/>
          <a:lstStyle/>
          <a:p>
            <a:pPr algn="r"/>
            <a:r>
              <a:rPr lang="fr-FR" cap="all" dirty="0"/>
              <a:t>13/06/2024</a:t>
            </a:r>
          </a:p>
        </p:txBody>
      </p:sp>
      <p:sp>
        <p:nvSpPr>
          <p:cNvPr id="4" name="Espace réservé du pied de page 3">
            <a:extLst>
              <a:ext uri="{FF2B5EF4-FFF2-40B4-BE49-F238E27FC236}">
                <a16:creationId xmlns:a16="http://schemas.microsoft.com/office/drawing/2014/main" id="{F2C96BEF-F0E7-4314-9C39-2602A64AE680}"/>
              </a:ext>
            </a:extLst>
          </p:cNvPr>
          <p:cNvSpPr>
            <a:spLocks noGrp="1"/>
          </p:cNvSpPr>
          <p:nvPr>
            <p:ph type="ftr" sz="quarter" idx="11"/>
          </p:nvPr>
        </p:nvSpPr>
        <p:spPr/>
        <p:txBody>
          <a:bodyPr/>
          <a:lstStyle/>
          <a:p>
            <a:r>
              <a:rPr lang="fr-FR" dirty="0"/>
              <a:t>Ambassade de France en Chine </a:t>
            </a:r>
            <a:r>
              <a:rPr lang="zh-CN" altLang="fr-FR" dirty="0"/>
              <a:t>法国驻华使馆</a:t>
            </a:r>
            <a:endParaRPr lang="fr-FR" dirty="0"/>
          </a:p>
        </p:txBody>
      </p:sp>
      <p:sp>
        <p:nvSpPr>
          <p:cNvPr id="5" name="Espace réservé du numéro de diapositive 4">
            <a:extLst>
              <a:ext uri="{FF2B5EF4-FFF2-40B4-BE49-F238E27FC236}">
                <a16:creationId xmlns:a16="http://schemas.microsoft.com/office/drawing/2014/main" id="{EA7515B5-0599-4EF6-888A-8CB0C110CA0F}"/>
              </a:ext>
            </a:extLst>
          </p:cNvPr>
          <p:cNvSpPr>
            <a:spLocks noGrp="1"/>
          </p:cNvSpPr>
          <p:nvPr>
            <p:ph type="sldNum" sz="quarter" idx="12"/>
          </p:nvPr>
        </p:nvSpPr>
        <p:spPr/>
        <p:txBody>
          <a:bodyPr/>
          <a:lstStyle/>
          <a:p>
            <a:fld id="{733122C9-A0B9-462F-8757-0847AD287B63}" type="slidenum">
              <a:rPr lang="fr-FR" smtClean="0"/>
              <a:pPr/>
              <a:t>1</a:t>
            </a:fld>
            <a:endParaRPr lang="fr-FR" dirty="0"/>
          </a:p>
        </p:txBody>
      </p:sp>
      <p:sp>
        <p:nvSpPr>
          <p:cNvPr id="6" name="Espace réservé du texte 5">
            <a:extLst>
              <a:ext uri="{FF2B5EF4-FFF2-40B4-BE49-F238E27FC236}">
                <a16:creationId xmlns:a16="http://schemas.microsoft.com/office/drawing/2014/main" id="{05C31326-427F-4883-AA7B-F9E22549B113}"/>
              </a:ext>
            </a:extLst>
          </p:cNvPr>
          <p:cNvSpPr>
            <a:spLocks noGrp="1"/>
          </p:cNvSpPr>
          <p:nvPr>
            <p:ph type="body" sz="quarter" idx="13"/>
          </p:nvPr>
        </p:nvSpPr>
        <p:spPr>
          <a:xfrm>
            <a:off x="467544" y="1707654"/>
            <a:ext cx="8424000" cy="2077200"/>
          </a:xfrm>
        </p:spPr>
        <p:txBody>
          <a:bodyPr/>
          <a:lstStyle/>
          <a:p>
            <a:pPr>
              <a:lnSpc>
                <a:spcPct val="200000"/>
              </a:lnSpc>
            </a:pPr>
            <a:r>
              <a:rPr lang="fr-FR" sz="4000" dirty="0"/>
              <a:t>La filière laitière française </a:t>
            </a:r>
          </a:p>
          <a:p>
            <a:r>
              <a:rPr lang="fr-FR" sz="2400" dirty="0"/>
              <a:t>Pour une alimentation saine, sûre et durable</a:t>
            </a:r>
          </a:p>
          <a:p>
            <a:endParaRPr lang="fr-FR" altLang="zh-CN" sz="2800" dirty="0"/>
          </a:p>
          <a:p>
            <a:r>
              <a:rPr lang="zh-CN" altLang="fr-FR" sz="2800" dirty="0"/>
              <a:t>法国乳制品产业</a:t>
            </a:r>
            <a:endParaRPr lang="fr-FR" altLang="zh-CN" sz="2800" dirty="0"/>
          </a:p>
          <a:p>
            <a:r>
              <a:rPr lang="zh-CN" altLang="fr-FR" sz="2000" dirty="0"/>
              <a:t>健康、安全和可持续</a:t>
            </a:r>
            <a:endParaRPr lang="fr-FR" sz="2000" dirty="0"/>
          </a:p>
          <a:p>
            <a:endParaRPr lang="fr-FR" dirty="0"/>
          </a:p>
        </p:txBody>
      </p:sp>
      <p:sp>
        <p:nvSpPr>
          <p:cNvPr id="2" name="ZoneTexte 1">
            <a:extLst>
              <a:ext uri="{FF2B5EF4-FFF2-40B4-BE49-F238E27FC236}">
                <a16:creationId xmlns:a16="http://schemas.microsoft.com/office/drawing/2014/main" id="{050D5923-A352-4920-9519-97FEB1031221}"/>
              </a:ext>
            </a:extLst>
          </p:cNvPr>
          <p:cNvSpPr txBox="1"/>
          <p:nvPr/>
        </p:nvSpPr>
        <p:spPr>
          <a:xfrm>
            <a:off x="708825" y="1379247"/>
            <a:ext cx="2880320" cy="307777"/>
          </a:xfrm>
          <a:prstGeom prst="rect">
            <a:avLst/>
          </a:prstGeom>
          <a:noFill/>
        </p:spPr>
        <p:txBody>
          <a:bodyPr wrap="square" rtlCol="0">
            <a:spAutoFit/>
          </a:bodyPr>
          <a:lstStyle/>
          <a:p>
            <a:r>
              <a:rPr lang="zh-CN" altLang="fr-FR" sz="1400" dirty="0"/>
              <a:t>法国农业与粮食主权部</a:t>
            </a:r>
            <a:endParaRPr lang="fr-FR" sz="1400" dirty="0"/>
          </a:p>
        </p:txBody>
      </p:sp>
    </p:spTree>
    <p:extLst>
      <p:ext uri="{BB962C8B-B14F-4D97-AF65-F5344CB8AC3E}">
        <p14:creationId xmlns:p14="http://schemas.microsoft.com/office/powerpoint/2010/main" val="3875660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FADD933A-1614-4B9A-9B41-C320EA8D1355}"/>
              </a:ext>
            </a:extLst>
          </p:cNvPr>
          <p:cNvSpPr>
            <a:spLocks noGrp="1"/>
          </p:cNvSpPr>
          <p:nvPr>
            <p:ph type="dt" sz="half" idx="10"/>
          </p:nvPr>
        </p:nvSpPr>
        <p:spPr/>
        <p:txBody>
          <a:bodyPr/>
          <a:lstStyle/>
          <a:p>
            <a:fld id="{D233D970-724B-4085-8864-53E1D6B1DBB0}" type="datetime1">
              <a:rPr lang="fr-FR" smtClean="0"/>
              <a:t>13/06/2024</a:t>
            </a:fld>
            <a:endParaRPr lang="fr-FR"/>
          </a:p>
        </p:txBody>
      </p:sp>
      <p:sp>
        <p:nvSpPr>
          <p:cNvPr id="5" name="Espace réservé du pied de page 4">
            <a:extLst>
              <a:ext uri="{FF2B5EF4-FFF2-40B4-BE49-F238E27FC236}">
                <a16:creationId xmlns:a16="http://schemas.microsoft.com/office/drawing/2014/main" id="{791FEEEC-4F08-44F6-A57C-CE2C47C18E89}"/>
              </a:ext>
            </a:extLst>
          </p:cNvPr>
          <p:cNvSpPr>
            <a:spLocks noGrp="1"/>
          </p:cNvSpPr>
          <p:nvPr>
            <p:ph type="ftr" sz="quarter" idx="11"/>
          </p:nvPr>
        </p:nvSpPr>
        <p:spPr/>
        <p:txBody>
          <a:bodyPr/>
          <a:lstStyle/>
          <a:p>
            <a:r>
              <a:rPr lang="fr-FR"/>
              <a:t>Ambassade de France en Chine                     Salon de l’agriculture – 27 février 2023 </a:t>
            </a:r>
          </a:p>
        </p:txBody>
      </p:sp>
      <p:sp>
        <p:nvSpPr>
          <p:cNvPr id="6" name="Espace réservé du numéro de diapositive 5">
            <a:extLst>
              <a:ext uri="{FF2B5EF4-FFF2-40B4-BE49-F238E27FC236}">
                <a16:creationId xmlns:a16="http://schemas.microsoft.com/office/drawing/2014/main" id="{3AC6BAD2-667F-4E8A-9E5B-B77CBADFFEDF}"/>
              </a:ext>
            </a:extLst>
          </p:cNvPr>
          <p:cNvSpPr>
            <a:spLocks noGrp="1"/>
          </p:cNvSpPr>
          <p:nvPr>
            <p:ph type="sldNum" sz="quarter" idx="12"/>
          </p:nvPr>
        </p:nvSpPr>
        <p:spPr/>
        <p:txBody>
          <a:bodyPr/>
          <a:lstStyle/>
          <a:p>
            <a:fld id="{98D04070-1BED-426A-B8DF-D01C9D461679}" type="slidenum">
              <a:rPr lang="fr-FR" smtClean="0"/>
              <a:t>10</a:t>
            </a:fld>
            <a:endParaRPr lang="fr-FR"/>
          </a:p>
        </p:txBody>
      </p:sp>
      <p:grpSp>
        <p:nvGrpSpPr>
          <p:cNvPr id="7" name="Groupe 6">
            <a:extLst>
              <a:ext uri="{FF2B5EF4-FFF2-40B4-BE49-F238E27FC236}">
                <a16:creationId xmlns:a16="http://schemas.microsoft.com/office/drawing/2014/main" id="{9DA25F88-4F24-486F-8CE5-1FBF2C31DC71}"/>
              </a:ext>
            </a:extLst>
          </p:cNvPr>
          <p:cNvGrpSpPr/>
          <p:nvPr/>
        </p:nvGrpSpPr>
        <p:grpSpPr>
          <a:xfrm>
            <a:off x="885671" y="1111038"/>
            <a:ext cx="3131880" cy="3377366"/>
            <a:chOff x="5076056" y="830242"/>
            <a:chExt cx="3692660" cy="3665288"/>
          </a:xfrm>
        </p:grpSpPr>
        <p:pic>
          <p:nvPicPr>
            <p:cNvPr id="8" name="Image 7">
              <a:extLst>
                <a:ext uri="{FF2B5EF4-FFF2-40B4-BE49-F238E27FC236}">
                  <a16:creationId xmlns:a16="http://schemas.microsoft.com/office/drawing/2014/main" id="{DE26CDE7-8AB0-4F97-BDDC-ACDF42EB9C26}"/>
                </a:ext>
              </a:extLst>
            </p:cNvPr>
            <p:cNvPicPr>
              <a:picLocks noChangeAspect="1"/>
            </p:cNvPicPr>
            <p:nvPr/>
          </p:nvPicPr>
          <p:blipFill>
            <a:blip r:embed="rId2"/>
            <a:stretch>
              <a:fillRect/>
            </a:stretch>
          </p:blipFill>
          <p:spPr>
            <a:xfrm>
              <a:off x="5076056" y="987574"/>
              <a:ext cx="3237761" cy="3507956"/>
            </a:xfrm>
            <a:prstGeom prst="rect">
              <a:avLst/>
            </a:prstGeom>
          </p:spPr>
        </p:pic>
        <p:sp>
          <p:nvSpPr>
            <p:cNvPr id="9" name="ZoneTexte 8">
              <a:extLst>
                <a:ext uri="{FF2B5EF4-FFF2-40B4-BE49-F238E27FC236}">
                  <a16:creationId xmlns:a16="http://schemas.microsoft.com/office/drawing/2014/main" id="{AE7B916F-E963-4FDD-9F7E-1D193423ACDB}"/>
                </a:ext>
              </a:extLst>
            </p:cNvPr>
            <p:cNvSpPr txBox="1"/>
            <p:nvPr/>
          </p:nvSpPr>
          <p:spPr>
            <a:xfrm>
              <a:off x="5424358" y="830242"/>
              <a:ext cx="1519529" cy="567825"/>
            </a:xfrm>
            <a:prstGeom prst="rect">
              <a:avLst/>
            </a:prstGeom>
            <a:noFill/>
          </p:spPr>
          <p:txBody>
            <a:bodyPr wrap="square" rtlCol="0">
              <a:spAutoFit/>
            </a:bodyPr>
            <a:lstStyle/>
            <a:p>
              <a:r>
                <a:rPr lang="zh-CN" altLang="fr-FR" sz="1400" b="1" dirty="0">
                  <a:solidFill>
                    <a:schemeClr val="bg1"/>
                  </a:solidFill>
                  <a:highlight>
                    <a:srgbClr val="0061AD"/>
                  </a:highlight>
                </a:rPr>
                <a:t>全链条的品控</a:t>
              </a:r>
            </a:p>
            <a:p>
              <a:endParaRPr lang="fr-FR" sz="1400" b="1" dirty="0">
                <a:solidFill>
                  <a:schemeClr val="bg1"/>
                </a:solidFill>
              </a:endParaRPr>
            </a:p>
          </p:txBody>
        </p:sp>
        <p:sp>
          <p:nvSpPr>
            <p:cNvPr id="10" name="ZoneTexte 9">
              <a:extLst>
                <a:ext uri="{FF2B5EF4-FFF2-40B4-BE49-F238E27FC236}">
                  <a16:creationId xmlns:a16="http://schemas.microsoft.com/office/drawing/2014/main" id="{E91B7C4F-6F00-4CD5-99F5-CA75D1B0EAAA}"/>
                </a:ext>
              </a:extLst>
            </p:cNvPr>
            <p:cNvSpPr txBox="1"/>
            <p:nvPr/>
          </p:nvSpPr>
          <p:spPr>
            <a:xfrm>
              <a:off x="6710398" y="1748595"/>
              <a:ext cx="1687924" cy="935241"/>
            </a:xfrm>
            <a:prstGeom prst="rect">
              <a:avLst/>
            </a:prstGeom>
            <a:noFill/>
          </p:spPr>
          <p:txBody>
            <a:bodyPr wrap="square" rtlCol="0">
              <a:spAutoFit/>
            </a:bodyPr>
            <a:lstStyle/>
            <a:p>
              <a:r>
                <a:rPr lang="fr-FR" altLang="zh-CN" b="1" dirty="0">
                  <a:solidFill>
                    <a:srgbClr val="0061AD"/>
                  </a:solidFill>
                  <a:highlight>
                    <a:srgbClr val="FFFFFF"/>
                  </a:highlight>
                </a:rPr>
                <a:t>100%</a:t>
              </a:r>
            </a:p>
            <a:p>
              <a:r>
                <a:rPr lang="zh-CN" altLang="fr-FR" b="1" dirty="0">
                  <a:solidFill>
                    <a:srgbClr val="0061AD"/>
                  </a:solidFill>
                  <a:highlight>
                    <a:srgbClr val="FFFFFF"/>
                  </a:highlight>
                </a:rPr>
                <a:t>被检测</a:t>
              </a:r>
            </a:p>
            <a:p>
              <a:endParaRPr lang="fr-FR" sz="1400" b="1" dirty="0"/>
            </a:p>
          </p:txBody>
        </p:sp>
        <p:sp>
          <p:nvSpPr>
            <p:cNvPr id="11" name="ZoneTexte 10">
              <a:extLst>
                <a:ext uri="{FF2B5EF4-FFF2-40B4-BE49-F238E27FC236}">
                  <a16:creationId xmlns:a16="http://schemas.microsoft.com/office/drawing/2014/main" id="{D51AA609-CFD1-4F92-AF72-A8C78679F7EA}"/>
                </a:ext>
              </a:extLst>
            </p:cNvPr>
            <p:cNvSpPr txBox="1"/>
            <p:nvPr/>
          </p:nvSpPr>
          <p:spPr>
            <a:xfrm>
              <a:off x="7249416" y="2433144"/>
              <a:ext cx="1519300" cy="646331"/>
            </a:xfrm>
            <a:prstGeom prst="rect">
              <a:avLst/>
            </a:prstGeom>
            <a:noFill/>
          </p:spPr>
          <p:txBody>
            <a:bodyPr wrap="square" rtlCol="0">
              <a:spAutoFit/>
            </a:bodyPr>
            <a:lstStyle/>
            <a:p>
              <a:r>
                <a:rPr lang="zh-CN" altLang="fr-FR" b="1" dirty="0">
                  <a:solidFill>
                    <a:srgbClr val="0061AD"/>
                  </a:solidFill>
                  <a:highlight>
                    <a:srgbClr val="FFFFFF"/>
                  </a:highlight>
                </a:rPr>
                <a:t>每年</a:t>
              </a:r>
              <a:r>
                <a:rPr lang="fr-FR" altLang="zh-CN" b="1" dirty="0">
                  <a:solidFill>
                    <a:srgbClr val="0061AD"/>
                  </a:solidFill>
                  <a:highlight>
                    <a:srgbClr val="FFFFFF"/>
                  </a:highlight>
                </a:rPr>
                <a:t>1,2</a:t>
              </a:r>
              <a:r>
                <a:rPr lang="zh-CN" altLang="fr-FR" b="1" dirty="0">
                  <a:solidFill>
                    <a:srgbClr val="0061AD"/>
                  </a:solidFill>
                  <a:highlight>
                    <a:srgbClr val="FFFFFF"/>
                  </a:highlight>
                </a:rPr>
                <a:t>亿次检测</a:t>
              </a:r>
              <a:endParaRPr lang="fr-FR" b="1" dirty="0">
                <a:solidFill>
                  <a:srgbClr val="0061AD"/>
                </a:solidFill>
                <a:highlight>
                  <a:srgbClr val="FFFFFF"/>
                </a:highlight>
              </a:endParaRPr>
            </a:p>
          </p:txBody>
        </p:sp>
        <p:sp>
          <p:nvSpPr>
            <p:cNvPr id="12" name="ZoneTexte 11">
              <a:extLst>
                <a:ext uri="{FF2B5EF4-FFF2-40B4-BE49-F238E27FC236}">
                  <a16:creationId xmlns:a16="http://schemas.microsoft.com/office/drawing/2014/main" id="{431309C4-3FB2-4F24-A87F-63BBF6DDB484}"/>
                </a:ext>
              </a:extLst>
            </p:cNvPr>
            <p:cNvSpPr txBox="1"/>
            <p:nvPr/>
          </p:nvSpPr>
          <p:spPr>
            <a:xfrm>
              <a:off x="6196453" y="3603794"/>
              <a:ext cx="1893878" cy="367416"/>
            </a:xfrm>
            <a:prstGeom prst="rect">
              <a:avLst/>
            </a:prstGeom>
            <a:noFill/>
          </p:spPr>
          <p:txBody>
            <a:bodyPr wrap="square" rtlCol="0">
              <a:spAutoFit/>
            </a:bodyPr>
            <a:lstStyle/>
            <a:p>
              <a:r>
                <a:rPr lang="fr-FR" altLang="zh-CN" sz="1600" b="1" dirty="0">
                  <a:solidFill>
                    <a:srgbClr val="58595A"/>
                  </a:solidFill>
                  <a:highlight>
                    <a:srgbClr val="FFFFFF"/>
                  </a:highlight>
                </a:rPr>
                <a:t>11</a:t>
              </a:r>
              <a:r>
                <a:rPr lang="zh-CN" altLang="fr-FR" sz="1600" b="1" dirty="0">
                  <a:solidFill>
                    <a:srgbClr val="58595A"/>
                  </a:solidFill>
                  <a:highlight>
                    <a:srgbClr val="FFFFFF"/>
                  </a:highlight>
                </a:rPr>
                <a:t>家行业实验室</a:t>
              </a:r>
              <a:endParaRPr lang="fr-FR" sz="1600" b="1" dirty="0">
                <a:solidFill>
                  <a:srgbClr val="58595A"/>
                </a:solidFill>
                <a:highlight>
                  <a:srgbClr val="FFFFFF"/>
                </a:highlight>
              </a:endParaRPr>
            </a:p>
          </p:txBody>
        </p:sp>
      </p:grpSp>
      <p:sp>
        <p:nvSpPr>
          <p:cNvPr id="13" name="Titre 1">
            <a:extLst>
              <a:ext uri="{FF2B5EF4-FFF2-40B4-BE49-F238E27FC236}">
                <a16:creationId xmlns:a16="http://schemas.microsoft.com/office/drawing/2014/main" id="{7D3A5CAF-E3E4-4297-80F3-DDC39663B724}"/>
              </a:ext>
            </a:extLst>
          </p:cNvPr>
          <p:cNvSpPr>
            <a:spLocks noGrp="1"/>
          </p:cNvSpPr>
          <p:nvPr>
            <p:ph type="title"/>
          </p:nvPr>
        </p:nvSpPr>
        <p:spPr>
          <a:xfrm>
            <a:off x="1475656" y="223061"/>
            <a:ext cx="7200800" cy="720000"/>
          </a:xfrm>
        </p:spPr>
        <p:txBody>
          <a:bodyPr/>
          <a:lstStyle/>
          <a:p>
            <a:pPr algn="ctr"/>
            <a:r>
              <a:rPr lang="fr-FR" sz="2400" dirty="0"/>
              <a:t>Les initiatives de la filière laitière française</a:t>
            </a:r>
            <a:br>
              <a:rPr lang="fr-FR" sz="2400" dirty="0"/>
            </a:br>
            <a:r>
              <a:rPr lang="zh-CN" altLang="fr-FR" sz="1800" dirty="0"/>
              <a:t>法国乳品业的举措</a:t>
            </a:r>
            <a:endParaRPr lang="fr-FR" sz="2400" dirty="0"/>
          </a:p>
        </p:txBody>
      </p:sp>
      <p:grpSp>
        <p:nvGrpSpPr>
          <p:cNvPr id="14" name="Group 5">
            <a:extLst>
              <a:ext uri="{FF2B5EF4-FFF2-40B4-BE49-F238E27FC236}">
                <a16:creationId xmlns:a16="http://schemas.microsoft.com/office/drawing/2014/main" id="{B513F002-8684-436D-AD4B-6D3FAA01D46A}"/>
              </a:ext>
            </a:extLst>
          </p:cNvPr>
          <p:cNvGrpSpPr/>
          <p:nvPr/>
        </p:nvGrpSpPr>
        <p:grpSpPr>
          <a:xfrm>
            <a:off x="4442236" y="1044651"/>
            <a:ext cx="4347841" cy="3554771"/>
            <a:chOff x="3733769" y="1807993"/>
            <a:chExt cx="4347841" cy="3554771"/>
          </a:xfrm>
        </p:grpSpPr>
        <p:pic>
          <p:nvPicPr>
            <p:cNvPr id="15" name="Image 14">
              <a:extLst>
                <a:ext uri="{FF2B5EF4-FFF2-40B4-BE49-F238E27FC236}">
                  <a16:creationId xmlns:a16="http://schemas.microsoft.com/office/drawing/2014/main" id="{05130805-2492-42D7-8BAE-3C9BAB1B167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8001" r="27255"/>
            <a:stretch/>
          </p:blipFill>
          <p:spPr>
            <a:xfrm>
              <a:off x="4328883" y="1807993"/>
              <a:ext cx="3108009" cy="3510140"/>
            </a:xfrm>
            <a:prstGeom prst="rect">
              <a:avLst/>
            </a:prstGeom>
          </p:spPr>
        </p:pic>
        <p:sp>
          <p:nvSpPr>
            <p:cNvPr id="16" name="TextBox 4">
              <a:extLst>
                <a:ext uri="{FF2B5EF4-FFF2-40B4-BE49-F238E27FC236}">
                  <a16:creationId xmlns:a16="http://schemas.microsoft.com/office/drawing/2014/main" id="{087B2CC1-3E10-4623-83A7-6E317B01CA05}"/>
                </a:ext>
              </a:extLst>
            </p:cNvPr>
            <p:cNvSpPr txBox="1"/>
            <p:nvPr/>
          </p:nvSpPr>
          <p:spPr>
            <a:xfrm rot="19058612">
              <a:off x="3733769" y="2417212"/>
              <a:ext cx="1982418" cy="307777"/>
            </a:xfrm>
            <a:prstGeom prst="rect">
              <a:avLst/>
            </a:prstGeom>
            <a:noFill/>
          </p:spPr>
          <p:txBody>
            <a:bodyPr wrap="square" rtlCol="0">
              <a:spAutoFit/>
            </a:bodyPr>
            <a:lstStyle/>
            <a:p>
              <a:r>
                <a:rPr lang="zh-CN" altLang="en-US" sz="1400" b="1" dirty="0">
                  <a:solidFill>
                    <a:srgbClr val="813A38"/>
                  </a:solidFill>
                </a:rPr>
                <a:t>经济和社会领域的进步</a:t>
              </a:r>
              <a:endParaRPr lang="en-US" sz="1400" b="1" dirty="0">
                <a:solidFill>
                  <a:srgbClr val="813A38"/>
                </a:solidFill>
              </a:endParaRPr>
            </a:p>
          </p:txBody>
        </p:sp>
        <p:sp>
          <p:nvSpPr>
            <p:cNvPr id="17" name="TextBox 14">
              <a:extLst>
                <a:ext uri="{FF2B5EF4-FFF2-40B4-BE49-F238E27FC236}">
                  <a16:creationId xmlns:a16="http://schemas.microsoft.com/office/drawing/2014/main" id="{5694800C-DFB6-48FF-BB2E-1C571871AC58}"/>
                </a:ext>
              </a:extLst>
            </p:cNvPr>
            <p:cNvSpPr txBox="1"/>
            <p:nvPr/>
          </p:nvSpPr>
          <p:spPr>
            <a:xfrm rot="2780089">
              <a:off x="6291913" y="2504165"/>
              <a:ext cx="1652054" cy="307777"/>
            </a:xfrm>
            <a:prstGeom prst="rect">
              <a:avLst/>
            </a:prstGeom>
            <a:noFill/>
          </p:spPr>
          <p:txBody>
            <a:bodyPr wrap="square" rtlCol="0">
              <a:spAutoFit/>
            </a:bodyPr>
            <a:lstStyle/>
            <a:p>
              <a:r>
                <a:rPr lang="zh-CN" altLang="en-US" sz="1400" b="1" dirty="0">
                  <a:solidFill>
                    <a:srgbClr val="434C6D"/>
                  </a:solidFill>
                </a:rPr>
                <a:t>卫生安领域的进步</a:t>
              </a:r>
              <a:endParaRPr lang="en-US" sz="1400" b="1" dirty="0">
                <a:solidFill>
                  <a:srgbClr val="434C6D"/>
                </a:solidFill>
              </a:endParaRPr>
            </a:p>
          </p:txBody>
        </p:sp>
        <p:sp>
          <p:nvSpPr>
            <p:cNvPr id="18" name="TextBox 19">
              <a:extLst>
                <a:ext uri="{FF2B5EF4-FFF2-40B4-BE49-F238E27FC236}">
                  <a16:creationId xmlns:a16="http://schemas.microsoft.com/office/drawing/2014/main" id="{2414467D-0457-492A-847B-0EE7754C413D}"/>
                </a:ext>
              </a:extLst>
            </p:cNvPr>
            <p:cNvSpPr txBox="1"/>
            <p:nvPr/>
          </p:nvSpPr>
          <p:spPr>
            <a:xfrm rot="19058612">
              <a:off x="5709555" y="4630154"/>
              <a:ext cx="2372055" cy="307777"/>
            </a:xfrm>
            <a:prstGeom prst="rect">
              <a:avLst/>
            </a:prstGeom>
            <a:noFill/>
          </p:spPr>
          <p:txBody>
            <a:bodyPr wrap="square" rtlCol="0">
              <a:spAutoFit/>
            </a:bodyPr>
            <a:lstStyle/>
            <a:p>
              <a:r>
                <a:rPr lang="zh-CN" altLang="en-US" sz="1400" b="1" dirty="0">
                  <a:solidFill>
                    <a:srgbClr val="017368"/>
                  </a:solidFill>
                </a:rPr>
                <a:t>负责任生产方式领域的进步</a:t>
              </a:r>
              <a:endParaRPr lang="en-US" sz="1400" b="1" dirty="0">
                <a:solidFill>
                  <a:srgbClr val="017368"/>
                </a:solidFill>
              </a:endParaRPr>
            </a:p>
          </p:txBody>
        </p:sp>
        <p:sp>
          <p:nvSpPr>
            <p:cNvPr id="19" name="TextBox 20">
              <a:extLst>
                <a:ext uri="{FF2B5EF4-FFF2-40B4-BE49-F238E27FC236}">
                  <a16:creationId xmlns:a16="http://schemas.microsoft.com/office/drawing/2014/main" id="{F31A2AE0-1668-45A4-903F-32DFB7ED27CC}"/>
                </a:ext>
              </a:extLst>
            </p:cNvPr>
            <p:cNvSpPr txBox="1"/>
            <p:nvPr/>
          </p:nvSpPr>
          <p:spPr>
            <a:xfrm rot="3106333">
              <a:off x="4000490" y="4473048"/>
              <a:ext cx="1471655" cy="307777"/>
            </a:xfrm>
            <a:prstGeom prst="rect">
              <a:avLst/>
            </a:prstGeom>
            <a:noFill/>
          </p:spPr>
          <p:txBody>
            <a:bodyPr wrap="square" rtlCol="0">
              <a:spAutoFit/>
            </a:bodyPr>
            <a:lstStyle/>
            <a:p>
              <a:r>
                <a:rPr lang="zh-CN" altLang="en-US" sz="1400" b="1" dirty="0">
                  <a:solidFill>
                    <a:srgbClr val="93673D"/>
                  </a:solidFill>
                </a:rPr>
                <a:t>食品领域的进步</a:t>
              </a:r>
              <a:endParaRPr lang="en-US" sz="1400" b="1" dirty="0">
                <a:solidFill>
                  <a:srgbClr val="93673D"/>
                </a:solidFill>
              </a:endParaRPr>
            </a:p>
          </p:txBody>
        </p:sp>
      </p:grpSp>
    </p:spTree>
    <p:extLst>
      <p:ext uri="{BB962C8B-B14F-4D97-AF65-F5344CB8AC3E}">
        <p14:creationId xmlns:p14="http://schemas.microsoft.com/office/powerpoint/2010/main" val="38821973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75656" y="223061"/>
            <a:ext cx="7200800" cy="720000"/>
          </a:xfrm>
        </p:spPr>
        <p:txBody>
          <a:bodyPr/>
          <a:lstStyle/>
          <a:p>
            <a:pPr algn="ctr"/>
            <a:r>
              <a:rPr lang="fr-FR" sz="2400" dirty="0"/>
              <a:t>France Terre de Lait, une démarche collective de progrès pour une filière laitière durable</a:t>
            </a:r>
            <a:br>
              <a:rPr lang="fr-FR" sz="2400" dirty="0"/>
            </a:br>
            <a:r>
              <a:rPr lang="zh-CN" altLang="fr-FR" sz="2400" dirty="0"/>
              <a:t>“</a:t>
            </a:r>
            <a:r>
              <a:rPr lang="zh-CN" altLang="fr-FR" sz="1800" dirty="0"/>
              <a:t>法国：乳业之乡”：促进法国乳制品行业可持续发展的联合行动</a:t>
            </a:r>
            <a:endParaRPr lang="fr-FR" sz="2400" dirty="0"/>
          </a:p>
        </p:txBody>
      </p:sp>
      <p:sp>
        <p:nvSpPr>
          <p:cNvPr id="5" name="Espace réservé du pied de page 4"/>
          <p:cNvSpPr>
            <a:spLocks noGrp="1"/>
          </p:cNvSpPr>
          <p:nvPr>
            <p:ph type="ftr" sz="quarter" idx="11"/>
          </p:nvPr>
        </p:nvSpPr>
        <p:spPr/>
        <p:txBody>
          <a:bodyPr/>
          <a:lstStyle/>
          <a:p>
            <a:r>
              <a:rPr lang="fr-FR" dirty="0"/>
              <a:t>Ambassade de France en Chine </a:t>
            </a:r>
            <a:r>
              <a:rPr lang="zh-CN" altLang="fr-FR" dirty="0"/>
              <a:t>法国驻华使馆</a:t>
            </a:r>
            <a:endParaRPr lang="fr-FR" dirty="0"/>
          </a:p>
        </p:txBody>
      </p:sp>
      <p:sp>
        <p:nvSpPr>
          <p:cNvPr id="6" name="Espace réservé du numéro de diapositive 5"/>
          <p:cNvSpPr>
            <a:spLocks noGrp="1"/>
          </p:cNvSpPr>
          <p:nvPr>
            <p:ph type="sldNum" sz="quarter" idx="12"/>
          </p:nvPr>
        </p:nvSpPr>
        <p:spPr/>
        <p:txBody>
          <a:bodyPr/>
          <a:lstStyle/>
          <a:p>
            <a:fld id="{733122C9-A0B9-462F-8757-0847AD287B63}" type="slidenum">
              <a:rPr lang="fr-FR" smtClean="0"/>
              <a:pPr/>
              <a:t>11</a:t>
            </a:fld>
            <a:endParaRPr lang="fr-FR" dirty="0"/>
          </a:p>
        </p:txBody>
      </p:sp>
      <p:sp>
        <p:nvSpPr>
          <p:cNvPr id="39" name="Espace réservé de la date 7">
            <a:extLst>
              <a:ext uri="{FF2B5EF4-FFF2-40B4-BE49-F238E27FC236}">
                <a16:creationId xmlns:a16="http://schemas.microsoft.com/office/drawing/2014/main" id="{117B174D-81A7-4A94-803D-E95540D31B3A}"/>
              </a:ext>
            </a:extLst>
          </p:cNvPr>
          <p:cNvSpPr>
            <a:spLocks noGrp="1"/>
          </p:cNvSpPr>
          <p:nvPr>
            <p:ph type="dt" sz="half" idx="10"/>
          </p:nvPr>
        </p:nvSpPr>
        <p:spPr>
          <a:xfrm>
            <a:off x="7614000" y="4783500"/>
            <a:ext cx="1170000" cy="360000"/>
          </a:xfrm>
        </p:spPr>
        <p:txBody>
          <a:bodyPr/>
          <a:lstStyle/>
          <a:p>
            <a:pPr algn="r"/>
            <a:r>
              <a:rPr lang="fr-FR" cap="all" dirty="0"/>
              <a:t>13/06/2024</a:t>
            </a:r>
          </a:p>
        </p:txBody>
      </p:sp>
      <p:sp>
        <p:nvSpPr>
          <p:cNvPr id="40" name="TextBox 5">
            <a:extLst>
              <a:ext uri="{FF2B5EF4-FFF2-40B4-BE49-F238E27FC236}">
                <a16:creationId xmlns:a16="http://schemas.microsoft.com/office/drawing/2014/main" id="{6688BECE-4AC9-464E-9DB3-83BF1731DFE7}"/>
              </a:ext>
            </a:extLst>
          </p:cNvPr>
          <p:cNvSpPr txBox="1"/>
          <p:nvPr/>
        </p:nvSpPr>
        <p:spPr>
          <a:xfrm>
            <a:off x="49371" y="1491630"/>
            <a:ext cx="4450621" cy="2970044"/>
          </a:xfrm>
          <a:prstGeom prst="rect">
            <a:avLst/>
          </a:prstGeom>
          <a:noFill/>
        </p:spPr>
        <p:txBody>
          <a:bodyPr wrap="square" rtlCol="0">
            <a:spAutoFit/>
          </a:bodyPr>
          <a:lstStyle/>
          <a:p>
            <a:pPr algn="ctr"/>
            <a:r>
              <a:rPr lang="fr-FR" altLang="zh-CN" sz="1100" b="1" dirty="0">
                <a:solidFill>
                  <a:srgbClr val="CB6261"/>
                </a:solidFill>
                <a:latin typeface="HelveticaNeueLTPro-BdCn"/>
              </a:rPr>
              <a:t>RENDRE LA FILIÈRE PLUS ATTRACTIVE ET PÉRENNE AVEC DES ACTEURS QUI VIVENT MIEUX DE LEUR MÉTIER</a:t>
            </a:r>
            <a:endParaRPr lang="en-GB" altLang="zh-CN" sz="1100" b="1" dirty="0">
              <a:solidFill>
                <a:srgbClr val="CB6261"/>
              </a:solidFill>
              <a:latin typeface="HelveticaNeueLTPro-BdCn"/>
            </a:endParaRPr>
          </a:p>
          <a:p>
            <a:pPr algn="ctr"/>
            <a:r>
              <a:rPr lang="zh-CN" altLang="en-US" sz="1100" b="1" dirty="0">
                <a:solidFill>
                  <a:srgbClr val="CB6261"/>
                </a:solidFill>
                <a:latin typeface="HelveticaNeueLTPro-BdCn"/>
              </a:rPr>
              <a:t>使乳制品行业更具吸引力和可持续性，让每位从业人员都能各得其所</a:t>
            </a:r>
            <a:endParaRPr lang="en-GB" altLang="zh-CN" sz="1100" b="1" dirty="0">
              <a:solidFill>
                <a:srgbClr val="CB6261"/>
              </a:solidFill>
              <a:latin typeface="HelveticaNeueLTPro-BdCn"/>
            </a:endParaRPr>
          </a:p>
          <a:p>
            <a:pPr algn="ctr"/>
            <a:endParaRPr lang="en-GB" sz="1100" b="1" dirty="0">
              <a:solidFill>
                <a:srgbClr val="CB6261"/>
              </a:solidFill>
              <a:latin typeface="HelveticaNeueLTPro-BdCn"/>
            </a:endParaRPr>
          </a:p>
          <a:p>
            <a:pPr algn="ctr"/>
            <a:r>
              <a:rPr lang="fr-FR" altLang="zh-CN" sz="1100" b="1" i="0" u="none" strike="noStrike" baseline="0" dirty="0">
                <a:solidFill>
                  <a:srgbClr val="687CB5"/>
                </a:solidFill>
                <a:latin typeface="HelveticaNeueLTPro-BdCn"/>
              </a:rPr>
              <a:t>RENFORCER LA CONFIANCE DES</a:t>
            </a:r>
          </a:p>
          <a:p>
            <a:pPr algn="ctr"/>
            <a:r>
              <a:rPr lang="fr-FR" altLang="zh-CN" sz="1100" b="1" i="0" u="none" strike="noStrike" baseline="0" dirty="0">
                <a:solidFill>
                  <a:srgbClr val="687CB5"/>
                </a:solidFill>
                <a:latin typeface="HelveticaNeueLTPro-BdCn"/>
              </a:rPr>
              <a:t>CONSOMMATEURS AVEC DES PRODUITS</a:t>
            </a:r>
          </a:p>
          <a:p>
            <a:pPr algn="ctr"/>
            <a:r>
              <a:rPr lang="fr-FR" altLang="zh-CN" sz="1100" b="1" i="0" u="none" strike="noStrike" baseline="0" dirty="0">
                <a:solidFill>
                  <a:srgbClr val="687CB5"/>
                </a:solidFill>
                <a:latin typeface="HelveticaNeueLTPro-BdCn"/>
              </a:rPr>
              <a:t>LAITIERS TOUJOURS PLUS SÛRS</a:t>
            </a:r>
            <a:endParaRPr lang="en-GB" altLang="zh-CN" sz="1100" b="1" i="0" u="none" strike="noStrike" baseline="0" dirty="0">
              <a:solidFill>
                <a:srgbClr val="687CB5"/>
              </a:solidFill>
              <a:latin typeface="HelveticaNeueLTPro-BdCn"/>
            </a:endParaRPr>
          </a:p>
          <a:p>
            <a:pPr algn="ctr"/>
            <a:r>
              <a:rPr lang="zh-CN" altLang="en-US" sz="1100" b="1" i="0" u="none" strike="noStrike" baseline="0" dirty="0">
                <a:solidFill>
                  <a:srgbClr val="687CB5"/>
                </a:solidFill>
                <a:latin typeface="HelveticaNeueLTPro-BdCn"/>
              </a:rPr>
              <a:t>以更加安全的乳制品来增强消费者信心</a:t>
            </a:r>
            <a:endParaRPr lang="en-GB" altLang="zh-CN" sz="1100" b="1" i="0" u="none" strike="noStrike" baseline="0" dirty="0">
              <a:solidFill>
                <a:srgbClr val="687CB5"/>
              </a:solidFill>
              <a:latin typeface="HelveticaNeueLTPro-BdCn"/>
            </a:endParaRPr>
          </a:p>
          <a:p>
            <a:pPr algn="ctr"/>
            <a:endParaRPr lang="en-GB" sz="1100" b="1" dirty="0">
              <a:solidFill>
                <a:srgbClr val="687CB5"/>
              </a:solidFill>
              <a:latin typeface="HelveticaNeueLTPro-BdCn"/>
            </a:endParaRPr>
          </a:p>
          <a:p>
            <a:pPr algn="ctr"/>
            <a:r>
              <a:rPr lang="fr-FR" altLang="zh-CN" sz="1100" b="1" i="0" u="none" strike="noStrike" baseline="0" dirty="0">
                <a:solidFill>
                  <a:srgbClr val="3D9E90"/>
                </a:solidFill>
                <a:latin typeface="HelveticaNeueLTPro-BdCn"/>
              </a:rPr>
              <a:t>GARANTIR DES MODES DE PRODUCTION</a:t>
            </a:r>
          </a:p>
          <a:p>
            <a:pPr algn="ctr"/>
            <a:r>
              <a:rPr lang="fr-FR" altLang="zh-CN" sz="1100" b="1" i="0" u="none" strike="noStrike" baseline="0" dirty="0">
                <a:solidFill>
                  <a:srgbClr val="3D9E90"/>
                </a:solidFill>
                <a:latin typeface="HelveticaNeueLTPro-BdCn"/>
              </a:rPr>
              <a:t>RESPONSABLES, EN ADÉQUATION</a:t>
            </a:r>
          </a:p>
          <a:p>
            <a:pPr algn="ctr"/>
            <a:r>
              <a:rPr lang="fr-FR" altLang="zh-CN" sz="1100" b="1" i="0" u="none" strike="noStrike" baseline="0" dirty="0">
                <a:solidFill>
                  <a:srgbClr val="3D9E90"/>
                </a:solidFill>
                <a:latin typeface="HelveticaNeueLTPro-BdCn"/>
              </a:rPr>
              <a:t>AVEC LES ATTENTES SOCIÉTALES</a:t>
            </a:r>
            <a:endParaRPr lang="en-GB" altLang="zh-CN" sz="1100" b="1" i="0" u="none" strike="noStrike" baseline="0" dirty="0">
              <a:solidFill>
                <a:srgbClr val="3D9E90"/>
              </a:solidFill>
              <a:latin typeface="HelveticaNeueLTPro-BdCn"/>
            </a:endParaRPr>
          </a:p>
          <a:p>
            <a:pPr algn="ctr"/>
            <a:r>
              <a:rPr lang="zh-CN" altLang="en-US" sz="1100" b="1" i="0" u="none" strike="noStrike" baseline="0" dirty="0">
                <a:solidFill>
                  <a:srgbClr val="3D9E90"/>
                </a:solidFill>
                <a:latin typeface="HelveticaNeueLTPro-BdCn"/>
              </a:rPr>
              <a:t>保证采用符合社会期望的负责任的生产方法</a:t>
            </a:r>
            <a:endParaRPr lang="en-GB" altLang="zh-CN" sz="1100" b="1" i="0" u="none" strike="noStrike" baseline="0" dirty="0">
              <a:solidFill>
                <a:srgbClr val="3D9E90"/>
              </a:solidFill>
              <a:latin typeface="HelveticaNeueLTPro-BdCn"/>
            </a:endParaRPr>
          </a:p>
          <a:p>
            <a:pPr algn="ctr"/>
            <a:endParaRPr lang="en-GB" sz="1100" b="1" dirty="0">
              <a:solidFill>
                <a:srgbClr val="3D9E90"/>
              </a:solidFill>
              <a:latin typeface="HelveticaNeueLTPro-BdCn"/>
            </a:endParaRPr>
          </a:p>
          <a:p>
            <a:pPr algn="ctr"/>
            <a:r>
              <a:rPr lang="fr-FR" altLang="zh-CN" sz="1100" b="1" i="0" u="none" strike="noStrike" baseline="0" dirty="0">
                <a:solidFill>
                  <a:srgbClr val="DA963B"/>
                </a:solidFill>
                <a:latin typeface="HelveticaNeueLTPro-BdCn"/>
              </a:rPr>
              <a:t>S’INSCRIRE DANS UNE DÉMARCHE</a:t>
            </a:r>
          </a:p>
          <a:p>
            <a:pPr algn="ctr"/>
            <a:r>
              <a:rPr lang="fr-FR" altLang="zh-CN" sz="1100" b="1" i="0" u="none" strike="noStrike" baseline="0" dirty="0">
                <a:solidFill>
                  <a:srgbClr val="DA963B"/>
                </a:solidFill>
                <a:latin typeface="HelveticaNeueLTPro-BdCn"/>
              </a:rPr>
              <a:t>DE CONSOMMATION RESPONSABLE</a:t>
            </a:r>
            <a:endParaRPr lang="en-GB" altLang="zh-CN" sz="1100" b="1" i="0" u="none" strike="noStrike" baseline="0" dirty="0">
              <a:solidFill>
                <a:srgbClr val="DA963B"/>
              </a:solidFill>
              <a:latin typeface="HelveticaNeueLTPro-BdCn"/>
            </a:endParaRPr>
          </a:p>
          <a:p>
            <a:pPr algn="ctr"/>
            <a:r>
              <a:rPr lang="zh-CN" altLang="en-US" sz="1100" b="1" i="0" u="none" strike="noStrike" baseline="0" dirty="0">
                <a:solidFill>
                  <a:srgbClr val="DA963B"/>
                </a:solidFill>
                <a:latin typeface="HelveticaNeueLTPro-BdCn"/>
              </a:rPr>
              <a:t>参与和推动一种负责任的消费方式</a:t>
            </a:r>
            <a:endParaRPr lang="fr-FR" sz="1100" b="1" dirty="0">
              <a:solidFill>
                <a:srgbClr val="CB6261"/>
              </a:solidFill>
              <a:latin typeface="HelveticaNeueLTPro-BdCn"/>
            </a:endParaRPr>
          </a:p>
        </p:txBody>
      </p:sp>
      <p:sp>
        <p:nvSpPr>
          <p:cNvPr id="13" name="TextBox 7">
            <a:extLst>
              <a:ext uri="{FF2B5EF4-FFF2-40B4-BE49-F238E27FC236}">
                <a16:creationId xmlns:a16="http://schemas.microsoft.com/office/drawing/2014/main" id="{E05F9E9D-27C7-46C1-1769-AD230754144F}"/>
              </a:ext>
            </a:extLst>
          </p:cNvPr>
          <p:cNvSpPr txBox="1"/>
          <p:nvPr/>
        </p:nvSpPr>
        <p:spPr>
          <a:xfrm>
            <a:off x="4603229" y="1431816"/>
            <a:ext cx="4451591" cy="707886"/>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fr-FR" altLang="zh-CN" sz="1000" dirty="0">
                <a:solidFill>
                  <a:srgbClr val="4F171D"/>
                </a:solidFill>
                <a:latin typeface="HelveticaNeueLTPro-Cn"/>
              </a:rPr>
              <a:t>Améliorer la capacité de la filière à rémunérer l’ensemble de ses acteurs</a:t>
            </a:r>
            <a:endParaRPr lang="en-GB" altLang="zh-CN" sz="1000" dirty="0">
              <a:solidFill>
                <a:srgbClr val="4F171D"/>
              </a:solidFill>
              <a:latin typeface="HelveticaNeueLTPro-Cn"/>
            </a:endParaRPr>
          </a:p>
          <a:p>
            <a:pPr algn="just"/>
            <a:r>
              <a:rPr lang="zh-CN" altLang="en-US" sz="1000" dirty="0">
                <a:solidFill>
                  <a:srgbClr val="4F171D"/>
                </a:solidFill>
                <a:latin typeface="HelveticaNeueLTPro-Cn"/>
              </a:rPr>
              <a:t>提高乳制品行业向所有从业人员支付报酬的能力</a:t>
            </a:r>
          </a:p>
          <a:p>
            <a:pPr algn="just"/>
            <a:r>
              <a:rPr lang="fr-FR" altLang="zh-CN" sz="1000" dirty="0">
                <a:solidFill>
                  <a:srgbClr val="4F171D"/>
                </a:solidFill>
                <a:latin typeface="HelveticaNeueLTPro-Cn"/>
              </a:rPr>
              <a:t>Améliorer les conditions de travail de l’ensemble des acteurs de la filière</a:t>
            </a:r>
            <a:endParaRPr lang="en-GB" altLang="zh-CN" sz="1000" dirty="0">
              <a:solidFill>
                <a:srgbClr val="4F171D"/>
              </a:solidFill>
              <a:latin typeface="HelveticaNeueLTPro-Cn"/>
            </a:endParaRPr>
          </a:p>
          <a:p>
            <a:pPr algn="just"/>
            <a:r>
              <a:rPr lang="zh-CN" altLang="en-US" sz="1000" dirty="0">
                <a:solidFill>
                  <a:srgbClr val="4F171D"/>
                </a:solidFill>
                <a:latin typeface="HelveticaNeueLTPro-Cn"/>
              </a:rPr>
              <a:t>改善乳制品行业所有从业人员的工作条件</a:t>
            </a:r>
            <a:endParaRPr lang="en-US" sz="1000" dirty="0">
              <a:solidFill>
                <a:srgbClr val="4F171D"/>
              </a:solidFill>
              <a:latin typeface="HelveticaNeueLTPro-Cn"/>
            </a:endParaRPr>
          </a:p>
        </p:txBody>
      </p:sp>
      <p:grpSp>
        <p:nvGrpSpPr>
          <p:cNvPr id="14" name="Group 10">
            <a:extLst>
              <a:ext uri="{FF2B5EF4-FFF2-40B4-BE49-F238E27FC236}">
                <a16:creationId xmlns:a16="http://schemas.microsoft.com/office/drawing/2014/main" id="{6A5F8257-0CFE-80EE-BC85-8FEED52675C4}"/>
              </a:ext>
            </a:extLst>
          </p:cNvPr>
          <p:cNvGrpSpPr/>
          <p:nvPr/>
        </p:nvGrpSpPr>
        <p:grpSpPr>
          <a:xfrm>
            <a:off x="4545336" y="2204159"/>
            <a:ext cx="4256339" cy="1015663"/>
            <a:chOff x="9471258" y="4057638"/>
            <a:chExt cx="5366564" cy="1015663"/>
          </a:xfrm>
        </p:grpSpPr>
        <p:sp>
          <p:nvSpPr>
            <p:cNvPr id="20" name="TextBox 11">
              <a:extLst>
                <a:ext uri="{FF2B5EF4-FFF2-40B4-BE49-F238E27FC236}">
                  <a16:creationId xmlns:a16="http://schemas.microsoft.com/office/drawing/2014/main" id="{8E0232DF-A92E-9691-76C4-48370E4D8CA4}"/>
                </a:ext>
              </a:extLst>
            </p:cNvPr>
            <p:cNvSpPr txBox="1"/>
            <p:nvPr/>
          </p:nvSpPr>
          <p:spPr>
            <a:xfrm>
              <a:off x="9529010" y="4057638"/>
              <a:ext cx="5308812" cy="1015663"/>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fr-FR" sz="1000" dirty="0">
                  <a:solidFill>
                    <a:srgbClr val="2B3358"/>
                  </a:solidFill>
                  <a:latin typeface="等线" panose="02010600030101010101" pitchFamily="2" charset="-122"/>
                  <a:ea typeface="等线" panose="02010600030101010101" pitchFamily="2" charset="-122"/>
                </a:rPr>
                <a:t>Garantir l’absence de résidus d’antibiotiques dans le lait et poursuivre la lutte contre l’antibiorésistance</a:t>
              </a:r>
              <a:endParaRPr lang="en-US" sz="1000" dirty="0">
                <a:solidFill>
                  <a:srgbClr val="2B3358"/>
                </a:solidFill>
                <a:latin typeface="等线" panose="02010600030101010101" pitchFamily="2" charset="-122"/>
                <a:ea typeface="等线" panose="02010600030101010101" pitchFamily="2" charset="-122"/>
              </a:endParaRPr>
            </a:p>
            <a:p>
              <a:pPr algn="just"/>
              <a:r>
                <a:rPr lang="en-US" sz="1000" dirty="0" err="1">
                  <a:solidFill>
                    <a:srgbClr val="2B3358"/>
                  </a:solidFill>
                  <a:latin typeface="等线" panose="02010600030101010101" pitchFamily="2" charset="-122"/>
                  <a:ea typeface="等线" panose="02010600030101010101" pitchFamily="2" charset="-122"/>
                </a:rPr>
                <a:t>确保生乳中无抗生素残留，继续与抗生素耐药性问题作斗争</a:t>
              </a:r>
              <a:endParaRPr lang="en-US" sz="1000" dirty="0">
                <a:solidFill>
                  <a:srgbClr val="2B3358"/>
                </a:solidFill>
                <a:latin typeface="等线" panose="02010600030101010101" pitchFamily="2" charset="-122"/>
                <a:ea typeface="等线" panose="02010600030101010101" pitchFamily="2" charset="-122"/>
              </a:endParaRPr>
            </a:p>
            <a:p>
              <a:pPr algn="just"/>
              <a:r>
                <a:rPr lang="fr-FR" sz="1000" dirty="0">
                  <a:solidFill>
                    <a:srgbClr val="2B3358"/>
                  </a:solidFill>
                  <a:latin typeface="等线" panose="02010600030101010101" pitchFamily="2" charset="-122"/>
                  <a:ea typeface="等线" panose="02010600030101010101" pitchFamily="2" charset="-122"/>
                </a:rPr>
                <a:t>Renforcer la sécurité sanitaire des produits laitiers</a:t>
              </a:r>
              <a:endParaRPr lang="en-US" sz="1000" dirty="0">
                <a:solidFill>
                  <a:srgbClr val="2B3358"/>
                </a:solidFill>
                <a:latin typeface="等线" panose="02010600030101010101" pitchFamily="2" charset="-122"/>
                <a:ea typeface="等线" panose="02010600030101010101" pitchFamily="2" charset="-122"/>
              </a:endParaRPr>
            </a:p>
            <a:p>
              <a:pPr algn="just"/>
              <a:r>
                <a:rPr lang="en-US" sz="1000" dirty="0" err="1">
                  <a:solidFill>
                    <a:srgbClr val="2B3358"/>
                  </a:solidFill>
                  <a:latin typeface="等线" panose="02010600030101010101" pitchFamily="2" charset="-122"/>
                  <a:ea typeface="等线" panose="02010600030101010101" pitchFamily="2" charset="-122"/>
                </a:rPr>
                <a:t>加强乳制品的卫生安全</a:t>
              </a:r>
              <a:endParaRPr lang="en-US" sz="1000" dirty="0">
                <a:solidFill>
                  <a:srgbClr val="2B3358"/>
                </a:solidFill>
                <a:latin typeface="等线" panose="02010600030101010101" pitchFamily="2" charset="-122"/>
                <a:ea typeface="等线" panose="02010600030101010101" pitchFamily="2" charset="-122"/>
              </a:endParaRPr>
            </a:p>
          </p:txBody>
        </p:sp>
        <p:pic>
          <p:nvPicPr>
            <p:cNvPr id="21" name="Picture 12">
              <a:extLst>
                <a:ext uri="{FF2B5EF4-FFF2-40B4-BE49-F238E27FC236}">
                  <a16:creationId xmlns:a16="http://schemas.microsoft.com/office/drawing/2014/main" id="{A42E9ACD-8A53-3403-1DF8-777ABF820194}"/>
                </a:ext>
              </a:extLst>
            </p:cNvPr>
            <p:cNvPicPr>
              <a:picLocks noChangeAspect="1"/>
            </p:cNvPicPr>
            <p:nvPr/>
          </p:nvPicPr>
          <p:blipFill>
            <a:blip r:embed="rId3"/>
            <a:stretch>
              <a:fillRect/>
            </a:stretch>
          </p:blipFill>
          <p:spPr>
            <a:xfrm>
              <a:off x="9471258" y="4070542"/>
              <a:ext cx="101605" cy="114306"/>
            </a:xfrm>
            <a:prstGeom prst="rect">
              <a:avLst/>
            </a:prstGeom>
          </p:spPr>
        </p:pic>
        <p:pic>
          <p:nvPicPr>
            <p:cNvPr id="22" name="Picture 13">
              <a:extLst>
                <a:ext uri="{FF2B5EF4-FFF2-40B4-BE49-F238E27FC236}">
                  <a16:creationId xmlns:a16="http://schemas.microsoft.com/office/drawing/2014/main" id="{CE71568A-E537-6264-B452-C9F06D4E3771}"/>
                </a:ext>
              </a:extLst>
            </p:cNvPr>
            <p:cNvPicPr>
              <a:picLocks noChangeAspect="1"/>
            </p:cNvPicPr>
            <p:nvPr/>
          </p:nvPicPr>
          <p:blipFill>
            <a:blip r:embed="rId3"/>
            <a:stretch>
              <a:fillRect/>
            </a:stretch>
          </p:blipFill>
          <p:spPr>
            <a:xfrm>
              <a:off x="9478209" y="4412094"/>
              <a:ext cx="101605" cy="114306"/>
            </a:xfrm>
            <a:prstGeom prst="rect">
              <a:avLst/>
            </a:prstGeom>
          </p:spPr>
        </p:pic>
      </p:grpSp>
      <p:grpSp>
        <p:nvGrpSpPr>
          <p:cNvPr id="15" name="Group 14">
            <a:extLst>
              <a:ext uri="{FF2B5EF4-FFF2-40B4-BE49-F238E27FC236}">
                <a16:creationId xmlns:a16="http://schemas.microsoft.com/office/drawing/2014/main" id="{5DDB30D1-284A-1EF5-046F-82A843111D4E}"/>
              </a:ext>
            </a:extLst>
          </p:cNvPr>
          <p:cNvGrpSpPr/>
          <p:nvPr/>
        </p:nvGrpSpPr>
        <p:grpSpPr>
          <a:xfrm>
            <a:off x="4529337" y="3029844"/>
            <a:ext cx="4779432" cy="738664"/>
            <a:chOff x="9478209" y="4798166"/>
            <a:chExt cx="5287864" cy="738664"/>
          </a:xfrm>
        </p:grpSpPr>
        <p:sp>
          <p:nvSpPr>
            <p:cNvPr id="17" name="TextBox 15">
              <a:extLst>
                <a:ext uri="{FF2B5EF4-FFF2-40B4-BE49-F238E27FC236}">
                  <a16:creationId xmlns:a16="http://schemas.microsoft.com/office/drawing/2014/main" id="{471E0019-8661-0C75-FC22-90905A460AD2}"/>
                </a:ext>
              </a:extLst>
            </p:cNvPr>
            <p:cNvSpPr txBox="1"/>
            <p:nvPr/>
          </p:nvSpPr>
          <p:spPr>
            <a:xfrm>
              <a:off x="9529011" y="4798166"/>
              <a:ext cx="5237062" cy="738664"/>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fr-FR" sz="1050" dirty="0">
                  <a:solidFill>
                    <a:srgbClr val="003830"/>
                  </a:solidFill>
                  <a:latin typeface="等线" panose="02010600030101010101" pitchFamily="2" charset="-122"/>
                  <a:ea typeface="等线" panose="02010600030101010101" pitchFamily="2" charset="-122"/>
                </a:rPr>
                <a:t>Evaluer le bien-être du troupeau laitier et améliorer les pratiques </a:t>
              </a:r>
            </a:p>
            <a:p>
              <a:pPr algn="just"/>
              <a:r>
                <a:rPr lang="en-US" sz="1050" dirty="0" err="1">
                  <a:solidFill>
                    <a:srgbClr val="003830"/>
                  </a:solidFill>
                  <a:latin typeface="等线" panose="02010600030101010101" pitchFamily="2" charset="-122"/>
                  <a:ea typeface="等线" panose="02010600030101010101" pitchFamily="2" charset="-122"/>
                </a:rPr>
                <a:t>对所有奶畜群的健康状况和福利进行评估，必要时改进实操做法</a:t>
              </a:r>
              <a:endParaRPr lang="en-US" sz="1050" dirty="0">
                <a:solidFill>
                  <a:srgbClr val="003830"/>
                </a:solidFill>
                <a:latin typeface="等线" panose="02010600030101010101" pitchFamily="2" charset="-122"/>
                <a:ea typeface="等线" panose="02010600030101010101" pitchFamily="2" charset="-122"/>
              </a:endParaRPr>
            </a:p>
            <a:p>
              <a:pPr algn="just"/>
              <a:r>
                <a:rPr lang="fr-FR" sz="1050" dirty="0">
                  <a:solidFill>
                    <a:srgbClr val="003830"/>
                  </a:solidFill>
                  <a:latin typeface="等线" panose="02010600030101010101" pitchFamily="2" charset="-122"/>
                  <a:ea typeface="等线" panose="02010600030101010101" pitchFamily="2" charset="-122"/>
                </a:rPr>
                <a:t>Améliorer le bilan carbone de la filière laitière</a:t>
              </a:r>
              <a:endParaRPr lang="en-US" sz="1050" dirty="0">
                <a:solidFill>
                  <a:srgbClr val="003830"/>
                </a:solidFill>
                <a:latin typeface="等线" panose="02010600030101010101" pitchFamily="2" charset="-122"/>
                <a:ea typeface="等线" panose="02010600030101010101" pitchFamily="2" charset="-122"/>
              </a:endParaRPr>
            </a:p>
            <a:p>
              <a:pPr algn="just"/>
              <a:r>
                <a:rPr lang="en-US" sz="1050" dirty="0" err="1">
                  <a:solidFill>
                    <a:srgbClr val="003830"/>
                  </a:solidFill>
                  <a:latin typeface="等线" panose="02010600030101010101" pitchFamily="2" charset="-122"/>
                  <a:ea typeface="等线" panose="02010600030101010101" pitchFamily="2" charset="-122"/>
                </a:rPr>
                <a:t>改善乳制品行业的碳减排情况</a:t>
              </a:r>
              <a:endParaRPr lang="en-US" sz="1050" dirty="0">
                <a:solidFill>
                  <a:srgbClr val="003830"/>
                </a:solidFill>
                <a:latin typeface="等线" panose="02010600030101010101" pitchFamily="2" charset="-122"/>
                <a:ea typeface="等线" panose="02010600030101010101" pitchFamily="2" charset="-122"/>
              </a:endParaRPr>
            </a:p>
          </p:txBody>
        </p:sp>
        <p:pic>
          <p:nvPicPr>
            <p:cNvPr id="18" name="Picture 16">
              <a:extLst>
                <a:ext uri="{FF2B5EF4-FFF2-40B4-BE49-F238E27FC236}">
                  <a16:creationId xmlns:a16="http://schemas.microsoft.com/office/drawing/2014/main" id="{52D80D77-98FD-CEA2-F0F9-73FCE4A88141}"/>
                </a:ext>
              </a:extLst>
            </p:cNvPr>
            <p:cNvPicPr>
              <a:picLocks noChangeAspect="1"/>
            </p:cNvPicPr>
            <p:nvPr/>
          </p:nvPicPr>
          <p:blipFill>
            <a:blip r:embed="rId4"/>
            <a:stretch>
              <a:fillRect/>
            </a:stretch>
          </p:blipFill>
          <p:spPr>
            <a:xfrm>
              <a:off x="9478209" y="4885084"/>
              <a:ext cx="107956" cy="120656"/>
            </a:xfrm>
            <a:prstGeom prst="rect">
              <a:avLst/>
            </a:prstGeom>
          </p:spPr>
        </p:pic>
        <p:pic>
          <p:nvPicPr>
            <p:cNvPr id="19" name="Picture 17">
              <a:extLst>
                <a:ext uri="{FF2B5EF4-FFF2-40B4-BE49-F238E27FC236}">
                  <a16:creationId xmlns:a16="http://schemas.microsoft.com/office/drawing/2014/main" id="{8168F2A7-79B6-BB34-BC00-228E3F81626E}"/>
                </a:ext>
              </a:extLst>
            </p:cNvPr>
            <p:cNvPicPr>
              <a:picLocks noChangeAspect="1"/>
            </p:cNvPicPr>
            <p:nvPr/>
          </p:nvPicPr>
          <p:blipFill>
            <a:blip r:embed="rId4"/>
            <a:stretch>
              <a:fillRect/>
            </a:stretch>
          </p:blipFill>
          <p:spPr>
            <a:xfrm>
              <a:off x="9493484" y="5236686"/>
              <a:ext cx="107956" cy="120656"/>
            </a:xfrm>
            <a:prstGeom prst="rect">
              <a:avLst/>
            </a:prstGeom>
          </p:spPr>
        </p:pic>
      </p:grpSp>
      <p:sp>
        <p:nvSpPr>
          <p:cNvPr id="16" name="TextBox 19">
            <a:extLst>
              <a:ext uri="{FF2B5EF4-FFF2-40B4-BE49-F238E27FC236}">
                <a16:creationId xmlns:a16="http://schemas.microsoft.com/office/drawing/2014/main" id="{2286CDFD-325B-03BE-30FB-93CE08DCE3E9}"/>
              </a:ext>
            </a:extLst>
          </p:cNvPr>
          <p:cNvSpPr txBox="1"/>
          <p:nvPr/>
        </p:nvSpPr>
        <p:spPr>
          <a:xfrm>
            <a:off x="4572000" y="3808080"/>
            <a:ext cx="4911687" cy="707886"/>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fr-FR" sz="1000" dirty="0">
                <a:latin typeface="等线" panose="02010600030101010101" pitchFamily="2" charset="-122"/>
                <a:ea typeface="等线" panose="02010600030101010101" pitchFamily="2" charset="-122"/>
              </a:rPr>
              <a:t>Mieux informer le consommateur</a:t>
            </a:r>
            <a:endParaRPr lang="en-US" sz="1000" dirty="0">
              <a:latin typeface="等线" panose="02010600030101010101" pitchFamily="2" charset="-122"/>
              <a:ea typeface="等线" panose="02010600030101010101" pitchFamily="2" charset="-122"/>
            </a:endParaRPr>
          </a:p>
          <a:p>
            <a:pPr algn="just"/>
            <a:r>
              <a:rPr lang="zh-CN" altLang="fr-FR" sz="1000" dirty="0">
                <a:latin typeface="等线" panose="02010600030101010101" pitchFamily="2" charset="-122"/>
                <a:ea typeface="等线" panose="02010600030101010101" pitchFamily="2" charset="-122"/>
              </a:rPr>
              <a:t>更好的向消费者进行宣传</a:t>
            </a:r>
            <a:endParaRPr lang="fr-FR" altLang="zh-CN" sz="1000" dirty="0">
              <a:latin typeface="等线" panose="02010600030101010101" pitchFamily="2" charset="-122"/>
              <a:ea typeface="等线" panose="02010600030101010101" pitchFamily="2" charset="-122"/>
            </a:endParaRPr>
          </a:p>
          <a:p>
            <a:pPr algn="just"/>
            <a:r>
              <a:rPr lang="fr-FR" sz="1000" dirty="0">
                <a:latin typeface="等线" panose="02010600030101010101" pitchFamily="2" charset="-122"/>
                <a:ea typeface="等线" panose="02010600030101010101" pitchFamily="2" charset="-122"/>
              </a:rPr>
              <a:t>Promouvoir un export français durable </a:t>
            </a:r>
          </a:p>
          <a:p>
            <a:pPr algn="just"/>
            <a:r>
              <a:rPr lang="en-US" sz="1000" dirty="0" err="1">
                <a:latin typeface="等线" panose="02010600030101010101" pitchFamily="2" charset="-122"/>
                <a:ea typeface="等线" panose="02010600030101010101" pitchFamily="2" charset="-122"/>
              </a:rPr>
              <a:t>促进法国乳制品的可持续出口</a:t>
            </a:r>
            <a:endParaRPr lang="en-US" sz="1000" dirty="0">
              <a:latin typeface="等线" panose="02010600030101010101" pitchFamily="2" charset="-122"/>
              <a:ea typeface="等线" panose="02010600030101010101" pitchFamily="2" charset="-122"/>
            </a:endParaRPr>
          </a:p>
        </p:txBody>
      </p:sp>
      <p:pic>
        <p:nvPicPr>
          <p:cNvPr id="23" name="Picture 32">
            <a:extLst>
              <a:ext uri="{FF2B5EF4-FFF2-40B4-BE49-F238E27FC236}">
                <a16:creationId xmlns:a16="http://schemas.microsoft.com/office/drawing/2014/main" id="{363B8A8B-4F23-CDF0-D89F-9A8B84AC7EE4}"/>
              </a:ext>
            </a:extLst>
          </p:cNvPr>
          <p:cNvPicPr>
            <a:picLocks noChangeAspect="1"/>
          </p:cNvPicPr>
          <p:nvPr/>
        </p:nvPicPr>
        <p:blipFill>
          <a:blip r:embed="rId5"/>
          <a:stretch>
            <a:fillRect/>
          </a:stretch>
        </p:blipFill>
        <p:spPr>
          <a:xfrm>
            <a:off x="4530666" y="4022811"/>
            <a:ext cx="95255" cy="107956"/>
          </a:xfrm>
          <a:prstGeom prst="rect">
            <a:avLst/>
          </a:prstGeom>
        </p:spPr>
      </p:pic>
      <p:pic>
        <p:nvPicPr>
          <p:cNvPr id="24" name="Picture 32">
            <a:extLst>
              <a:ext uri="{FF2B5EF4-FFF2-40B4-BE49-F238E27FC236}">
                <a16:creationId xmlns:a16="http://schemas.microsoft.com/office/drawing/2014/main" id="{363B8A8B-4F23-CDF0-D89F-9A8B84AC7EE4}"/>
              </a:ext>
            </a:extLst>
          </p:cNvPr>
          <p:cNvPicPr>
            <a:picLocks noChangeAspect="1"/>
          </p:cNvPicPr>
          <p:nvPr/>
        </p:nvPicPr>
        <p:blipFill>
          <a:blip r:embed="rId5"/>
          <a:stretch>
            <a:fillRect/>
          </a:stretch>
        </p:blipFill>
        <p:spPr>
          <a:xfrm>
            <a:off x="4530755" y="4315526"/>
            <a:ext cx="95255" cy="107956"/>
          </a:xfrm>
          <a:prstGeom prst="rect">
            <a:avLst/>
          </a:prstGeom>
        </p:spPr>
      </p:pic>
      <p:pic>
        <p:nvPicPr>
          <p:cNvPr id="25" name="Picture 29">
            <a:extLst>
              <a:ext uri="{FF2B5EF4-FFF2-40B4-BE49-F238E27FC236}">
                <a16:creationId xmlns:a16="http://schemas.microsoft.com/office/drawing/2014/main" id="{521C7027-F984-4E52-A877-B611C0D949B5}"/>
              </a:ext>
            </a:extLst>
          </p:cNvPr>
          <p:cNvPicPr>
            <a:picLocks noChangeAspect="1"/>
          </p:cNvPicPr>
          <p:nvPr/>
        </p:nvPicPr>
        <p:blipFill>
          <a:blip r:embed="rId6"/>
          <a:stretch>
            <a:fillRect/>
          </a:stretch>
        </p:blipFill>
        <p:spPr>
          <a:xfrm>
            <a:off x="4572181" y="1463563"/>
            <a:ext cx="76204" cy="120656"/>
          </a:xfrm>
          <a:prstGeom prst="rect">
            <a:avLst/>
          </a:prstGeom>
        </p:spPr>
      </p:pic>
      <p:pic>
        <p:nvPicPr>
          <p:cNvPr id="26" name="Picture 29">
            <a:extLst>
              <a:ext uri="{FF2B5EF4-FFF2-40B4-BE49-F238E27FC236}">
                <a16:creationId xmlns:a16="http://schemas.microsoft.com/office/drawing/2014/main" id="{9EB1266F-91D2-4549-9FDA-05CEC59741C8}"/>
              </a:ext>
            </a:extLst>
          </p:cNvPr>
          <p:cNvPicPr>
            <a:picLocks noChangeAspect="1"/>
          </p:cNvPicPr>
          <p:nvPr/>
        </p:nvPicPr>
        <p:blipFill>
          <a:blip r:embed="rId6"/>
          <a:stretch>
            <a:fillRect/>
          </a:stretch>
        </p:blipFill>
        <p:spPr>
          <a:xfrm>
            <a:off x="4567804" y="1779662"/>
            <a:ext cx="76204" cy="12065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oster of a cow climbing a tower&#10;&#10;Description automatically generated">
            <a:extLst>
              <a:ext uri="{FF2B5EF4-FFF2-40B4-BE49-F238E27FC236}">
                <a16:creationId xmlns:a16="http://schemas.microsoft.com/office/drawing/2014/main" id="{1FE7041F-79A1-5D41-B8CD-3E39765E7B97}"/>
              </a:ext>
            </a:extLst>
          </p:cNvPr>
          <p:cNvPicPr>
            <a:picLocks noChangeAspect="1"/>
          </p:cNvPicPr>
          <p:nvPr/>
        </p:nvPicPr>
        <p:blipFill rotWithShape="1">
          <a:blip r:embed="rId2">
            <a:extLst>
              <a:ext uri="{28A0092B-C50C-407E-A947-70E740481C1C}">
                <a14:useLocalDpi xmlns:a14="http://schemas.microsoft.com/office/drawing/2010/main" val="0"/>
              </a:ext>
            </a:extLst>
          </a:blip>
          <a:srcRect l="50102" b="65440"/>
          <a:stretch/>
        </p:blipFill>
        <p:spPr>
          <a:xfrm>
            <a:off x="5843595" y="869925"/>
            <a:ext cx="2753578" cy="2722322"/>
          </a:xfrm>
          <a:prstGeom prst="rect">
            <a:avLst/>
          </a:prstGeom>
        </p:spPr>
      </p:pic>
      <p:pic>
        <p:nvPicPr>
          <p:cNvPr id="9" name="Picture 8" descr="A poster of a cow climbing a tower&#10;&#10;Description automatically generated">
            <a:extLst>
              <a:ext uri="{FF2B5EF4-FFF2-40B4-BE49-F238E27FC236}">
                <a16:creationId xmlns:a16="http://schemas.microsoft.com/office/drawing/2014/main" id="{F88964A4-8242-3D0B-4C17-D87178802F33}"/>
              </a:ext>
            </a:extLst>
          </p:cNvPr>
          <p:cNvPicPr>
            <a:picLocks noChangeAspect="1"/>
          </p:cNvPicPr>
          <p:nvPr/>
        </p:nvPicPr>
        <p:blipFill rotWithShape="1">
          <a:blip r:embed="rId2">
            <a:extLst>
              <a:ext uri="{28A0092B-C50C-407E-A947-70E740481C1C}">
                <a14:useLocalDpi xmlns:a14="http://schemas.microsoft.com/office/drawing/2010/main" val="0"/>
              </a:ext>
            </a:extLst>
          </a:blip>
          <a:srcRect l="49053" t="76417" r="3344" b="7053"/>
          <a:stretch/>
        </p:blipFill>
        <p:spPr>
          <a:xfrm>
            <a:off x="5724128" y="3363837"/>
            <a:ext cx="2736304" cy="1368153"/>
          </a:xfrm>
          <a:prstGeom prst="rect">
            <a:avLst/>
          </a:prstGeom>
        </p:spPr>
      </p:pic>
      <p:grpSp>
        <p:nvGrpSpPr>
          <p:cNvPr id="11" name="Group 10">
            <a:extLst>
              <a:ext uri="{FF2B5EF4-FFF2-40B4-BE49-F238E27FC236}">
                <a16:creationId xmlns:a16="http://schemas.microsoft.com/office/drawing/2014/main" id="{4A479AE6-BF26-C113-2ABA-689B3B4954BD}"/>
              </a:ext>
            </a:extLst>
          </p:cNvPr>
          <p:cNvGrpSpPr/>
          <p:nvPr/>
        </p:nvGrpSpPr>
        <p:grpSpPr>
          <a:xfrm>
            <a:off x="0" y="1130198"/>
            <a:ext cx="1728216" cy="4013302"/>
            <a:chOff x="0" y="1506931"/>
            <a:chExt cx="2304288" cy="5351069"/>
          </a:xfrm>
        </p:grpSpPr>
        <p:pic>
          <p:nvPicPr>
            <p:cNvPr id="6" name="Picture 5" descr="A poster of a cow climbing a tower&#10;&#10;Description automatically generated">
              <a:extLst>
                <a:ext uri="{FF2B5EF4-FFF2-40B4-BE49-F238E27FC236}">
                  <a16:creationId xmlns:a16="http://schemas.microsoft.com/office/drawing/2014/main" id="{55BF0585-D0DC-B187-4FB3-96F9B4536339}"/>
                </a:ext>
              </a:extLst>
            </p:cNvPr>
            <p:cNvPicPr>
              <a:picLocks noChangeAspect="1"/>
            </p:cNvPicPr>
            <p:nvPr/>
          </p:nvPicPr>
          <p:blipFill rotWithShape="1">
            <a:blip r:embed="rId2">
              <a:extLst>
                <a:ext uri="{28A0092B-C50C-407E-A947-70E740481C1C}">
                  <a14:useLocalDpi xmlns:a14="http://schemas.microsoft.com/office/drawing/2010/main" val="0"/>
                </a:ext>
              </a:extLst>
            </a:blip>
            <a:srcRect t="23129" r="54966"/>
            <a:stretch/>
          </p:blipFill>
          <p:spPr>
            <a:xfrm>
              <a:off x="0" y="1586203"/>
              <a:ext cx="2145000" cy="5271797"/>
            </a:xfrm>
            <a:prstGeom prst="rect">
              <a:avLst/>
            </a:prstGeom>
          </p:spPr>
        </p:pic>
        <p:sp>
          <p:nvSpPr>
            <p:cNvPr id="10" name="Rectangle 9">
              <a:extLst>
                <a:ext uri="{FF2B5EF4-FFF2-40B4-BE49-F238E27FC236}">
                  <a16:creationId xmlns:a16="http://schemas.microsoft.com/office/drawing/2014/main" id="{3E427BBB-81BA-05C5-2FFF-43830E3417AE}"/>
                </a:ext>
              </a:extLst>
            </p:cNvPr>
            <p:cNvSpPr/>
            <p:nvPr/>
          </p:nvSpPr>
          <p:spPr>
            <a:xfrm>
              <a:off x="1375258" y="1506931"/>
              <a:ext cx="929030" cy="6803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grpSp>
      <p:pic>
        <p:nvPicPr>
          <p:cNvPr id="13" name="Picture 12">
            <a:extLst>
              <a:ext uri="{FF2B5EF4-FFF2-40B4-BE49-F238E27FC236}">
                <a16:creationId xmlns:a16="http://schemas.microsoft.com/office/drawing/2014/main" id="{A13E89AB-E7F7-8C4F-0EDE-3C349401F04F}"/>
              </a:ext>
            </a:extLst>
          </p:cNvPr>
          <p:cNvPicPr>
            <a:picLocks noChangeAspect="1"/>
          </p:cNvPicPr>
          <p:nvPr/>
        </p:nvPicPr>
        <p:blipFill>
          <a:blip r:embed="rId3"/>
          <a:stretch>
            <a:fillRect/>
          </a:stretch>
        </p:blipFill>
        <p:spPr>
          <a:xfrm>
            <a:off x="2555776" y="1385773"/>
            <a:ext cx="2326710" cy="3346217"/>
          </a:xfrm>
          <a:prstGeom prst="rect">
            <a:avLst/>
          </a:prstGeom>
        </p:spPr>
      </p:pic>
      <p:sp>
        <p:nvSpPr>
          <p:cNvPr id="16" name="Espace réservé du texte 1">
            <a:extLst>
              <a:ext uri="{FF2B5EF4-FFF2-40B4-BE49-F238E27FC236}">
                <a16:creationId xmlns:a16="http://schemas.microsoft.com/office/drawing/2014/main" id="{AB0F7677-3DA9-5276-1348-BB42DC7D2056}"/>
              </a:ext>
            </a:extLst>
          </p:cNvPr>
          <p:cNvSpPr>
            <a:spLocks noGrp="1"/>
          </p:cNvSpPr>
          <p:nvPr>
            <p:ph type="body" sz="quarter" idx="15"/>
          </p:nvPr>
        </p:nvSpPr>
        <p:spPr>
          <a:xfrm>
            <a:off x="1355805" y="253211"/>
            <a:ext cx="6344350" cy="419483"/>
          </a:xfrm>
          <a:solidFill>
            <a:srgbClr val="0055A3"/>
          </a:solidFill>
        </p:spPr>
        <p:txBody>
          <a:bodyPr/>
          <a:lstStyle/>
          <a:p>
            <a:r>
              <a:rPr lang="fr-FR" b="1" dirty="0" err="1"/>
              <a:t>Idf</a:t>
            </a:r>
            <a:r>
              <a:rPr lang="fr-FR" b="1" dirty="0"/>
              <a:t> WORLD DAIRY SUMMIT 2024 paris</a:t>
            </a:r>
          </a:p>
        </p:txBody>
      </p:sp>
      <p:sp>
        <p:nvSpPr>
          <p:cNvPr id="17" name="Espace réservé du texte 2">
            <a:extLst>
              <a:ext uri="{FF2B5EF4-FFF2-40B4-BE49-F238E27FC236}">
                <a16:creationId xmlns:a16="http://schemas.microsoft.com/office/drawing/2014/main" id="{8B2D6253-F875-621E-70D8-5976B838EE80}"/>
              </a:ext>
            </a:extLst>
          </p:cNvPr>
          <p:cNvSpPr>
            <a:spLocks noGrp="1"/>
          </p:cNvSpPr>
          <p:nvPr>
            <p:ph type="body" sz="quarter" idx="23"/>
          </p:nvPr>
        </p:nvSpPr>
        <p:spPr>
          <a:xfrm>
            <a:off x="1355737" y="685759"/>
            <a:ext cx="6344349" cy="316986"/>
          </a:xfrm>
          <a:solidFill>
            <a:srgbClr val="0055A3"/>
          </a:solidFill>
        </p:spPr>
        <p:txBody>
          <a:bodyPr/>
          <a:lstStyle/>
          <a:p>
            <a:r>
              <a:rPr lang="zh-CN" altLang="en-US" b="1" dirty="0">
                <a:latin typeface="黑体" panose="02010609060101010101" pitchFamily="49" charset="-122"/>
                <a:ea typeface="黑体" panose="02010609060101010101" pitchFamily="49" charset="-122"/>
              </a:rPr>
              <a:t>国际乳业联合会</a:t>
            </a:r>
            <a:r>
              <a:rPr lang="en-GB" altLang="zh-CN" b="1" dirty="0">
                <a:latin typeface="黑体" panose="02010609060101010101" pitchFamily="49" charset="-122"/>
                <a:ea typeface="黑体" panose="02010609060101010101" pitchFamily="49" charset="-122"/>
              </a:rPr>
              <a:t>2024</a:t>
            </a:r>
            <a:r>
              <a:rPr lang="zh-CN" altLang="en-US" b="1" dirty="0">
                <a:latin typeface="黑体" panose="02010609060101010101" pitchFamily="49" charset="-122"/>
                <a:ea typeface="黑体" panose="02010609060101010101" pitchFamily="49" charset="-122"/>
              </a:rPr>
              <a:t>年巴黎世界乳业峰会</a:t>
            </a:r>
          </a:p>
        </p:txBody>
      </p:sp>
      <p:sp>
        <p:nvSpPr>
          <p:cNvPr id="2" name="ZoneTexte 1">
            <a:extLst>
              <a:ext uri="{FF2B5EF4-FFF2-40B4-BE49-F238E27FC236}">
                <a16:creationId xmlns:a16="http://schemas.microsoft.com/office/drawing/2014/main" id="{94EB0273-1670-4EE8-8B1D-13D928DBEDF9}"/>
              </a:ext>
            </a:extLst>
          </p:cNvPr>
          <p:cNvSpPr txBox="1"/>
          <p:nvPr/>
        </p:nvSpPr>
        <p:spPr>
          <a:xfrm>
            <a:off x="7956376" y="195486"/>
            <a:ext cx="1008112" cy="648072"/>
          </a:xfrm>
          <a:prstGeom prst="rect">
            <a:avLst/>
          </a:prstGeom>
          <a:solidFill>
            <a:schemeClr val="bg1"/>
          </a:solidFill>
        </p:spPr>
        <p:txBody>
          <a:bodyPr wrap="square" rtlCol="0">
            <a:spAutoFit/>
          </a:bodyPr>
          <a:lstStyle/>
          <a:p>
            <a:endParaRPr lang="fr-FR" dirty="0"/>
          </a:p>
        </p:txBody>
      </p:sp>
      <p:sp>
        <p:nvSpPr>
          <p:cNvPr id="14" name="Espace réservé du pied de page 4">
            <a:extLst>
              <a:ext uri="{FF2B5EF4-FFF2-40B4-BE49-F238E27FC236}">
                <a16:creationId xmlns:a16="http://schemas.microsoft.com/office/drawing/2014/main" id="{0F160201-D629-4354-94B7-0A65179E9EF4}"/>
              </a:ext>
            </a:extLst>
          </p:cNvPr>
          <p:cNvSpPr>
            <a:spLocks noGrp="1"/>
          </p:cNvSpPr>
          <p:nvPr>
            <p:ph type="ftr" sz="quarter" idx="11"/>
          </p:nvPr>
        </p:nvSpPr>
        <p:spPr>
          <a:xfrm>
            <a:off x="360000" y="4783500"/>
            <a:ext cx="5904000" cy="360000"/>
          </a:xfrm>
          <a:noFill/>
        </p:spPr>
        <p:txBody>
          <a:bodyPr/>
          <a:lstStyle/>
          <a:p>
            <a:r>
              <a:rPr lang="fr-FR" dirty="0"/>
              <a:t>Ambassade de France en Chine </a:t>
            </a:r>
            <a:r>
              <a:rPr lang="zh-CN" altLang="fr-FR" dirty="0"/>
              <a:t>法国驻华使馆</a:t>
            </a:r>
            <a:endParaRPr lang="fr-FR" dirty="0"/>
          </a:p>
        </p:txBody>
      </p:sp>
      <p:sp>
        <p:nvSpPr>
          <p:cNvPr id="15" name="Espace réservé de la date 7">
            <a:extLst>
              <a:ext uri="{FF2B5EF4-FFF2-40B4-BE49-F238E27FC236}">
                <a16:creationId xmlns:a16="http://schemas.microsoft.com/office/drawing/2014/main" id="{0425B08F-A53F-4E05-9C26-5521EDF59071}"/>
              </a:ext>
            </a:extLst>
          </p:cNvPr>
          <p:cNvSpPr txBox="1">
            <a:spLocks/>
          </p:cNvSpPr>
          <p:nvPr/>
        </p:nvSpPr>
        <p:spPr>
          <a:xfrm>
            <a:off x="7722480" y="4876046"/>
            <a:ext cx="1170000" cy="360000"/>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fr-FR" sz="750" b="1" cap="all" dirty="0"/>
              <a:t>13/06/2024</a:t>
            </a:r>
          </a:p>
        </p:txBody>
      </p:sp>
    </p:spTree>
    <p:extLst>
      <p:ext uri="{BB962C8B-B14F-4D97-AF65-F5344CB8AC3E}">
        <p14:creationId xmlns:p14="http://schemas.microsoft.com/office/powerpoint/2010/main" val="42349372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CD4DA56C-5445-420E-9F90-F386BBA09A8D}"/>
              </a:ext>
            </a:extLst>
          </p:cNvPr>
          <p:cNvSpPr>
            <a:spLocks noGrp="1"/>
          </p:cNvSpPr>
          <p:nvPr>
            <p:ph type="ftr" sz="quarter" idx="11"/>
          </p:nvPr>
        </p:nvSpPr>
        <p:spPr/>
        <p:txBody>
          <a:bodyPr/>
          <a:lstStyle/>
          <a:p>
            <a:r>
              <a:rPr lang="fr-FR" dirty="0"/>
              <a:t>Ambassade de France en Chine </a:t>
            </a:r>
            <a:r>
              <a:rPr lang="zh-CN" altLang="fr-FR" dirty="0"/>
              <a:t>法国驻华使馆</a:t>
            </a:r>
            <a:endParaRPr lang="fr-FR" dirty="0"/>
          </a:p>
        </p:txBody>
      </p:sp>
      <p:sp>
        <p:nvSpPr>
          <p:cNvPr id="5" name="Espace réservé du numéro de diapositive 4">
            <a:extLst>
              <a:ext uri="{FF2B5EF4-FFF2-40B4-BE49-F238E27FC236}">
                <a16:creationId xmlns:a16="http://schemas.microsoft.com/office/drawing/2014/main" id="{35637D04-B68B-4655-867A-0B83AAA89540}"/>
              </a:ext>
            </a:extLst>
          </p:cNvPr>
          <p:cNvSpPr>
            <a:spLocks noGrp="1"/>
          </p:cNvSpPr>
          <p:nvPr>
            <p:ph type="sldNum" sz="quarter" idx="12"/>
          </p:nvPr>
        </p:nvSpPr>
        <p:spPr/>
        <p:txBody>
          <a:bodyPr/>
          <a:lstStyle/>
          <a:p>
            <a:fld id="{733122C9-A0B9-462F-8757-0847AD287B63}" type="slidenum">
              <a:rPr lang="fr-FR" smtClean="0"/>
              <a:pPr/>
              <a:t>13</a:t>
            </a:fld>
            <a:endParaRPr lang="fr-FR" dirty="0"/>
          </a:p>
        </p:txBody>
      </p:sp>
      <p:sp>
        <p:nvSpPr>
          <p:cNvPr id="8" name="ZoneTexte 7">
            <a:extLst>
              <a:ext uri="{FF2B5EF4-FFF2-40B4-BE49-F238E27FC236}">
                <a16:creationId xmlns:a16="http://schemas.microsoft.com/office/drawing/2014/main" id="{A13CCA9A-E40E-4E13-B9C2-802D1E02C7F0}"/>
              </a:ext>
            </a:extLst>
          </p:cNvPr>
          <p:cNvSpPr txBox="1"/>
          <p:nvPr/>
        </p:nvSpPr>
        <p:spPr>
          <a:xfrm>
            <a:off x="395536" y="699542"/>
            <a:ext cx="8064896" cy="2492990"/>
          </a:xfrm>
          <a:prstGeom prst="rect">
            <a:avLst/>
          </a:prstGeom>
          <a:noFill/>
        </p:spPr>
        <p:txBody>
          <a:bodyPr wrap="square" rtlCol="0">
            <a:spAutoFit/>
          </a:bodyPr>
          <a:lstStyle/>
          <a:p>
            <a:endParaRPr lang="fr-FR" sz="2000" i="1" dirty="0"/>
          </a:p>
          <a:p>
            <a:r>
              <a:rPr lang="fr-FR" sz="2000" i="1" dirty="0"/>
              <a:t>De la ferme française à la table chinoise</a:t>
            </a:r>
          </a:p>
          <a:p>
            <a:r>
              <a:rPr lang="zh-CN" altLang="fr-FR" sz="2000" dirty="0"/>
              <a:t>从法国农场到中国餐桌</a:t>
            </a:r>
            <a:endParaRPr lang="fr-FR" dirty="0"/>
          </a:p>
          <a:p>
            <a:endParaRPr lang="fr-FR" sz="3200" dirty="0"/>
          </a:p>
          <a:p>
            <a:r>
              <a:rPr lang="fr-FR" sz="3200" dirty="0"/>
              <a:t>Merci pour votre attention. </a:t>
            </a:r>
          </a:p>
          <a:p>
            <a:r>
              <a:rPr lang="zh-CN" altLang="fr-FR" sz="3200" dirty="0"/>
              <a:t>感谢您的关注</a:t>
            </a:r>
            <a:endParaRPr lang="fr-FR" sz="3200" dirty="0"/>
          </a:p>
        </p:txBody>
      </p:sp>
      <p:pic>
        <p:nvPicPr>
          <p:cNvPr id="10" name="Image 9">
            <a:extLst>
              <a:ext uri="{FF2B5EF4-FFF2-40B4-BE49-F238E27FC236}">
                <a16:creationId xmlns:a16="http://schemas.microsoft.com/office/drawing/2014/main" id="{8DEBB9AA-8029-4036-A648-B2A6C7695FE0}"/>
              </a:ext>
            </a:extLst>
          </p:cNvPr>
          <p:cNvPicPr>
            <a:picLocks noChangeAspect="1"/>
          </p:cNvPicPr>
          <p:nvPr/>
        </p:nvPicPr>
        <p:blipFill>
          <a:blip r:embed="rId2"/>
          <a:stretch>
            <a:fillRect/>
          </a:stretch>
        </p:blipFill>
        <p:spPr>
          <a:xfrm>
            <a:off x="6119704" y="1707654"/>
            <a:ext cx="2664296" cy="2664296"/>
          </a:xfrm>
          <a:prstGeom prst="rect">
            <a:avLst/>
          </a:prstGeom>
        </p:spPr>
      </p:pic>
      <p:sp>
        <p:nvSpPr>
          <p:cNvPr id="7" name="Espace réservé de la date 7">
            <a:extLst>
              <a:ext uri="{FF2B5EF4-FFF2-40B4-BE49-F238E27FC236}">
                <a16:creationId xmlns:a16="http://schemas.microsoft.com/office/drawing/2014/main" id="{2090D1CB-40F6-4313-A157-9B6C6EF02204}"/>
              </a:ext>
            </a:extLst>
          </p:cNvPr>
          <p:cNvSpPr>
            <a:spLocks noGrp="1"/>
          </p:cNvSpPr>
          <p:nvPr>
            <p:ph type="dt" sz="half" idx="10"/>
          </p:nvPr>
        </p:nvSpPr>
        <p:spPr>
          <a:xfrm>
            <a:off x="7614000" y="4783500"/>
            <a:ext cx="1170000" cy="360000"/>
          </a:xfrm>
        </p:spPr>
        <p:txBody>
          <a:bodyPr/>
          <a:lstStyle/>
          <a:p>
            <a:pPr algn="r"/>
            <a:r>
              <a:rPr lang="fr-FR" cap="all" dirty="0"/>
              <a:t>13/06/2024</a:t>
            </a:r>
          </a:p>
        </p:txBody>
      </p:sp>
      <p:pic>
        <p:nvPicPr>
          <p:cNvPr id="1026" name="Picture 2" descr="Taste France For Business | Taste France's B2B platform">
            <a:extLst>
              <a:ext uri="{FF2B5EF4-FFF2-40B4-BE49-F238E27FC236}">
                <a16:creationId xmlns:a16="http://schemas.microsoft.com/office/drawing/2014/main" id="{6CEB2E62-B699-443F-8325-B1B1347F16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6255" y="195486"/>
            <a:ext cx="2241735" cy="1288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90664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D9064087-61EE-4789-904E-941379AEEEA0}"/>
              </a:ext>
            </a:extLst>
          </p:cNvPr>
          <p:cNvSpPr>
            <a:spLocks noGrp="1"/>
          </p:cNvSpPr>
          <p:nvPr>
            <p:ph type="ftr" sz="quarter" idx="11"/>
          </p:nvPr>
        </p:nvSpPr>
        <p:spPr/>
        <p:txBody>
          <a:bodyPr/>
          <a:lstStyle/>
          <a:p>
            <a:r>
              <a:rPr lang="fr-FR" dirty="0"/>
              <a:t>Ambassade de France en Chine </a:t>
            </a:r>
            <a:r>
              <a:rPr lang="zh-CN" altLang="fr-FR" dirty="0"/>
              <a:t>法国驻华使馆</a:t>
            </a:r>
            <a:endParaRPr lang="fr-FR" dirty="0"/>
          </a:p>
        </p:txBody>
      </p:sp>
      <p:sp>
        <p:nvSpPr>
          <p:cNvPr id="5" name="Espace réservé du numéro de diapositive 4">
            <a:extLst>
              <a:ext uri="{FF2B5EF4-FFF2-40B4-BE49-F238E27FC236}">
                <a16:creationId xmlns:a16="http://schemas.microsoft.com/office/drawing/2014/main" id="{FCF539B8-E99C-4015-8460-AEB59CB02E6F}"/>
              </a:ext>
            </a:extLst>
          </p:cNvPr>
          <p:cNvSpPr>
            <a:spLocks noGrp="1"/>
          </p:cNvSpPr>
          <p:nvPr>
            <p:ph type="sldNum" sz="quarter" idx="12"/>
          </p:nvPr>
        </p:nvSpPr>
        <p:spPr/>
        <p:txBody>
          <a:bodyPr/>
          <a:lstStyle/>
          <a:p>
            <a:fld id="{733122C9-A0B9-462F-8757-0847AD287B63}" type="slidenum">
              <a:rPr lang="fr-FR" smtClean="0"/>
              <a:pPr/>
              <a:t>2</a:t>
            </a:fld>
            <a:endParaRPr lang="fr-FR" dirty="0"/>
          </a:p>
        </p:txBody>
      </p:sp>
      <p:sp>
        <p:nvSpPr>
          <p:cNvPr id="6" name="Espace réservé de la date 2">
            <a:extLst>
              <a:ext uri="{FF2B5EF4-FFF2-40B4-BE49-F238E27FC236}">
                <a16:creationId xmlns:a16="http://schemas.microsoft.com/office/drawing/2014/main" id="{F04AF15C-EC36-471C-B17F-482FE32AEFED}"/>
              </a:ext>
            </a:extLst>
          </p:cNvPr>
          <p:cNvSpPr>
            <a:spLocks noGrp="1"/>
          </p:cNvSpPr>
          <p:nvPr>
            <p:ph type="dt" sz="half" idx="10"/>
          </p:nvPr>
        </p:nvSpPr>
        <p:spPr>
          <a:xfrm>
            <a:off x="7614000" y="4783500"/>
            <a:ext cx="1170000" cy="360000"/>
          </a:xfrm>
        </p:spPr>
        <p:txBody>
          <a:bodyPr/>
          <a:lstStyle/>
          <a:p>
            <a:pPr algn="r"/>
            <a:r>
              <a:rPr lang="fr-FR" cap="all" dirty="0"/>
              <a:t>13/06/2024</a:t>
            </a:r>
          </a:p>
        </p:txBody>
      </p:sp>
      <p:grpSp>
        <p:nvGrpSpPr>
          <p:cNvPr id="3" name="Groupe 2">
            <a:extLst>
              <a:ext uri="{FF2B5EF4-FFF2-40B4-BE49-F238E27FC236}">
                <a16:creationId xmlns:a16="http://schemas.microsoft.com/office/drawing/2014/main" id="{5A4F359C-D49E-4E55-B499-3E267FFC30CB}"/>
              </a:ext>
            </a:extLst>
          </p:cNvPr>
          <p:cNvGrpSpPr/>
          <p:nvPr/>
        </p:nvGrpSpPr>
        <p:grpSpPr>
          <a:xfrm>
            <a:off x="1512168" y="51470"/>
            <a:ext cx="7956377" cy="4691694"/>
            <a:chOff x="1187624" y="51470"/>
            <a:chExt cx="7956377" cy="4691694"/>
          </a:xfrm>
        </p:grpSpPr>
        <p:pic>
          <p:nvPicPr>
            <p:cNvPr id="13" name="Image 12">
              <a:extLst>
                <a:ext uri="{FF2B5EF4-FFF2-40B4-BE49-F238E27FC236}">
                  <a16:creationId xmlns:a16="http://schemas.microsoft.com/office/drawing/2014/main" id="{115A9BEB-DB8E-4A1C-AA7D-68F9DDBFC0CA}"/>
                </a:ext>
              </a:extLst>
            </p:cNvPr>
            <p:cNvPicPr>
              <a:picLocks noChangeAspect="1"/>
            </p:cNvPicPr>
            <p:nvPr/>
          </p:nvPicPr>
          <p:blipFill>
            <a:blip r:embed="rId3"/>
            <a:stretch>
              <a:fillRect/>
            </a:stretch>
          </p:blipFill>
          <p:spPr>
            <a:xfrm>
              <a:off x="1187624" y="51470"/>
              <a:ext cx="6140563" cy="4608512"/>
            </a:xfrm>
            <a:prstGeom prst="rect">
              <a:avLst/>
            </a:prstGeom>
          </p:spPr>
        </p:pic>
        <p:sp>
          <p:nvSpPr>
            <p:cNvPr id="2" name="ZoneTexte 1">
              <a:extLst>
                <a:ext uri="{FF2B5EF4-FFF2-40B4-BE49-F238E27FC236}">
                  <a16:creationId xmlns:a16="http://schemas.microsoft.com/office/drawing/2014/main" id="{4EB05DE3-3B70-4466-9539-769F7D479FA2}"/>
                </a:ext>
              </a:extLst>
            </p:cNvPr>
            <p:cNvSpPr txBox="1"/>
            <p:nvPr/>
          </p:nvSpPr>
          <p:spPr>
            <a:xfrm>
              <a:off x="4407502" y="196173"/>
              <a:ext cx="3024336" cy="523220"/>
            </a:xfrm>
            <a:prstGeom prst="rect">
              <a:avLst/>
            </a:prstGeom>
            <a:noFill/>
          </p:spPr>
          <p:txBody>
            <a:bodyPr wrap="square" rtlCol="0">
              <a:spAutoFit/>
            </a:bodyPr>
            <a:lstStyle/>
            <a:p>
              <a:r>
                <a:rPr lang="zh-CN" altLang="fr-FR" sz="2800" b="1" dirty="0">
                  <a:solidFill>
                    <a:srgbClr val="0061AD"/>
                  </a:solidFill>
                </a:rPr>
                <a:t>奶源地法兰西</a:t>
              </a:r>
              <a:endParaRPr lang="fr-FR" sz="2800" b="1" dirty="0">
                <a:solidFill>
                  <a:srgbClr val="0061AD"/>
                </a:solidFill>
              </a:endParaRPr>
            </a:p>
          </p:txBody>
        </p:sp>
        <p:sp>
          <p:nvSpPr>
            <p:cNvPr id="8" name="ZoneTexte 7">
              <a:extLst>
                <a:ext uri="{FF2B5EF4-FFF2-40B4-BE49-F238E27FC236}">
                  <a16:creationId xmlns:a16="http://schemas.microsoft.com/office/drawing/2014/main" id="{9A4043E0-04BA-4A7A-81F4-38000799B9C6}"/>
                </a:ext>
              </a:extLst>
            </p:cNvPr>
            <p:cNvSpPr txBox="1"/>
            <p:nvPr/>
          </p:nvSpPr>
          <p:spPr>
            <a:xfrm>
              <a:off x="3923928" y="1203598"/>
              <a:ext cx="1800200" cy="400110"/>
            </a:xfrm>
            <a:prstGeom prst="rect">
              <a:avLst/>
            </a:prstGeom>
            <a:noFill/>
          </p:spPr>
          <p:txBody>
            <a:bodyPr wrap="square">
              <a:spAutoFit/>
            </a:bodyPr>
            <a:lstStyle/>
            <a:p>
              <a:r>
                <a:rPr lang="fr-FR" altLang="zh-CN" sz="2000" b="1" dirty="0">
                  <a:solidFill>
                    <a:srgbClr val="5BB783"/>
                  </a:solidFill>
                </a:rPr>
                <a:t>54000</a:t>
              </a:r>
              <a:r>
                <a:rPr lang="zh-CN" altLang="fr-FR" sz="2000" b="1" dirty="0">
                  <a:solidFill>
                    <a:srgbClr val="5BB783"/>
                  </a:solidFill>
                </a:rPr>
                <a:t>个牧场</a:t>
              </a:r>
              <a:endParaRPr lang="fr-FR" sz="2000" b="1" dirty="0">
                <a:solidFill>
                  <a:srgbClr val="5BB783"/>
                </a:solidFill>
              </a:endParaRPr>
            </a:p>
          </p:txBody>
        </p:sp>
        <p:sp>
          <p:nvSpPr>
            <p:cNvPr id="10" name="ZoneTexte 9">
              <a:extLst>
                <a:ext uri="{FF2B5EF4-FFF2-40B4-BE49-F238E27FC236}">
                  <a16:creationId xmlns:a16="http://schemas.microsoft.com/office/drawing/2014/main" id="{E7F1085A-4C3B-4577-8BCC-27B3F9BBC2B6}"/>
                </a:ext>
              </a:extLst>
            </p:cNvPr>
            <p:cNvSpPr txBox="1"/>
            <p:nvPr/>
          </p:nvSpPr>
          <p:spPr>
            <a:xfrm>
              <a:off x="6480024" y="1280542"/>
              <a:ext cx="1764384" cy="646331"/>
            </a:xfrm>
            <a:prstGeom prst="rect">
              <a:avLst/>
            </a:prstGeom>
            <a:noFill/>
          </p:spPr>
          <p:txBody>
            <a:bodyPr wrap="square">
              <a:spAutoFit/>
            </a:bodyPr>
            <a:lstStyle/>
            <a:p>
              <a:r>
                <a:rPr lang="fr-FR" altLang="zh-CN" b="1" dirty="0">
                  <a:solidFill>
                    <a:srgbClr val="5BB783"/>
                  </a:solidFill>
                  <a:highlight>
                    <a:srgbClr val="AFDDEB"/>
                  </a:highlight>
                </a:rPr>
                <a:t>92%</a:t>
              </a:r>
              <a:r>
                <a:rPr lang="zh-CN" altLang="fr-FR" b="1" dirty="0">
                  <a:solidFill>
                    <a:srgbClr val="5BB783"/>
                  </a:solidFill>
                  <a:highlight>
                    <a:srgbClr val="AFDDEB"/>
                  </a:highlight>
                </a:rPr>
                <a:t>的奶牛可以外出活动</a:t>
              </a:r>
              <a:endParaRPr lang="fr-FR" b="1" dirty="0">
                <a:solidFill>
                  <a:srgbClr val="5BB783"/>
                </a:solidFill>
                <a:highlight>
                  <a:srgbClr val="AFDDEB"/>
                </a:highlight>
              </a:endParaRPr>
            </a:p>
          </p:txBody>
        </p:sp>
        <p:sp>
          <p:nvSpPr>
            <p:cNvPr id="12" name="ZoneTexte 11">
              <a:extLst>
                <a:ext uri="{FF2B5EF4-FFF2-40B4-BE49-F238E27FC236}">
                  <a16:creationId xmlns:a16="http://schemas.microsoft.com/office/drawing/2014/main" id="{F04B2D85-4503-4C71-8EDE-56EF7C45B79A}"/>
                </a:ext>
              </a:extLst>
            </p:cNvPr>
            <p:cNvSpPr txBox="1"/>
            <p:nvPr/>
          </p:nvSpPr>
          <p:spPr>
            <a:xfrm>
              <a:off x="2195736" y="2139702"/>
              <a:ext cx="1421904" cy="523220"/>
            </a:xfrm>
            <a:prstGeom prst="rect">
              <a:avLst/>
            </a:prstGeom>
            <a:noFill/>
          </p:spPr>
          <p:txBody>
            <a:bodyPr wrap="square">
              <a:spAutoFit/>
            </a:bodyPr>
            <a:lstStyle/>
            <a:p>
              <a:pPr algn="ctr"/>
              <a:r>
                <a:rPr lang="zh-CN" altLang="fr-FR" sz="1400" b="1" dirty="0">
                  <a:solidFill>
                    <a:schemeClr val="bg1"/>
                  </a:solidFill>
                  <a:highlight>
                    <a:srgbClr val="0061AD"/>
                  </a:highlight>
                </a:rPr>
                <a:t>家庭为单位的中小型牧场</a:t>
              </a:r>
              <a:endParaRPr lang="fr-FR" sz="1400" b="1" dirty="0">
                <a:solidFill>
                  <a:schemeClr val="bg1"/>
                </a:solidFill>
                <a:highlight>
                  <a:srgbClr val="0061AD"/>
                </a:highlight>
              </a:endParaRPr>
            </a:p>
          </p:txBody>
        </p:sp>
        <p:sp>
          <p:nvSpPr>
            <p:cNvPr id="14" name="ZoneTexte 13">
              <a:extLst>
                <a:ext uri="{FF2B5EF4-FFF2-40B4-BE49-F238E27FC236}">
                  <a16:creationId xmlns:a16="http://schemas.microsoft.com/office/drawing/2014/main" id="{13C5AB39-B408-4054-94DC-4AFF1A83AC14}"/>
                </a:ext>
              </a:extLst>
            </p:cNvPr>
            <p:cNvSpPr txBox="1"/>
            <p:nvPr/>
          </p:nvSpPr>
          <p:spPr>
            <a:xfrm>
              <a:off x="6551712" y="2819560"/>
              <a:ext cx="2592289" cy="1092607"/>
            </a:xfrm>
            <a:prstGeom prst="rect">
              <a:avLst/>
            </a:prstGeom>
            <a:noFill/>
          </p:spPr>
          <p:txBody>
            <a:bodyPr wrap="square">
              <a:spAutoFit/>
            </a:bodyPr>
            <a:lstStyle/>
            <a:p>
              <a:r>
                <a:rPr lang="zh-CN" altLang="fr-FR" sz="1200" b="1" dirty="0">
                  <a:solidFill>
                    <a:srgbClr val="0061AD"/>
                  </a:solidFill>
                </a:rPr>
                <a:t>       </a:t>
              </a:r>
              <a:r>
                <a:rPr lang="zh-CN" altLang="fr-FR" sz="1200" b="1" dirty="0">
                  <a:solidFill>
                    <a:srgbClr val="0061AD"/>
                  </a:solidFill>
                  <a:highlight>
                    <a:srgbClr val="5BB783"/>
                  </a:highlight>
                </a:rPr>
                <a:t>每家牧场平均</a:t>
              </a:r>
              <a:r>
                <a:rPr lang="fr-FR" altLang="zh-CN" sz="1200" b="1" dirty="0">
                  <a:solidFill>
                    <a:srgbClr val="0061AD"/>
                  </a:solidFill>
                  <a:highlight>
                    <a:srgbClr val="5BB783"/>
                  </a:highlight>
                </a:rPr>
                <a:t>66</a:t>
              </a:r>
              <a:r>
                <a:rPr lang="zh-CN" altLang="fr-FR" sz="1200" b="1" dirty="0">
                  <a:solidFill>
                    <a:srgbClr val="0061AD"/>
                  </a:solidFill>
                  <a:highlight>
                    <a:srgbClr val="5BB783"/>
                  </a:highlight>
                </a:rPr>
                <a:t>头奶牛</a:t>
              </a:r>
              <a:endParaRPr lang="fr-FR" altLang="zh-CN" sz="1200" b="1" dirty="0">
                <a:solidFill>
                  <a:srgbClr val="0061AD"/>
                </a:solidFill>
                <a:highlight>
                  <a:srgbClr val="5BB783"/>
                </a:highlight>
              </a:endParaRPr>
            </a:p>
            <a:p>
              <a:endParaRPr lang="fr-FR" altLang="zh-CN" sz="1200" b="1" dirty="0">
                <a:solidFill>
                  <a:srgbClr val="0061AD"/>
                </a:solidFill>
                <a:highlight>
                  <a:srgbClr val="5BB783"/>
                </a:highlight>
              </a:endParaRPr>
            </a:p>
            <a:p>
              <a:r>
                <a:rPr lang="fr-FR" altLang="zh-CN" sz="1200" b="1" dirty="0">
                  <a:solidFill>
                    <a:srgbClr val="0061AD"/>
                  </a:solidFill>
                  <a:highlight>
                    <a:srgbClr val="5BB783"/>
                  </a:highlight>
                </a:rPr>
                <a:t>16,5 %</a:t>
              </a:r>
              <a:r>
                <a:rPr lang="zh-CN" altLang="fr-FR" sz="1200" b="1" dirty="0">
                  <a:solidFill>
                    <a:srgbClr val="0061AD"/>
                  </a:solidFill>
                  <a:highlight>
                    <a:srgbClr val="5BB783"/>
                  </a:highlight>
                </a:rPr>
                <a:t>的牧场超过</a:t>
              </a:r>
              <a:r>
                <a:rPr lang="fr-FR" altLang="zh-CN" sz="1200" b="1" dirty="0">
                  <a:solidFill>
                    <a:srgbClr val="0061AD"/>
                  </a:solidFill>
                  <a:highlight>
                    <a:srgbClr val="5BB783"/>
                  </a:highlight>
                </a:rPr>
                <a:t>100</a:t>
              </a:r>
              <a:r>
                <a:rPr lang="zh-CN" altLang="fr-FR" sz="1200" b="1" dirty="0">
                  <a:solidFill>
                    <a:srgbClr val="0061AD"/>
                  </a:solidFill>
                  <a:highlight>
                    <a:srgbClr val="5BB783"/>
                  </a:highlight>
                </a:rPr>
                <a:t>头奶牛</a:t>
              </a:r>
              <a:endParaRPr lang="fr-FR" altLang="zh-CN" sz="1200" b="1" dirty="0">
                <a:solidFill>
                  <a:srgbClr val="0061AD"/>
                </a:solidFill>
                <a:highlight>
                  <a:srgbClr val="5BB783"/>
                </a:highlight>
              </a:endParaRPr>
            </a:p>
            <a:p>
              <a:endParaRPr lang="fr-FR" altLang="zh-CN" sz="900" b="1" dirty="0">
                <a:solidFill>
                  <a:srgbClr val="0061AD"/>
                </a:solidFill>
                <a:highlight>
                  <a:srgbClr val="5BB783"/>
                </a:highlight>
              </a:endParaRPr>
            </a:p>
            <a:p>
              <a:r>
                <a:rPr lang="fr-FR" altLang="zh-CN" sz="1200" b="1" dirty="0">
                  <a:solidFill>
                    <a:srgbClr val="0061AD"/>
                  </a:solidFill>
                  <a:highlight>
                    <a:srgbClr val="5BB783"/>
                  </a:highlight>
                </a:rPr>
                <a:t>   37 %</a:t>
              </a:r>
              <a:r>
                <a:rPr lang="zh-CN" altLang="fr-FR" sz="1200" b="1" dirty="0">
                  <a:solidFill>
                    <a:srgbClr val="0061AD"/>
                  </a:solidFill>
                  <a:highlight>
                    <a:srgbClr val="5BB783"/>
                  </a:highlight>
                </a:rPr>
                <a:t>的牧场小于</a:t>
              </a:r>
              <a:r>
                <a:rPr lang="fr-FR" altLang="zh-CN" sz="1200" b="1" dirty="0">
                  <a:solidFill>
                    <a:srgbClr val="0061AD"/>
                  </a:solidFill>
                  <a:highlight>
                    <a:srgbClr val="5BB783"/>
                  </a:highlight>
                </a:rPr>
                <a:t>50</a:t>
              </a:r>
              <a:r>
                <a:rPr lang="zh-CN" altLang="fr-FR" sz="1200" b="1" dirty="0">
                  <a:solidFill>
                    <a:srgbClr val="0061AD"/>
                  </a:solidFill>
                  <a:highlight>
                    <a:srgbClr val="5BB783"/>
                  </a:highlight>
                </a:rPr>
                <a:t>头奶牛</a:t>
              </a:r>
              <a:endParaRPr lang="fr-FR" altLang="zh-CN" sz="1200" b="1" dirty="0">
                <a:solidFill>
                  <a:srgbClr val="0061AD"/>
                </a:solidFill>
                <a:highlight>
                  <a:srgbClr val="5BB783"/>
                </a:highlight>
              </a:endParaRPr>
            </a:p>
            <a:p>
              <a:endParaRPr lang="fr-FR" sz="800" dirty="0"/>
            </a:p>
          </p:txBody>
        </p:sp>
        <p:sp>
          <p:nvSpPr>
            <p:cNvPr id="16" name="ZoneTexte 15">
              <a:extLst>
                <a:ext uri="{FF2B5EF4-FFF2-40B4-BE49-F238E27FC236}">
                  <a16:creationId xmlns:a16="http://schemas.microsoft.com/office/drawing/2014/main" id="{539C885F-D1F4-473A-B0C9-14A9259E0A98}"/>
                </a:ext>
              </a:extLst>
            </p:cNvPr>
            <p:cNvSpPr txBox="1"/>
            <p:nvPr/>
          </p:nvSpPr>
          <p:spPr>
            <a:xfrm>
              <a:off x="2312135" y="3912167"/>
              <a:ext cx="1588403" cy="830997"/>
            </a:xfrm>
            <a:prstGeom prst="rect">
              <a:avLst/>
            </a:prstGeom>
            <a:noFill/>
          </p:spPr>
          <p:txBody>
            <a:bodyPr wrap="square">
              <a:spAutoFit/>
            </a:bodyPr>
            <a:lstStyle/>
            <a:p>
              <a:r>
                <a:rPr lang="fr-FR" altLang="zh-CN" sz="1000" b="1" dirty="0">
                  <a:solidFill>
                    <a:schemeClr val="bg1"/>
                  </a:solidFill>
                  <a:highlight>
                    <a:srgbClr val="5BB783"/>
                  </a:highlight>
                </a:rPr>
                <a:t>91 %</a:t>
              </a:r>
              <a:r>
                <a:rPr lang="zh-CN" altLang="fr-FR" sz="1000" b="1" dirty="0">
                  <a:solidFill>
                    <a:schemeClr val="bg1"/>
                  </a:solidFill>
                  <a:highlight>
                    <a:srgbClr val="5BB783"/>
                  </a:highlight>
                </a:rPr>
                <a:t>的饲料产自牧场。</a:t>
              </a:r>
              <a:endParaRPr lang="fr-FR" altLang="zh-CN" sz="1000" b="1" dirty="0">
                <a:solidFill>
                  <a:schemeClr val="bg1"/>
                </a:solidFill>
                <a:highlight>
                  <a:srgbClr val="5BB783"/>
                </a:highlight>
              </a:endParaRPr>
            </a:p>
            <a:p>
              <a:endParaRPr lang="fr-FR" altLang="zh-CN" sz="1000" b="1" dirty="0">
                <a:solidFill>
                  <a:schemeClr val="bg1"/>
                </a:solidFill>
                <a:highlight>
                  <a:srgbClr val="5BB783"/>
                </a:highlight>
              </a:endParaRPr>
            </a:p>
            <a:p>
              <a:r>
                <a:rPr lang="fr-FR" altLang="zh-CN" sz="1000" b="1" dirty="0">
                  <a:solidFill>
                    <a:schemeClr val="bg1"/>
                  </a:solidFill>
                  <a:highlight>
                    <a:srgbClr val="5BB783"/>
                  </a:highlight>
                </a:rPr>
                <a:t>98 %</a:t>
              </a:r>
              <a:r>
                <a:rPr lang="zh-CN" altLang="fr-FR" sz="1000" b="1" dirty="0">
                  <a:solidFill>
                    <a:schemeClr val="bg1"/>
                  </a:solidFill>
                  <a:highlight>
                    <a:srgbClr val="5BB783"/>
                  </a:highlight>
                </a:rPr>
                <a:t>的饲料为法国国产，</a:t>
              </a:r>
              <a:r>
                <a:rPr lang="fr-FR" altLang="zh-CN" sz="1000" b="1" dirty="0">
                  <a:solidFill>
                    <a:schemeClr val="bg1"/>
                  </a:solidFill>
                  <a:highlight>
                    <a:srgbClr val="5BB783"/>
                  </a:highlight>
                </a:rPr>
                <a:t>2%</a:t>
              </a:r>
              <a:r>
                <a:rPr lang="zh-CN" altLang="fr-FR" sz="1000" b="1" dirty="0">
                  <a:solidFill>
                    <a:schemeClr val="bg1"/>
                  </a:solidFill>
                  <a:highlight>
                    <a:srgbClr val="5BB783"/>
                  </a:highlight>
                </a:rPr>
                <a:t>为进口。</a:t>
              </a:r>
              <a:endParaRPr lang="fr-FR" altLang="zh-CN" sz="1000" b="1" dirty="0">
                <a:solidFill>
                  <a:schemeClr val="bg1"/>
                </a:solidFill>
                <a:highlight>
                  <a:srgbClr val="5BB783"/>
                </a:highlight>
              </a:endParaRPr>
            </a:p>
            <a:p>
              <a:endParaRPr lang="fr-FR" altLang="zh-CN" sz="800" b="1" dirty="0">
                <a:solidFill>
                  <a:schemeClr val="bg1"/>
                </a:solidFill>
                <a:highlight>
                  <a:srgbClr val="5BB783"/>
                </a:highlight>
              </a:endParaRPr>
            </a:p>
          </p:txBody>
        </p:sp>
      </p:grpSp>
      <p:pic>
        <p:nvPicPr>
          <p:cNvPr id="9" name="Image 8">
            <a:extLst>
              <a:ext uri="{FF2B5EF4-FFF2-40B4-BE49-F238E27FC236}">
                <a16:creationId xmlns:a16="http://schemas.microsoft.com/office/drawing/2014/main" id="{B2DE4B2D-D232-4DCA-8C83-884D684C9F80}"/>
              </a:ext>
            </a:extLst>
          </p:cNvPr>
          <p:cNvPicPr>
            <a:picLocks noChangeAspect="1"/>
          </p:cNvPicPr>
          <p:nvPr/>
        </p:nvPicPr>
        <p:blipFill>
          <a:blip r:embed="rId4"/>
          <a:stretch>
            <a:fillRect/>
          </a:stretch>
        </p:blipFill>
        <p:spPr>
          <a:xfrm>
            <a:off x="119613" y="1159033"/>
            <a:ext cx="2249022" cy="243018"/>
          </a:xfrm>
          <a:prstGeom prst="rect">
            <a:avLst/>
          </a:prstGeom>
        </p:spPr>
      </p:pic>
      <p:pic>
        <p:nvPicPr>
          <p:cNvPr id="15" name="Image 14">
            <a:extLst>
              <a:ext uri="{FF2B5EF4-FFF2-40B4-BE49-F238E27FC236}">
                <a16:creationId xmlns:a16="http://schemas.microsoft.com/office/drawing/2014/main" id="{58150D27-3015-4EAA-8DE4-7B034C380C22}"/>
              </a:ext>
            </a:extLst>
          </p:cNvPr>
          <p:cNvPicPr>
            <a:picLocks noChangeAspect="1"/>
          </p:cNvPicPr>
          <p:nvPr/>
        </p:nvPicPr>
        <p:blipFill rotWithShape="1">
          <a:blip r:embed="rId5"/>
          <a:srcRect r="1491"/>
          <a:stretch/>
        </p:blipFill>
        <p:spPr>
          <a:xfrm>
            <a:off x="220011" y="1577763"/>
            <a:ext cx="1024113" cy="918333"/>
          </a:xfrm>
          <a:prstGeom prst="rect">
            <a:avLst/>
          </a:prstGeom>
        </p:spPr>
      </p:pic>
      <p:pic>
        <p:nvPicPr>
          <p:cNvPr id="18" name="Image 17">
            <a:extLst>
              <a:ext uri="{FF2B5EF4-FFF2-40B4-BE49-F238E27FC236}">
                <a16:creationId xmlns:a16="http://schemas.microsoft.com/office/drawing/2014/main" id="{8E0724CD-A479-4463-B6DB-094CCDA372B3}"/>
              </a:ext>
            </a:extLst>
          </p:cNvPr>
          <p:cNvPicPr>
            <a:picLocks noChangeAspect="1"/>
          </p:cNvPicPr>
          <p:nvPr/>
        </p:nvPicPr>
        <p:blipFill>
          <a:blip r:embed="rId6"/>
          <a:stretch>
            <a:fillRect/>
          </a:stretch>
        </p:blipFill>
        <p:spPr>
          <a:xfrm>
            <a:off x="217706" y="2648875"/>
            <a:ext cx="1026418" cy="877969"/>
          </a:xfrm>
          <a:prstGeom prst="rect">
            <a:avLst/>
          </a:prstGeom>
        </p:spPr>
      </p:pic>
      <p:pic>
        <p:nvPicPr>
          <p:cNvPr id="20" name="Image 19">
            <a:extLst>
              <a:ext uri="{FF2B5EF4-FFF2-40B4-BE49-F238E27FC236}">
                <a16:creationId xmlns:a16="http://schemas.microsoft.com/office/drawing/2014/main" id="{A176002D-2695-48A2-A725-0CBDD70D5478}"/>
              </a:ext>
            </a:extLst>
          </p:cNvPr>
          <p:cNvPicPr>
            <a:picLocks noChangeAspect="1"/>
          </p:cNvPicPr>
          <p:nvPr/>
        </p:nvPicPr>
        <p:blipFill rotWithShape="1">
          <a:blip r:embed="rId7"/>
          <a:srcRect l="-1" r="3534"/>
          <a:stretch/>
        </p:blipFill>
        <p:spPr>
          <a:xfrm>
            <a:off x="220011" y="3676905"/>
            <a:ext cx="1024113" cy="877970"/>
          </a:xfrm>
          <a:prstGeom prst="rect">
            <a:avLst/>
          </a:prstGeom>
        </p:spPr>
      </p:pic>
      <p:sp>
        <p:nvSpPr>
          <p:cNvPr id="17" name="ZoneTexte 16">
            <a:extLst>
              <a:ext uri="{FF2B5EF4-FFF2-40B4-BE49-F238E27FC236}">
                <a16:creationId xmlns:a16="http://schemas.microsoft.com/office/drawing/2014/main" id="{B62807D5-163A-4DC7-9B9F-C976C5FBEAD9}"/>
              </a:ext>
            </a:extLst>
          </p:cNvPr>
          <p:cNvSpPr txBox="1"/>
          <p:nvPr/>
        </p:nvSpPr>
        <p:spPr>
          <a:xfrm>
            <a:off x="116906" y="881626"/>
            <a:ext cx="2249021" cy="307777"/>
          </a:xfrm>
          <a:prstGeom prst="rect">
            <a:avLst/>
          </a:prstGeom>
          <a:noFill/>
        </p:spPr>
        <p:txBody>
          <a:bodyPr wrap="square">
            <a:spAutoFit/>
          </a:bodyPr>
          <a:lstStyle/>
          <a:p>
            <a:pPr algn="ctr"/>
            <a:r>
              <a:rPr lang="zh-CN" altLang="fr-FR" sz="1400" b="1" dirty="0">
                <a:solidFill>
                  <a:schemeClr val="bg1"/>
                </a:solidFill>
                <a:highlight>
                  <a:srgbClr val="2F4077"/>
                </a:highlight>
              </a:rPr>
              <a:t>  法国人均年度消耗：</a:t>
            </a:r>
            <a:endParaRPr lang="fr-FR" sz="1400" b="1" dirty="0">
              <a:solidFill>
                <a:schemeClr val="bg1"/>
              </a:solidFill>
              <a:highlight>
                <a:srgbClr val="2F4077"/>
              </a:highlight>
            </a:endParaRPr>
          </a:p>
        </p:txBody>
      </p:sp>
      <p:sp>
        <p:nvSpPr>
          <p:cNvPr id="19" name="ZoneTexte 18">
            <a:extLst>
              <a:ext uri="{FF2B5EF4-FFF2-40B4-BE49-F238E27FC236}">
                <a16:creationId xmlns:a16="http://schemas.microsoft.com/office/drawing/2014/main" id="{DD4DA177-83BF-4642-97E9-D5C34A834AF7}"/>
              </a:ext>
            </a:extLst>
          </p:cNvPr>
          <p:cNvSpPr txBox="1"/>
          <p:nvPr/>
        </p:nvSpPr>
        <p:spPr>
          <a:xfrm>
            <a:off x="1116123" y="1806096"/>
            <a:ext cx="792089" cy="461665"/>
          </a:xfrm>
          <a:prstGeom prst="rect">
            <a:avLst/>
          </a:prstGeom>
          <a:noFill/>
        </p:spPr>
        <p:txBody>
          <a:bodyPr wrap="square">
            <a:spAutoFit/>
          </a:bodyPr>
          <a:lstStyle/>
          <a:p>
            <a:pPr algn="ctr"/>
            <a:r>
              <a:rPr lang="zh-CN" altLang="fr-FR" sz="1200" b="1" dirty="0">
                <a:solidFill>
                  <a:schemeClr val="bg1"/>
                </a:solidFill>
                <a:highlight>
                  <a:srgbClr val="2F4077"/>
                </a:highlight>
              </a:rPr>
              <a:t>鲜奶：</a:t>
            </a:r>
            <a:endParaRPr lang="fr-FR" altLang="zh-CN" sz="1200" b="1" dirty="0">
              <a:solidFill>
                <a:schemeClr val="bg1"/>
              </a:solidFill>
              <a:highlight>
                <a:srgbClr val="2F4077"/>
              </a:highlight>
            </a:endParaRPr>
          </a:p>
          <a:p>
            <a:pPr algn="ctr"/>
            <a:r>
              <a:rPr lang="fr-FR" sz="1200" b="1" dirty="0">
                <a:solidFill>
                  <a:schemeClr val="bg1"/>
                </a:solidFill>
                <a:highlight>
                  <a:srgbClr val="2F4077"/>
                </a:highlight>
              </a:rPr>
              <a:t>49</a:t>
            </a:r>
            <a:r>
              <a:rPr lang="zh-CN" altLang="fr-FR" sz="1200" b="1" dirty="0">
                <a:solidFill>
                  <a:schemeClr val="bg1"/>
                </a:solidFill>
                <a:highlight>
                  <a:srgbClr val="2F4077"/>
                </a:highlight>
              </a:rPr>
              <a:t>公斤</a:t>
            </a:r>
            <a:endParaRPr lang="fr-FR" sz="1200" b="1" dirty="0">
              <a:solidFill>
                <a:schemeClr val="bg1"/>
              </a:solidFill>
              <a:highlight>
                <a:srgbClr val="2F4077"/>
              </a:highlight>
            </a:endParaRPr>
          </a:p>
        </p:txBody>
      </p:sp>
      <p:sp>
        <p:nvSpPr>
          <p:cNvPr id="21" name="ZoneTexte 20">
            <a:extLst>
              <a:ext uri="{FF2B5EF4-FFF2-40B4-BE49-F238E27FC236}">
                <a16:creationId xmlns:a16="http://schemas.microsoft.com/office/drawing/2014/main" id="{197DAEEA-9FE8-46D2-A21B-CAD9A5209742}"/>
              </a:ext>
            </a:extLst>
          </p:cNvPr>
          <p:cNvSpPr txBox="1"/>
          <p:nvPr/>
        </p:nvSpPr>
        <p:spPr>
          <a:xfrm>
            <a:off x="1120155" y="2922649"/>
            <a:ext cx="792089" cy="461665"/>
          </a:xfrm>
          <a:prstGeom prst="rect">
            <a:avLst/>
          </a:prstGeom>
          <a:noFill/>
        </p:spPr>
        <p:txBody>
          <a:bodyPr wrap="square">
            <a:spAutoFit/>
          </a:bodyPr>
          <a:lstStyle/>
          <a:p>
            <a:pPr algn="ctr"/>
            <a:r>
              <a:rPr lang="zh-CN" altLang="fr-FR" sz="1200" b="1" dirty="0">
                <a:solidFill>
                  <a:schemeClr val="bg1"/>
                </a:solidFill>
                <a:highlight>
                  <a:srgbClr val="2F4077"/>
                </a:highlight>
              </a:rPr>
              <a:t>奶酪：</a:t>
            </a:r>
            <a:endParaRPr lang="fr-FR" altLang="zh-CN" sz="1200" b="1" dirty="0">
              <a:solidFill>
                <a:schemeClr val="bg1"/>
              </a:solidFill>
              <a:highlight>
                <a:srgbClr val="2F4077"/>
              </a:highlight>
            </a:endParaRPr>
          </a:p>
          <a:p>
            <a:pPr algn="ctr"/>
            <a:r>
              <a:rPr lang="fr-FR" altLang="zh-CN" sz="1200" b="1" dirty="0">
                <a:solidFill>
                  <a:schemeClr val="bg1"/>
                </a:solidFill>
                <a:highlight>
                  <a:srgbClr val="2F4077"/>
                </a:highlight>
              </a:rPr>
              <a:t>27</a:t>
            </a:r>
            <a:r>
              <a:rPr lang="zh-CN" altLang="fr-FR" sz="1200" b="1" dirty="0">
                <a:solidFill>
                  <a:schemeClr val="bg1"/>
                </a:solidFill>
                <a:highlight>
                  <a:srgbClr val="2F4077"/>
                </a:highlight>
              </a:rPr>
              <a:t>公斤</a:t>
            </a:r>
            <a:endParaRPr lang="fr-FR" sz="1200" b="1" dirty="0">
              <a:solidFill>
                <a:schemeClr val="bg1"/>
              </a:solidFill>
              <a:highlight>
                <a:srgbClr val="2F4077"/>
              </a:highlight>
            </a:endParaRPr>
          </a:p>
        </p:txBody>
      </p:sp>
      <p:sp>
        <p:nvSpPr>
          <p:cNvPr id="22" name="ZoneTexte 21">
            <a:extLst>
              <a:ext uri="{FF2B5EF4-FFF2-40B4-BE49-F238E27FC236}">
                <a16:creationId xmlns:a16="http://schemas.microsoft.com/office/drawing/2014/main" id="{C17A7F71-4496-420D-99AD-1AF0FAB4BDD6}"/>
              </a:ext>
            </a:extLst>
          </p:cNvPr>
          <p:cNvSpPr txBox="1"/>
          <p:nvPr/>
        </p:nvSpPr>
        <p:spPr>
          <a:xfrm>
            <a:off x="1187624" y="3953397"/>
            <a:ext cx="792089" cy="461665"/>
          </a:xfrm>
          <a:prstGeom prst="rect">
            <a:avLst/>
          </a:prstGeom>
          <a:noFill/>
        </p:spPr>
        <p:txBody>
          <a:bodyPr wrap="square">
            <a:spAutoFit/>
          </a:bodyPr>
          <a:lstStyle/>
          <a:p>
            <a:r>
              <a:rPr lang="zh-CN" altLang="fr-FR" sz="1200" b="1" dirty="0">
                <a:solidFill>
                  <a:schemeClr val="bg1"/>
                </a:solidFill>
                <a:highlight>
                  <a:srgbClr val="2F4077"/>
                </a:highlight>
              </a:rPr>
              <a:t>黄油：</a:t>
            </a:r>
            <a:endParaRPr lang="fr-FR" altLang="zh-CN" sz="1200" b="1" dirty="0">
              <a:solidFill>
                <a:schemeClr val="bg1"/>
              </a:solidFill>
              <a:highlight>
                <a:srgbClr val="2F4077"/>
              </a:highlight>
            </a:endParaRPr>
          </a:p>
          <a:p>
            <a:r>
              <a:rPr lang="fr-FR" altLang="zh-CN" sz="1200" b="1" dirty="0">
                <a:solidFill>
                  <a:schemeClr val="bg1"/>
                </a:solidFill>
                <a:highlight>
                  <a:srgbClr val="2F4077"/>
                </a:highlight>
              </a:rPr>
              <a:t>8</a:t>
            </a:r>
            <a:r>
              <a:rPr lang="zh-CN" altLang="fr-FR" sz="1200" b="1" dirty="0">
                <a:solidFill>
                  <a:schemeClr val="bg1"/>
                </a:solidFill>
                <a:highlight>
                  <a:srgbClr val="2F4077"/>
                </a:highlight>
              </a:rPr>
              <a:t>公斤</a:t>
            </a:r>
            <a:endParaRPr lang="fr-FR" sz="1200" b="1" dirty="0">
              <a:solidFill>
                <a:schemeClr val="bg1"/>
              </a:solidFill>
              <a:highlight>
                <a:srgbClr val="2F4077"/>
              </a:highlight>
            </a:endParaRPr>
          </a:p>
        </p:txBody>
      </p:sp>
    </p:spTree>
    <p:extLst>
      <p:ext uri="{BB962C8B-B14F-4D97-AF65-F5344CB8AC3E}">
        <p14:creationId xmlns:p14="http://schemas.microsoft.com/office/powerpoint/2010/main" val="37160514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p:txBody>
          <a:bodyPr/>
          <a:lstStyle/>
          <a:p>
            <a:r>
              <a:rPr lang="fr-FR" dirty="0"/>
              <a:t>Ambassade de France en Chine </a:t>
            </a:r>
            <a:r>
              <a:rPr lang="zh-CN" altLang="fr-FR" dirty="0"/>
              <a:t>法国驻华使馆</a:t>
            </a:r>
            <a:endParaRPr lang="fr-FR" dirty="0"/>
          </a:p>
        </p:txBody>
      </p:sp>
      <p:sp>
        <p:nvSpPr>
          <p:cNvPr id="4" name="Espace réservé du numéro de diapositive 3"/>
          <p:cNvSpPr>
            <a:spLocks noGrp="1"/>
          </p:cNvSpPr>
          <p:nvPr>
            <p:ph type="sldNum" sz="quarter" idx="12"/>
          </p:nvPr>
        </p:nvSpPr>
        <p:spPr/>
        <p:txBody>
          <a:bodyPr/>
          <a:lstStyle/>
          <a:p>
            <a:fld id="{733122C9-A0B9-462F-8757-0847AD287B63}" type="slidenum">
              <a:rPr lang="fr-FR" smtClean="0"/>
              <a:pPr/>
              <a:t>3</a:t>
            </a:fld>
            <a:endParaRPr lang="fr-FR" dirty="0"/>
          </a:p>
        </p:txBody>
      </p:sp>
      <p:grpSp>
        <p:nvGrpSpPr>
          <p:cNvPr id="10" name="Groupe 9">
            <a:extLst>
              <a:ext uri="{FF2B5EF4-FFF2-40B4-BE49-F238E27FC236}">
                <a16:creationId xmlns:a16="http://schemas.microsoft.com/office/drawing/2014/main" id="{8B10FB4E-76F1-49A6-A518-74021A9683BC}"/>
              </a:ext>
            </a:extLst>
          </p:cNvPr>
          <p:cNvGrpSpPr/>
          <p:nvPr/>
        </p:nvGrpSpPr>
        <p:grpSpPr>
          <a:xfrm>
            <a:off x="611560" y="673632"/>
            <a:ext cx="7285034" cy="1763865"/>
            <a:chOff x="328268" y="1050128"/>
            <a:chExt cx="7285034" cy="1763865"/>
          </a:xfrm>
        </p:grpSpPr>
        <p:pic>
          <p:nvPicPr>
            <p:cNvPr id="31" name="Image 30">
              <a:extLst>
                <a:ext uri="{FF2B5EF4-FFF2-40B4-BE49-F238E27FC236}">
                  <a16:creationId xmlns:a16="http://schemas.microsoft.com/office/drawing/2014/main" id="{D324FCA1-A405-4723-A41C-D468B16814E8}"/>
                </a:ext>
              </a:extLst>
            </p:cNvPr>
            <p:cNvPicPr>
              <a:picLocks noChangeAspect="1"/>
            </p:cNvPicPr>
            <p:nvPr/>
          </p:nvPicPr>
          <p:blipFill>
            <a:blip r:embed="rId3"/>
            <a:stretch>
              <a:fillRect/>
            </a:stretch>
          </p:blipFill>
          <p:spPr>
            <a:xfrm>
              <a:off x="328268" y="1585849"/>
              <a:ext cx="1552792" cy="390580"/>
            </a:xfrm>
            <a:prstGeom prst="rect">
              <a:avLst/>
            </a:prstGeom>
          </p:spPr>
        </p:pic>
        <p:grpSp>
          <p:nvGrpSpPr>
            <p:cNvPr id="9" name="Groupe 8">
              <a:extLst>
                <a:ext uri="{FF2B5EF4-FFF2-40B4-BE49-F238E27FC236}">
                  <a16:creationId xmlns:a16="http://schemas.microsoft.com/office/drawing/2014/main" id="{D12EC099-C572-4FA6-98D3-F734216B120D}"/>
                </a:ext>
              </a:extLst>
            </p:cNvPr>
            <p:cNvGrpSpPr/>
            <p:nvPr/>
          </p:nvGrpSpPr>
          <p:grpSpPr>
            <a:xfrm>
              <a:off x="630964" y="1050128"/>
              <a:ext cx="6982338" cy="1763865"/>
              <a:chOff x="630964" y="1050128"/>
              <a:chExt cx="6982338" cy="1763865"/>
            </a:xfrm>
          </p:grpSpPr>
          <p:pic>
            <p:nvPicPr>
              <p:cNvPr id="17" name="Image 16">
                <a:extLst>
                  <a:ext uri="{FF2B5EF4-FFF2-40B4-BE49-F238E27FC236}">
                    <a16:creationId xmlns:a16="http://schemas.microsoft.com/office/drawing/2014/main" id="{B82F6293-F8A7-4534-9BEB-F39F7CDFCCAA}"/>
                  </a:ext>
                </a:extLst>
              </p:cNvPr>
              <p:cNvPicPr>
                <a:picLocks noChangeAspect="1"/>
              </p:cNvPicPr>
              <p:nvPr/>
            </p:nvPicPr>
            <p:blipFill>
              <a:blip r:embed="rId4"/>
              <a:stretch>
                <a:fillRect/>
              </a:stretch>
            </p:blipFill>
            <p:spPr>
              <a:xfrm>
                <a:off x="2121647" y="1053719"/>
                <a:ext cx="1818869" cy="1356573"/>
              </a:xfrm>
              <a:prstGeom prst="rect">
                <a:avLst/>
              </a:prstGeom>
            </p:spPr>
          </p:pic>
          <p:pic>
            <p:nvPicPr>
              <p:cNvPr id="19" name="Image 18">
                <a:extLst>
                  <a:ext uri="{FF2B5EF4-FFF2-40B4-BE49-F238E27FC236}">
                    <a16:creationId xmlns:a16="http://schemas.microsoft.com/office/drawing/2014/main" id="{213AAA12-858D-4340-B461-2BA340061614}"/>
                  </a:ext>
                </a:extLst>
              </p:cNvPr>
              <p:cNvPicPr>
                <a:picLocks noChangeAspect="1"/>
              </p:cNvPicPr>
              <p:nvPr/>
            </p:nvPicPr>
            <p:blipFill>
              <a:blip r:embed="rId5"/>
              <a:stretch>
                <a:fillRect/>
              </a:stretch>
            </p:blipFill>
            <p:spPr>
              <a:xfrm>
                <a:off x="6017060" y="1050128"/>
                <a:ext cx="1540080" cy="1360164"/>
              </a:xfrm>
              <a:prstGeom prst="rect">
                <a:avLst/>
              </a:prstGeom>
            </p:spPr>
          </p:pic>
          <p:pic>
            <p:nvPicPr>
              <p:cNvPr id="21" name="Image 20">
                <a:extLst>
                  <a:ext uri="{FF2B5EF4-FFF2-40B4-BE49-F238E27FC236}">
                    <a16:creationId xmlns:a16="http://schemas.microsoft.com/office/drawing/2014/main" id="{3A52036E-571F-403B-B1D4-626AFAA81968}"/>
                  </a:ext>
                </a:extLst>
              </p:cNvPr>
              <p:cNvPicPr>
                <a:picLocks noChangeAspect="1"/>
              </p:cNvPicPr>
              <p:nvPr/>
            </p:nvPicPr>
            <p:blipFill>
              <a:blip r:embed="rId6"/>
              <a:stretch>
                <a:fillRect/>
              </a:stretch>
            </p:blipFill>
            <p:spPr>
              <a:xfrm>
                <a:off x="4133578" y="1053719"/>
                <a:ext cx="1642895" cy="1360164"/>
              </a:xfrm>
              <a:prstGeom prst="rect">
                <a:avLst/>
              </a:prstGeom>
            </p:spPr>
          </p:pic>
          <p:sp>
            <p:nvSpPr>
              <p:cNvPr id="5" name="ZoneTexte 4">
                <a:extLst>
                  <a:ext uri="{FF2B5EF4-FFF2-40B4-BE49-F238E27FC236}">
                    <a16:creationId xmlns:a16="http://schemas.microsoft.com/office/drawing/2014/main" id="{2E511963-B9EA-449B-A6C5-439320CF888F}"/>
                  </a:ext>
                </a:extLst>
              </p:cNvPr>
              <p:cNvSpPr txBox="1"/>
              <p:nvPr/>
            </p:nvSpPr>
            <p:spPr>
              <a:xfrm>
                <a:off x="2098587" y="2413883"/>
                <a:ext cx="1719197" cy="400110"/>
              </a:xfrm>
              <a:prstGeom prst="rect">
                <a:avLst/>
              </a:prstGeom>
              <a:noFill/>
            </p:spPr>
            <p:txBody>
              <a:bodyPr wrap="square" rtlCol="0">
                <a:spAutoFit/>
              </a:bodyPr>
              <a:lstStyle/>
              <a:p>
                <a:pPr algn="ctr"/>
                <a:r>
                  <a:rPr lang="zh-CN" altLang="fr-FR" sz="1000" dirty="0"/>
                  <a:t>牛奶：</a:t>
                </a:r>
                <a:r>
                  <a:rPr lang="fr-FR" altLang="zh-CN" sz="1000" dirty="0"/>
                  <a:t>240</a:t>
                </a:r>
                <a:r>
                  <a:rPr lang="zh-CN" altLang="fr-FR" sz="1000" dirty="0"/>
                  <a:t>亿升</a:t>
                </a:r>
                <a:endParaRPr lang="fr-FR" altLang="zh-CN" sz="1000" dirty="0"/>
              </a:p>
              <a:p>
                <a:pPr algn="ctr"/>
                <a:r>
                  <a:rPr lang="zh-CN" altLang="fr-FR" sz="1000" dirty="0"/>
                  <a:t>欧盟第二</a:t>
                </a:r>
                <a:endParaRPr lang="fr-FR" sz="1000" dirty="0"/>
              </a:p>
            </p:txBody>
          </p:sp>
          <p:sp>
            <p:nvSpPr>
              <p:cNvPr id="15" name="ZoneTexte 14">
                <a:extLst>
                  <a:ext uri="{FF2B5EF4-FFF2-40B4-BE49-F238E27FC236}">
                    <a16:creationId xmlns:a16="http://schemas.microsoft.com/office/drawing/2014/main" id="{FE539CD0-D1AA-47F3-8F96-CAA28A671E2C}"/>
                  </a:ext>
                </a:extLst>
              </p:cNvPr>
              <p:cNvSpPr txBox="1"/>
              <p:nvPr/>
            </p:nvSpPr>
            <p:spPr>
              <a:xfrm>
                <a:off x="4282082" y="2389118"/>
                <a:ext cx="1393412" cy="400110"/>
              </a:xfrm>
              <a:prstGeom prst="rect">
                <a:avLst/>
              </a:prstGeom>
              <a:noFill/>
            </p:spPr>
            <p:txBody>
              <a:bodyPr wrap="square" rtlCol="0">
                <a:spAutoFit/>
              </a:bodyPr>
              <a:lstStyle/>
              <a:p>
                <a:r>
                  <a:rPr lang="zh-CN" altLang="fr-FR" sz="1000" dirty="0"/>
                  <a:t>绵羊奶：</a:t>
                </a:r>
                <a:r>
                  <a:rPr lang="fr-FR" altLang="zh-CN" sz="1000" dirty="0"/>
                  <a:t>2.97</a:t>
                </a:r>
                <a:r>
                  <a:rPr lang="zh-CN" altLang="fr-FR" sz="1000" dirty="0"/>
                  <a:t>亿升，</a:t>
                </a:r>
                <a:endParaRPr lang="fr-FR" altLang="zh-CN" sz="1000" dirty="0"/>
              </a:p>
              <a:p>
                <a:r>
                  <a:rPr lang="zh-CN" altLang="fr-FR" sz="1000" dirty="0"/>
                  <a:t>占欧盟同类产品</a:t>
                </a:r>
                <a:r>
                  <a:rPr lang="fr-FR" altLang="zh-CN" sz="1000" dirty="0"/>
                  <a:t>15 %</a:t>
                </a:r>
              </a:p>
            </p:txBody>
          </p:sp>
          <p:sp>
            <p:nvSpPr>
              <p:cNvPr id="16" name="ZoneTexte 15">
                <a:extLst>
                  <a:ext uri="{FF2B5EF4-FFF2-40B4-BE49-F238E27FC236}">
                    <a16:creationId xmlns:a16="http://schemas.microsoft.com/office/drawing/2014/main" id="{39050EB2-BC27-4A0B-8391-FD7228057A3B}"/>
                  </a:ext>
                </a:extLst>
              </p:cNvPr>
              <p:cNvSpPr txBox="1"/>
              <p:nvPr/>
            </p:nvSpPr>
            <p:spPr>
              <a:xfrm>
                <a:off x="6219890" y="2381765"/>
                <a:ext cx="1393412" cy="400110"/>
              </a:xfrm>
              <a:prstGeom prst="rect">
                <a:avLst/>
              </a:prstGeom>
              <a:noFill/>
            </p:spPr>
            <p:txBody>
              <a:bodyPr wrap="square" rtlCol="0">
                <a:spAutoFit/>
              </a:bodyPr>
              <a:lstStyle/>
              <a:p>
                <a:r>
                  <a:rPr lang="zh-CN" altLang="fr-FR" sz="1000" dirty="0"/>
                  <a:t>山羊奶：</a:t>
                </a:r>
                <a:r>
                  <a:rPr lang="fr-FR" altLang="zh-CN" sz="1000" dirty="0"/>
                  <a:t>5,08</a:t>
                </a:r>
                <a:r>
                  <a:rPr lang="zh-CN" altLang="fr-FR" sz="1000" dirty="0"/>
                  <a:t>亿升，</a:t>
                </a:r>
                <a:endParaRPr lang="fr-FR" altLang="zh-CN" sz="1000" dirty="0"/>
              </a:p>
              <a:p>
                <a:r>
                  <a:rPr lang="zh-CN" altLang="fr-FR" sz="1000" dirty="0"/>
                  <a:t>占欧盟同类产品</a:t>
                </a:r>
                <a:r>
                  <a:rPr lang="fr-FR" altLang="zh-CN" sz="1000" dirty="0"/>
                  <a:t>28 %</a:t>
                </a:r>
              </a:p>
            </p:txBody>
          </p:sp>
          <p:sp>
            <p:nvSpPr>
              <p:cNvPr id="26" name="ZoneTexte 25">
                <a:extLst>
                  <a:ext uri="{FF2B5EF4-FFF2-40B4-BE49-F238E27FC236}">
                    <a16:creationId xmlns:a16="http://schemas.microsoft.com/office/drawing/2014/main" id="{1153C8A9-91B1-46A1-B70E-CEB487928417}"/>
                  </a:ext>
                </a:extLst>
              </p:cNvPr>
              <p:cNvSpPr txBox="1"/>
              <p:nvPr/>
            </p:nvSpPr>
            <p:spPr>
              <a:xfrm>
                <a:off x="630964" y="1960760"/>
                <a:ext cx="1642895" cy="276999"/>
              </a:xfrm>
              <a:prstGeom prst="rect">
                <a:avLst/>
              </a:prstGeom>
              <a:noFill/>
            </p:spPr>
            <p:txBody>
              <a:bodyPr wrap="square" rtlCol="0">
                <a:spAutoFit/>
              </a:bodyPr>
              <a:lstStyle/>
              <a:p>
                <a:r>
                  <a:rPr lang="zh-CN" altLang="fr-FR" sz="1200" dirty="0"/>
                  <a:t>法国乳品生产</a:t>
                </a:r>
                <a:endParaRPr lang="fr-FR" sz="1200" dirty="0"/>
              </a:p>
            </p:txBody>
          </p:sp>
        </p:grpSp>
      </p:grpSp>
      <p:grpSp>
        <p:nvGrpSpPr>
          <p:cNvPr id="11" name="Groupe 10">
            <a:extLst>
              <a:ext uri="{FF2B5EF4-FFF2-40B4-BE49-F238E27FC236}">
                <a16:creationId xmlns:a16="http://schemas.microsoft.com/office/drawing/2014/main" id="{6EFCDF19-52DE-4D62-A360-BB2F73C9F6AD}"/>
              </a:ext>
            </a:extLst>
          </p:cNvPr>
          <p:cNvGrpSpPr/>
          <p:nvPr/>
        </p:nvGrpSpPr>
        <p:grpSpPr>
          <a:xfrm>
            <a:off x="35496" y="2814186"/>
            <a:ext cx="9066984" cy="1867889"/>
            <a:chOff x="107504" y="2936109"/>
            <a:chExt cx="9066984" cy="1867889"/>
          </a:xfrm>
        </p:grpSpPr>
        <p:pic>
          <p:nvPicPr>
            <p:cNvPr id="33" name="Image 32">
              <a:extLst>
                <a:ext uri="{FF2B5EF4-FFF2-40B4-BE49-F238E27FC236}">
                  <a16:creationId xmlns:a16="http://schemas.microsoft.com/office/drawing/2014/main" id="{68D100B1-8E5E-4BB2-A414-B1B8B2ADE05A}"/>
                </a:ext>
              </a:extLst>
            </p:cNvPr>
            <p:cNvPicPr>
              <a:picLocks noChangeAspect="1"/>
            </p:cNvPicPr>
            <p:nvPr/>
          </p:nvPicPr>
          <p:blipFill>
            <a:blip r:embed="rId7"/>
            <a:stretch>
              <a:fillRect/>
            </a:stretch>
          </p:blipFill>
          <p:spPr>
            <a:xfrm>
              <a:off x="1599983" y="2936109"/>
              <a:ext cx="1648055" cy="1438476"/>
            </a:xfrm>
            <a:prstGeom prst="rect">
              <a:avLst/>
            </a:prstGeom>
          </p:spPr>
        </p:pic>
        <p:pic>
          <p:nvPicPr>
            <p:cNvPr id="35" name="Image 34">
              <a:extLst>
                <a:ext uri="{FF2B5EF4-FFF2-40B4-BE49-F238E27FC236}">
                  <a16:creationId xmlns:a16="http://schemas.microsoft.com/office/drawing/2014/main" id="{3538F7F5-BF9F-4B88-931C-F275E0832A74}"/>
                </a:ext>
              </a:extLst>
            </p:cNvPr>
            <p:cNvPicPr>
              <a:picLocks noChangeAspect="1"/>
            </p:cNvPicPr>
            <p:nvPr/>
          </p:nvPicPr>
          <p:blipFill>
            <a:blip r:embed="rId8"/>
            <a:stretch>
              <a:fillRect/>
            </a:stretch>
          </p:blipFill>
          <p:spPr>
            <a:xfrm>
              <a:off x="107504" y="3403617"/>
              <a:ext cx="1562318" cy="562053"/>
            </a:xfrm>
            <a:prstGeom prst="rect">
              <a:avLst/>
            </a:prstGeom>
          </p:spPr>
        </p:pic>
        <p:grpSp>
          <p:nvGrpSpPr>
            <p:cNvPr id="2" name="Groupe 1">
              <a:extLst>
                <a:ext uri="{FF2B5EF4-FFF2-40B4-BE49-F238E27FC236}">
                  <a16:creationId xmlns:a16="http://schemas.microsoft.com/office/drawing/2014/main" id="{5BAFB7CE-5B33-48CE-876E-BE03E1BA6342}"/>
                </a:ext>
              </a:extLst>
            </p:cNvPr>
            <p:cNvGrpSpPr/>
            <p:nvPr/>
          </p:nvGrpSpPr>
          <p:grpSpPr>
            <a:xfrm>
              <a:off x="3557693" y="2972476"/>
              <a:ext cx="5616795" cy="1831522"/>
              <a:chOff x="3557693" y="2916799"/>
              <a:chExt cx="5616795" cy="1831522"/>
            </a:xfrm>
          </p:grpSpPr>
          <p:pic>
            <p:nvPicPr>
              <p:cNvPr id="27" name="Image 26">
                <a:extLst>
                  <a:ext uri="{FF2B5EF4-FFF2-40B4-BE49-F238E27FC236}">
                    <a16:creationId xmlns:a16="http://schemas.microsoft.com/office/drawing/2014/main" id="{8485DC17-02AD-4FB2-9069-766A951C96AB}"/>
                  </a:ext>
                </a:extLst>
              </p:cNvPr>
              <p:cNvPicPr>
                <a:picLocks noChangeAspect="1"/>
              </p:cNvPicPr>
              <p:nvPr/>
            </p:nvPicPr>
            <p:blipFill>
              <a:blip r:embed="rId9"/>
              <a:stretch>
                <a:fillRect/>
              </a:stretch>
            </p:blipFill>
            <p:spPr>
              <a:xfrm>
                <a:off x="3557693" y="2916799"/>
                <a:ext cx="2407028" cy="1651538"/>
              </a:xfrm>
              <a:prstGeom prst="rect">
                <a:avLst/>
              </a:prstGeom>
            </p:spPr>
          </p:pic>
          <p:pic>
            <p:nvPicPr>
              <p:cNvPr id="29" name="Image 28">
                <a:extLst>
                  <a:ext uri="{FF2B5EF4-FFF2-40B4-BE49-F238E27FC236}">
                    <a16:creationId xmlns:a16="http://schemas.microsoft.com/office/drawing/2014/main" id="{44438508-F5A6-4BB2-B1D9-C038B8195CE3}"/>
                  </a:ext>
                </a:extLst>
              </p:cNvPr>
              <p:cNvPicPr>
                <a:picLocks noChangeAspect="1"/>
              </p:cNvPicPr>
              <p:nvPr/>
            </p:nvPicPr>
            <p:blipFill>
              <a:blip r:embed="rId10"/>
              <a:stretch>
                <a:fillRect/>
              </a:stretch>
            </p:blipFill>
            <p:spPr>
              <a:xfrm>
                <a:off x="6228184" y="2936436"/>
                <a:ext cx="2454989" cy="1651538"/>
              </a:xfrm>
              <a:prstGeom prst="rect">
                <a:avLst/>
              </a:prstGeom>
            </p:spPr>
          </p:pic>
          <p:sp>
            <p:nvSpPr>
              <p:cNvPr id="18" name="ZoneTexte 17">
                <a:extLst>
                  <a:ext uri="{FF2B5EF4-FFF2-40B4-BE49-F238E27FC236}">
                    <a16:creationId xmlns:a16="http://schemas.microsoft.com/office/drawing/2014/main" id="{2213C1C8-D519-474A-B0D4-4EFAE4B63B82}"/>
                  </a:ext>
                </a:extLst>
              </p:cNvPr>
              <p:cNvSpPr txBox="1"/>
              <p:nvPr/>
            </p:nvSpPr>
            <p:spPr>
              <a:xfrm>
                <a:off x="5004049" y="3172785"/>
                <a:ext cx="1259952" cy="246221"/>
              </a:xfrm>
              <a:prstGeom prst="rect">
                <a:avLst/>
              </a:prstGeom>
              <a:noFill/>
            </p:spPr>
            <p:txBody>
              <a:bodyPr wrap="square" rtlCol="0">
                <a:spAutoFit/>
              </a:bodyPr>
              <a:lstStyle/>
              <a:p>
                <a:r>
                  <a:rPr lang="zh-CN" altLang="fr-FR" sz="1000" b="1" dirty="0">
                    <a:solidFill>
                      <a:srgbClr val="3654A6"/>
                    </a:solidFill>
                  </a:rPr>
                  <a:t>包装奶：</a:t>
                </a:r>
                <a:r>
                  <a:rPr lang="fr-FR" altLang="zh-CN" sz="1000" b="1" dirty="0">
                    <a:solidFill>
                      <a:srgbClr val="3654A6"/>
                    </a:solidFill>
                  </a:rPr>
                  <a:t>320</a:t>
                </a:r>
                <a:r>
                  <a:rPr lang="zh-CN" altLang="fr-FR" sz="1000" b="1" dirty="0">
                    <a:solidFill>
                      <a:srgbClr val="3654A6"/>
                    </a:solidFill>
                  </a:rPr>
                  <a:t>万吨</a:t>
                </a:r>
                <a:endParaRPr lang="fr-FR" sz="1000" b="1" dirty="0">
                  <a:solidFill>
                    <a:srgbClr val="3654A6"/>
                  </a:solidFill>
                </a:endParaRPr>
              </a:p>
            </p:txBody>
          </p:sp>
          <p:sp>
            <p:nvSpPr>
              <p:cNvPr id="20" name="ZoneTexte 19">
                <a:extLst>
                  <a:ext uri="{FF2B5EF4-FFF2-40B4-BE49-F238E27FC236}">
                    <a16:creationId xmlns:a16="http://schemas.microsoft.com/office/drawing/2014/main" id="{FCE64771-8267-4293-AA23-8A3962C1C762}"/>
                  </a:ext>
                </a:extLst>
              </p:cNvPr>
              <p:cNvSpPr txBox="1"/>
              <p:nvPr/>
            </p:nvSpPr>
            <p:spPr>
              <a:xfrm>
                <a:off x="5069453" y="3640899"/>
                <a:ext cx="1129143" cy="246221"/>
              </a:xfrm>
              <a:prstGeom prst="rect">
                <a:avLst/>
              </a:prstGeom>
              <a:noFill/>
            </p:spPr>
            <p:txBody>
              <a:bodyPr wrap="square" rtlCol="0">
                <a:spAutoFit/>
              </a:bodyPr>
              <a:lstStyle/>
              <a:p>
                <a:r>
                  <a:rPr lang="zh-CN" altLang="fr-FR" sz="1000" b="1" dirty="0">
                    <a:solidFill>
                      <a:srgbClr val="C37B44"/>
                    </a:solidFill>
                  </a:rPr>
                  <a:t>奶酪：</a:t>
                </a:r>
                <a:r>
                  <a:rPr lang="fr-FR" altLang="zh-CN" sz="1000" b="1" dirty="0">
                    <a:solidFill>
                      <a:srgbClr val="C37B44"/>
                    </a:solidFill>
                  </a:rPr>
                  <a:t>200</a:t>
                </a:r>
                <a:r>
                  <a:rPr lang="zh-CN" altLang="fr-FR" sz="1000" b="1" dirty="0">
                    <a:solidFill>
                      <a:srgbClr val="C37B44"/>
                    </a:solidFill>
                  </a:rPr>
                  <a:t>万吨</a:t>
                </a:r>
                <a:endParaRPr lang="fr-FR" sz="1000" b="1" dirty="0">
                  <a:solidFill>
                    <a:srgbClr val="C37B44"/>
                  </a:solidFill>
                </a:endParaRPr>
              </a:p>
            </p:txBody>
          </p:sp>
          <p:sp>
            <p:nvSpPr>
              <p:cNvPr id="22" name="ZoneTexte 21">
                <a:extLst>
                  <a:ext uri="{FF2B5EF4-FFF2-40B4-BE49-F238E27FC236}">
                    <a16:creationId xmlns:a16="http://schemas.microsoft.com/office/drawing/2014/main" id="{05EE192A-0F25-4B8E-A879-40AE5F539301}"/>
                  </a:ext>
                </a:extLst>
              </p:cNvPr>
              <p:cNvSpPr txBox="1"/>
              <p:nvPr/>
            </p:nvSpPr>
            <p:spPr>
              <a:xfrm>
                <a:off x="5051402" y="4348211"/>
                <a:ext cx="1069932" cy="400110"/>
              </a:xfrm>
              <a:prstGeom prst="rect">
                <a:avLst/>
              </a:prstGeom>
              <a:noFill/>
            </p:spPr>
            <p:txBody>
              <a:bodyPr wrap="square" rtlCol="0">
                <a:spAutoFit/>
              </a:bodyPr>
              <a:lstStyle/>
              <a:p>
                <a:r>
                  <a:rPr lang="zh-CN" altLang="fr-FR" sz="1000" b="1" dirty="0">
                    <a:solidFill>
                      <a:srgbClr val="869CCD"/>
                    </a:solidFill>
                  </a:rPr>
                  <a:t>酸奶和发酵奶：</a:t>
                </a:r>
                <a:r>
                  <a:rPr lang="fr-FR" altLang="zh-CN" sz="1000" b="1" dirty="0">
                    <a:solidFill>
                      <a:srgbClr val="869CCD"/>
                    </a:solidFill>
                  </a:rPr>
                  <a:t>140</a:t>
                </a:r>
                <a:r>
                  <a:rPr lang="zh-CN" altLang="fr-FR" sz="1000" b="1" dirty="0">
                    <a:solidFill>
                      <a:srgbClr val="869CCD"/>
                    </a:solidFill>
                  </a:rPr>
                  <a:t>万吨</a:t>
                </a:r>
                <a:endParaRPr lang="fr-FR" sz="1000" b="1" dirty="0">
                  <a:solidFill>
                    <a:srgbClr val="869CCD"/>
                  </a:solidFill>
                </a:endParaRPr>
              </a:p>
            </p:txBody>
          </p:sp>
          <p:sp>
            <p:nvSpPr>
              <p:cNvPr id="23" name="ZoneTexte 22">
                <a:extLst>
                  <a:ext uri="{FF2B5EF4-FFF2-40B4-BE49-F238E27FC236}">
                    <a16:creationId xmlns:a16="http://schemas.microsoft.com/office/drawing/2014/main" id="{11F3352F-3F2A-4839-B26B-3AEAC68499DB}"/>
                  </a:ext>
                </a:extLst>
              </p:cNvPr>
              <p:cNvSpPr txBox="1"/>
              <p:nvPr/>
            </p:nvSpPr>
            <p:spPr>
              <a:xfrm>
                <a:off x="7730691" y="4192763"/>
                <a:ext cx="1129143" cy="246221"/>
              </a:xfrm>
              <a:prstGeom prst="rect">
                <a:avLst/>
              </a:prstGeom>
              <a:noFill/>
            </p:spPr>
            <p:txBody>
              <a:bodyPr wrap="square" rtlCol="0">
                <a:spAutoFit/>
              </a:bodyPr>
              <a:lstStyle/>
              <a:p>
                <a:r>
                  <a:rPr lang="zh-CN" altLang="fr-FR" sz="1000" b="1" dirty="0">
                    <a:solidFill>
                      <a:srgbClr val="008F90"/>
                    </a:solidFill>
                  </a:rPr>
                  <a:t>黄油：</a:t>
                </a:r>
                <a:r>
                  <a:rPr lang="fr-FR" altLang="zh-CN" sz="1000" b="1" dirty="0">
                    <a:solidFill>
                      <a:srgbClr val="008F90"/>
                    </a:solidFill>
                  </a:rPr>
                  <a:t>35,4</a:t>
                </a:r>
                <a:r>
                  <a:rPr lang="zh-CN" altLang="fr-FR" sz="1000" b="1" dirty="0">
                    <a:solidFill>
                      <a:srgbClr val="008F90"/>
                    </a:solidFill>
                  </a:rPr>
                  <a:t>万吨</a:t>
                </a:r>
                <a:endParaRPr lang="fr-FR" sz="1000" b="1" dirty="0">
                  <a:solidFill>
                    <a:srgbClr val="008F90"/>
                  </a:solidFill>
                </a:endParaRPr>
              </a:p>
            </p:txBody>
          </p:sp>
          <p:sp>
            <p:nvSpPr>
              <p:cNvPr id="24" name="ZoneTexte 23">
                <a:extLst>
                  <a:ext uri="{FF2B5EF4-FFF2-40B4-BE49-F238E27FC236}">
                    <a16:creationId xmlns:a16="http://schemas.microsoft.com/office/drawing/2014/main" id="{A1C92610-97AE-4DEF-9097-A5DCFE8D854F}"/>
                  </a:ext>
                </a:extLst>
              </p:cNvPr>
              <p:cNvSpPr txBox="1"/>
              <p:nvPr/>
            </p:nvSpPr>
            <p:spPr>
              <a:xfrm>
                <a:off x="7576676" y="3171468"/>
                <a:ext cx="1597812" cy="246221"/>
              </a:xfrm>
              <a:prstGeom prst="rect">
                <a:avLst/>
              </a:prstGeom>
              <a:noFill/>
            </p:spPr>
            <p:txBody>
              <a:bodyPr wrap="square" rtlCol="0">
                <a:spAutoFit/>
              </a:bodyPr>
              <a:lstStyle/>
              <a:p>
                <a:r>
                  <a:rPr lang="zh-CN" altLang="fr-FR" sz="1000" b="1" dirty="0">
                    <a:solidFill>
                      <a:srgbClr val="D66F9C"/>
                    </a:solidFill>
                  </a:rPr>
                  <a:t>鲜奶制作甜点</a:t>
                </a:r>
                <a:r>
                  <a:rPr lang="fr-FR" altLang="zh-CN" sz="1000" b="1" dirty="0">
                    <a:solidFill>
                      <a:srgbClr val="D66F9C"/>
                    </a:solidFill>
                  </a:rPr>
                  <a:t>: 68,1</a:t>
                </a:r>
                <a:r>
                  <a:rPr lang="zh-CN" altLang="fr-FR" sz="1000" b="1" dirty="0">
                    <a:solidFill>
                      <a:srgbClr val="D66F9C"/>
                    </a:solidFill>
                  </a:rPr>
                  <a:t>万吨</a:t>
                </a:r>
                <a:endParaRPr lang="fr-FR" sz="1000" b="1" dirty="0">
                  <a:solidFill>
                    <a:srgbClr val="D66F9C"/>
                  </a:solidFill>
                </a:endParaRPr>
              </a:p>
            </p:txBody>
          </p:sp>
          <p:sp>
            <p:nvSpPr>
              <p:cNvPr id="25" name="ZoneTexte 24">
                <a:extLst>
                  <a:ext uri="{FF2B5EF4-FFF2-40B4-BE49-F238E27FC236}">
                    <a16:creationId xmlns:a16="http://schemas.microsoft.com/office/drawing/2014/main" id="{962C413B-DFE7-48AE-9772-C01EC54C7BEA}"/>
                  </a:ext>
                </a:extLst>
              </p:cNvPr>
              <p:cNvSpPr txBox="1"/>
              <p:nvPr/>
            </p:nvSpPr>
            <p:spPr>
              <a:xfrm>
                <a:off x="7657114" y="3762205"/>
                <a:ext cx="1379382" cy="246221"/>
              </a:xfrm>
              <a:prstGeom prst="rect">
                <a:avLst/>
              </a:prstGeom>
              <a:noFill/>
            </p:spPr>
            <p:txBody>
              <a:bodyPr wrap="square" rtlCol="0">
                <a:spAutoFit/>
              </a:bodyPr>
              <a:lstStyle/>
              <a:p>
                <a:r>
                  <a:rPr lang="zh-CN" altLang="fr-FR" sz="1000" b="1" dirty="0">
                    <a:solidFill>
                      <a:srgbClr val="68555E"/>
                    </a:solidFill>
                  </a:rPr>
                  <a:t>脱脂奶粉：</a:t>
                </a:r>
                <a:r>
                  <a:rPr lang="fr-FR" altLang="zh-CN" sz="1000" b="1" dirty="0">
                    <a:solidFill>
                      <a:srgbClr val="68555E"/>
                    </a:solidFill>
                  </a:rPr>
                  <a:t>38,2</a:t>
                </a:r>
                <a:r>
                  <a:rPr lang="zh-CN" altLang="fr-FR" sz="1000" b="1" dirty="0">
                    <a:solidFill>
                      <a:srgbClr val="68555E"/>
                    </a:solidFill>
                  </a:rPr>
                  <a:t>万吨</a:t>
                </a:r>
                <a:endParaRPr lang="fr-FR" sz="1000" b="1" dirty="0">
                  <a:solidFill>
                    <a:srgbClr val="68555E"/>
                  </a:solidFill>
                </a:endParaRPr>
              </a:p>
            </p:txBody>
          </p:sp>
        </p:grpSp>
        <p:sp>
          <p:nvSpPr>
            <p:cNvPr id="28" name="ZoneTexte 27">
              <a:extLst>
                <a:ext uri="{FF2B5EF4-FFF2-40B4-BE49-F238E27FC236}">
                  <a16:creationId xmlns:a16="http://schemas.microsoft.com/office/drawing/2014/main" id="{6A62CB0C-8A89-4F7E-92CC-FAC59AEA068A}"/>
                </a:ext>
              </a:extLst>
            </p:cNvPr>
            <p:cNvSpPr txBox="1"/>
            <p:nvPr/>
          </p:nvSpPr>
          <p:spPr>
            <a:xfrm>
              <a:off x="515072" y="3974365"/>
              <a:ext cx="1642895" cy="253916"/>
            </a:xfrm>
            <a:prstGeom prst="rect">
              <a:avLst/>
            </a:prstGeom>
            <a:noFill/>
          </p:spPr>
          <p:txBody>
            <a:bodyPr wrap="square" rtlCol="0">
              <a:spAutoFit/>
            </a:bodyPr>
            <a:lstStyle/>
            <a:p>
              <a:r>
                <a:rPr lang="zh-CN" altLang="fr-FR" sz="1050" b="1" dirty="0"/>
                <a:t>乳品产量（吨）</a:t>
              </a:r>
              <a:endParaRPr lang="fr-FR" sz="1050" b="1" dirty="0"/>
            </a:p>
          </p:txBody>
        </p:sp>
      </p:grpSp>
      <p:sp>
        <p:nvSpPr>
          <p:cNvPr id="32" name="Espace réservé de la date 2">
            <a:extLst>
              <a:ext uri="{FF2B5EF4-FFF2-40B4-BE49-F238E27FC236}">
                <a16:creationId xmlns:a16="http://schemas.microsoft.com/office/drawing/2014/main" id="{56DBF3DE-B79C-4032-B205-F4B3BC98A14A}"/>
              </a:ext>
            </a:extLst>
          </p:cNvPr>
          <p:cNvSpPr>
            <a:spLocks noGrp="1"/>
          </p:cNvSpPr>
          <p:nvPr>
            <p:ph type="dt" sz="half" idx="10"/>
          </p:nvPr>
        </p:nvSpPr>
        <p:spPr>
          <a:xfrm>
            <a:off x="7614000" y="4783500"/>
            <a:ext cx="1170000" cy="360000"/>
          </a:xfrm>
        </p:spPr>
        <p:txBody>
          <a:bodyPr/>
          <a:lstStyle/>
          <a:p>
            <a:pPr algn="r"/>
            <a:r>
              <a:rPr lang="fr-FR" cap="all" dirty="0"/>
              <a:t>13/06/2024</a:t>
            </a:r>
          </a:p>
        </p:txBody>
      </p:sp>
    </p:spTree>
    <p:extLst>
      <p:ext uri="{BB962C8B-B14F-4D97-AF65-F5344CB8AC3E}">
        <p14:creationId xmlns:p14="http://schemas.microsoft.com/office/powerpoint/2010/main" val="3082648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B2EADD62-352C-4286-8734-98B85512DFF1}"/>
              </a:ext>
            </a:extLst>
          </p:cNvPr>
          <p:cNvSpPr>
            <a:spLocks noGrp="1"/>
          </p:cNvSpPr>
          <p:nvPr>
            <p:ph type="ftr" sz="quarter" idx="11"/>
          </p:nvPr>
        </p:nvSpPr>
        <p:spPr/>
        <p:txBody>
          <a:bodyPr/>
          <a:lstStyle/>
          <a:p>
            <a:r>
              <a:rPr lang="fr-FR" dirty="0"/>
              <a:t>Ambassade de France en Chine </a:t>
            </a:r>
            <a:r>
              <a:rPr lang="zh-CN" altLang="fr-FR" dirty="0"/>
              <a:t>法国驻华使馆</a:t>
            </a:r>
            <a:endParaRPr lang="fr-FR" dirty="0"/>
          </a:p>
        </p:txBody>
      </p:sp>
      <p:sp>
        <p:nvSpPr>
          <p:cNvPr id="5" name="Espace réservé du numéro de diapositive 4">
            <a:extLst>
              <a:ext uri="{FF2B5EF4-FFF2-40B4-BE49-F238E27FC236}">
                <a16:creationId xmlns:a16="http://schemas.microsoft.com/office/drawing/2014/main" id="{A78BD2EE-88FC-4303-B00D-7BBD1092EED0}"/>
              </a:ext>
            </a:extLst>
          </p:cNvPr>
          <p:cNvSpPr>
            <a:spLocks noGrp="1"/>
          </p:cNvSpPr>
          <p:nvPr>
            <p:ph type="sldNum" sz="quarter" idx="12"/>
          </p:nvPr>
        </p:nvSpPr>
        <p:spPr/>
        <p:txBody>
          <a:bodyPr/>
          <a:lstStyle/>
          <a:p>
            <a:fld id="{733122C9-A0B9-462F-8757-0847AD287B63}" type="slidenum">
              <a:rPr lang="fr-FR" smtClean="0"/>
              <a:pPr/>
              <a:t>4</a:t>
            </a:fld>
            <a:endParaRPr lang="fr-FR" dirty="0"/>
          </a:p>
        </p:txBody>
      </p:sp>
      <p:sp>
        <p:nvSpPr>
          <p:cNvPr id="6" name="Espace réservé de la date 2">
            <a:extLst>
              <a:ext uri="{FF2B5EF4-FFF2-40B4-BE49-F238E27FC236}">
                <a16:creationId xmlns:a16="http://schemas.microsoft.com/office/drawing/2014/main" id="{028EC449-5421-4772-B52D-158629C79F83}"/>
              </a:ext>
            </a:extLst>
          </p:cNvPr>
          <p:cNvSpPr>
            <a:spLocks noGrp="1"/>
          </p:cNvSpPr>
          <p:nvPr>
            <p:ph type="dt" sz="half" idx="10"/>
          </p:nvPr>
        </p:nvSpPr>
        <p:spPr>
          <a:xfrm>
            <a:off x="7614000" y="4783500"/>
            <a:ext cx="1170000" cy="360000"/>
          </a:xfrm>
        </p:spPr>
        <p:txBody>
          <a:bodyPr/>
          <a:lstStyle/>
          <a:p>
            <a:pPr algn="r"/>
            <a:r>
              <a:rPr lang="fr-FR" cap="all" dirty="0"/>
              <a:t>13/06/2024</a:t>
            </a:r>
          </a:p>
        </p:txBody>
      </p:sp>
      <p:grpSp>
        <p:nvGrpSpPr>
          <p:cNvPr id="2" name="Groupe 1">
            <a:extLst>
              <a:ext uri="{FF2B5EF4-FFF2-40B4-BE49-F238E27FC236}">
                <a16:creationId xmlns:a16="http://schemas.microsoft.com/office/drawing/2014/main" id="{20479E29-0C41-4AFE-B1E3-01695D7DC20C}"/>
              </a:ext>
            </a:extLst>
          </p:cNvPr>
          <p:cNvGrpSpPr/>
          <p:nvPr/>
        </p:nvGrpSpPr>
        <p:grpSpPr>
          <a:xfrm>
            <a:off x="683568" y="339502"/>
            <a:ext cx="8347111" cy="4324266"/>
            <a:chOff x="1489796" y="339502"/>
            <a:chExt cx="8347111" cy="4324266"/>
          </a:xfrm>
        </p:grpSpPr>
        <p:pic>
          <p:nvPicPr>
            <p:cNvPr id="10" name="Image 9">
              <a:extLst>
                <a:ext uri="{FF2B5EF4-FFF2-40B4-BE49-F238E27FC236}">
                  <a16:creationId xmlns:a16="http://schemas.microsoft.com/office/drawing/2014/main" id="{C10E4355-D251-43E5-946D-B97115C93CC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248" b="99584" l="336" r="98322">
                          <a14:foregroundMark x1="22819" y1="22469" x2="25336" y2="42441"/>
                          <a14:foregroundMark x1="25336" y1="42441" x2="40185" y2="66297"/>
                          <a14:foregroundMark x1="40185" y1="66297" x2="45050" y2="67406"/>
                          <a14:foregroundMark x1="16695" y1="29265" x2="11493" y2="42164"/>
                          <a14:foregroundMark x1="11493" y1="42164" x2="16359" y2="72538"/>
                          <a14:foregroundMark x1="16359" y1="72538" x2="25587" y2="71290"/>
                          <a14:foregroundMark x1="13591" y1="21775" x2="4866" y2="46879"/>
                          <a14:foregroundMark x1="4866" y1="46879" x2="5705" y2="59917"/>
                          <a14:foregroundMark x1="20302" y1="16921" x2="7299" y2="22330"/>
                          <a14:foregroundMark x1="7299" y1="22330" x2="8473" y2="32594"/>
                          <a14:foregroundMark x1="15772" y1="15811" x2="2685" y2="51456"/>
                          <a14:foregroundMark x1="2685" y1="51456" x2="3188" y2="91817"/>
                          <a14:foregroundMark x1="3188" y1="91817" x2="4614" y2="99584"/>
                          <a14:foregroundMark x1="23070" y1="75451" x2="14513" y2="83356"/>
                          <a14:foregroundMark x1="14513" y1="83356" x2="15688" y2="99168"/>
                          <a14:foregroundMark x1="15688" y1="99168" x2="33138" y2="86269"/>
                          <a14:foregroundMark x1="33138" y1="86269" x2="19379" y2="78779"/>
                          <a14:foregroundMark x1="19379" y1="78779" x2="18540" y2="79750"/>
                          <a14:foregroundMark x1="45805" y1="70180" x2="47315" y2="73925"/>
                          <a14:foregroundMark x1="69631" y1="64771" x2="69211" y2="65187"/>
                          <a14:foregroundMark x1="48826" y1="72677" x2="48574" y2="75035"/>
                          <a14:foregroundMark x1="43372" y1="75451" x2="47735" y2="82108"/>
                          <a14:foregroundMark x1="78020" y1="13592" x2="69799" y2="19834"/>
                          <a14:foregroundMark x1="69799" y1="19834" x2="70386" y2="50485"/>
                          <a14:foregroundMark x1="70386" y1="50485" x2="89597" y2="39667"/>
                          <a14:foregroundMark x1="89597" y1="39667" x2="90772" y2="34535"/>
                          <a14:foregroundMark x1="90688" y1="23717" x2="66359" y2="46463"/>
                          <a14:foregroundMark x1="66359" y1="46463" x2="68876" y2="77670"/>
                          <a14:foregroundMark x1="68876" y1="77670" x2="78272" y2="39945"/>
                          <a14:foregroundMark x1="78272" y1="39945" x2="77601" y2="38558"/>
                          <a14:foregroundMark x1="84648" y1="53675" x2="77852" y2="70458"/>
                          <a14:foregroundMark x1="77852" y1="70458" x2="86661" y2="76422"/>
                          <a14:foregroundMark x1="86661" y1="76422" x2="82131" y2="52982"/>
                          <a14:foregroundMark x1="77601" y1="5825" x2="62836" y2="6380"/>
                          <a14:foregroundMark x1="62836" y1="6380" x2="45218" y2="42718"/>
                          <a14:foregroundMark x1="45218" y1="42718" x2="66862" y2="82940"/>
                          <a14:foregroundMark x1="66862" y1="82940" x2="83725" y2="46047"/>
                          <a14:foregroundMark x1="83725" y1="46047" x2="76678" y2="33981"/>
                          <a14:foregroundMark x1="76678" y1="33981" x2="75084" y2="33981"/>
                          <a14:foregroundMark x1="87752" y1="24411" x2="71728" y2="23024"/>
                          <a14:foregroundMark x1="71728" y1="23024" x2="55705" y2="42441"/>
                          <a14:foregroundMark x1="55705" y1="42441" x2="67701" y2="36477"/>
                          <a14:foregroundMark x1="67617" y1="18308" x2="52685" y2="17753"/>
                          <a14:foregroundMark x1="52685" y1="17753" x2="49916" y2="52150"/>
                          <a14:foregroundMark x1="49916" y1="52150" x2="72315" y2="52982"/>
                          <a14:foregroundMark x1="19128" y1="34813" x2="26426" y2="46047"/>
                          <a14:foregroundMark x1="26426" y1="46047" x2="27013" y2="44660"/>
                          <a14:foregroundMark x1="28775" y1="96671" x2="42534" y2="96949"/>
                          <a14:foregroundMark x1="56628" y1="45354" x2="67534" y2="38835"/>
                          <a14:foregroundMark x1="54866" y1="33287" x2="66107" y2="19695"/>
                          <a14:foregroundMark x1="70470" y1="10680" x2="89849" y2="5964"/>
                          <a14:foregroundMark x1="89513" y1="14424" x2="94295" y2="70319"/>
                          <a14:foregroundMark x1="92785" y1="6241" x2="92701" y2="35922"/>
                          <a14:foregroundMark x1="42869" y1="12205" x2="65436" y2="4022"/>
                          <a14:foregroundMark x1="65436" y1="4022" x2="67282" y2="4161"/>
                          <a14:foregroundMark x1="75923" y1="5270" x2="91275" y2="19556"/>
                          <a14:foregroundMark x1="91275" y1="19556" x2="92114" y2="43551"/>
                          <a14:foregroundMark x1="94295" y1="29126" x2="90604" y2="7212"/>
                          <a14:foregroundMark x1="90604" y1="7212" x2="88339" y2="6657"/>
                          <a14:foregroundMark x1="25168" y1="22469" x2="43121" y2="21082"/>
                          <a14:foregroundMark x1="43121" y1="21082" x2="44211" y2="21082"/>
                          <a14:foregroundMark x1="69211" y1="38835" x2="77852" y2="27046"/>
                          <a14:foregroundMark x1="77852" y1="27046" x2="78943" y2="27184"/>
                          <a14:foregroundMark x1="88171" y1="36755" x2="82802" y2="42302"/>
                          <a14:foregroundMark x1="88674" y1="34119" x2="89010" y2="33426"/>
                          <a14:foregroundMark x1="2013" y1="63107" x2="1678" y2="62829"/>
                          <a14:foregroundMark x1="99329" y1="24688" x2="92785" y2="32871"/>
                          <a14:foregroundMark x1="92785" y1="32871" x2="97232" y2="21637"/>
                          <a14:foregroundMark x1="97232" y1="21637" x2="88842" y2="5270"/>
                          <a14:foregroundMark x1="88842" y1="5270" x2="77601" y2="5409"/>
                          <a14:foregroundMark x1="77601" y1="5409" x2="75923" y2="16366"/>
                          <a14:foregroundMark x1="88339" y1="34258" x2="84480" y2="26491"/>
                          <a14:foregroundMark x1="54782" y1="5825" x2="40856" y2="22053"/>
                          <a14:foregroundMark x1="40856" y1="22053" x2="50839" y2="18308"/>
                          <a14:foregroundMark x1="50839" y1="18308" x2="53523" y2="10818"/>
                          <a14:foregroundMark x1="46309" y1="10125" x2="41695" y2="23024"/>
                          <a14:foregroundMark x1="41695" y1="23024" x2="44128" y2="14979"/>
                          <a14:foregroundMark x1="40856" y1="10402" x2="42785" y2="11928"/>
                          <a14:foregroundMark x1="68372" y1="26491" x2="63926" y2="32594"/>
                          <a14:foregroundMark x1="67534" y1="33981" x2="62668" y2="38280"/>
                          <a14:foregroundMark x1="42198" y1="15395" x2="27768" y2="21082"/>
                          <a14:foregroundMark x1="27768" y1="21082" x2="39094" y2="28294"/>
                          <a14:foregroundMark x1="39094" y1="28294" x2="45470" y2="23162"/>
                          <a14:foregroundMark x1="13926" y1="14979" x2="8221" y2="28017"/>
                          <a14:foregroundMark x1="8221" y1="28017" x2="14597" y2="27601"/>
                          <a14:foregroundMark x1="8641" y1="25798" x2="7466" y2="42302"/>
                          <a14:foregroundMark x1="7466" y1="42302" x2="11242" y2="41331"/>
                          <a14:foregroundMark x1="84815" y1="34535" x2="83725" y2="41054"/>
                          <a14:foregroundMark x1="6292" y1="38696" x2="3523" y2="50485"/>
                          <a14:foregroundMark x1="5705" y1="33842" x2="3943" y2="50902"/>
                          <a14:foregroundMark x1="3943" y1="50902" x2="4446" y2="51179"/>
                          <a14:foregroundMark x1="7634" y1="32594" x2="1342" y2="46047"/>
                          <a14:foregroundMark x1="1342" y1="46047" x2="1342" y2="46879"/>
                          <a14:foregroundMark x1="77433" y1="70319" x2="76846" y2="82802"/>
                          <a14:foregroundMark x1="76846" y1="82802" x2="87919" y2="81969"/>
                          <a14:foregroundMark x1="87919" y1="81969" x2="88339" y2="79057"/>
                          <a14:foregroundMark x1="91275" y1="80583" x2="79362" y2="91262"/>
                          <a14:foregroundMark x1="79362" y1="91262" x2="88674" y2="93204"/>
                          <a14:foregroundMark x1="88674" y1="93204" x2="91107" y2="92510"/>
                          <a14:foregroundMark x1="19966" y1="19001" x2="24413" y2="20804"/>
                          <a14:foregroundMark x1="21980" y1="16782" x2="34144" y2="15118"/>
                          <a14:foregroundMark x1="40520" y1="6796" x2="35487" y2="18308"/>
                          <a14:foregroundMark x1="36074" y1="3606" x2="30705" y2="16921"/>
                          <a14:foregroundMark x1="30537" y1="4161" x2="22399" y2="19556"/>
                          <a14:foregroundMark x1="24916" y1="6241" x2="20134" y2="24965"/>
                          <a14:foregroundMark x1="2013" y1="39390" x2="6544" y2="36200"/>
                          <a14:foregroundMark x1="3104" y1="33981" x2="7886" y2="28433"/>
                          <a14:foregroundMark x1="3356" y1="29126" x2="8054" y2="25381"/>
                          <a14:foregroundMark x1="12584" y1="17614" x2="7970" y2="21637"/>
                          <a14:foregroundMark x1="14597" y1="14424" x2="10654" y2="17476"/>
                          <a14:foregroundMark x1="15604" y1="15118" x2="20134" y2="14840"/>
                          <a14:foregroundMark x1="21980" y1="4438" x2="18456" y2="14702"/>
                          <a14:foregroundMark x1="16862" y1="6935" x2="11242" y2="18585"/>
                          <a14:foregroundMark x1="2685" y1="24965" x2="8809" y2="21914"/>
                          <a14:foregroundMark x1="2936" y1="22330" x2="9815" y2="17892"/>
                          <a14:foregroundMark x1="9815" y1="17892" x2="9899" y2="17753"/>
                          <a14:foregroundMark x1="13255" y1="12205" x2="8473" y2="19695"/>
                          <a14:foregroundMark x1="14765" y1="6796" x2="11242" y2="15673"/>
                          <a14:foregroundMark x1="1426" y1="21775" x2="4446" y2="21637"/>
                          <a14:foregroundMark x1="13339" y1="6241" x2="13171" y2="15673"/>
                          <a14:foregroundMark x1="3775" y1="19556" x2="10067" y2="19556"/>
                          <a14:foregroundMark x1="2181" y1="19834" x2="503" y2="20111"/>
                          <a14:foregroundMark x1="63255" y1="74064" x2="70050" y2="85437"/>
                          <a14:foregroundMark x1="70050" y1="85437" x2="79111" y2="92510"/>
                          <a14:foregroundMark x1="79111" y1="92510" x2="79111" y2="92510"/>
                          <a14:foregroundMark x1="48322" y1="88072" x2="62164" y2="84605"/>
                          <a14:foregroundMark x1="56040" y1="77393" x2="77852" y2="94175"/>
                          <a14:foregroundMark x1="75336" y1="96117" x2="93372" y2="93343"/>
                          <a14:foregroundMark x1="98406" y1="49098" x2="97651" y2="92094"/>
                          <a14:foregroundMark x1="82802" y1="71567" x2="93205" y2="70596"/>
                          <a14:foregroundMark x1="4698" y1="82940" x2="21141" y2="95146"/>
                          <a14:foregroundMark x1="42617" y1="6103" x2="50839" y2="1248"/>
                          <a14:backgroundMark x1="10822" y1="3467" x2="0" y2="11928"/>
                          <a14:backgroundMark x1="0" y1="11928" x2="0" y2="11928"/>
                        </a14:backgroundRemoval>
                      </a14:imgEffect>
                    </a14:imgLayer>
                  </a14:imgProps>
                </a:ext>
              </a:extLst>
            </a:blip>
            <a:stretch>
              <a:fillRect/>
            </a:stretch>
          </p:blipFill>
          <p:spPr>
            <a:xfrm>
              <a:off x="1489796" y="339502"/>
              <a:ext cx="6729345" cy="4070350"/>
            </a:xfrm>
            <a:prstGeom prst="rect">
              <a:avLst/>
            </a:prstGeom>
          </p:spPr>
        </p:pic>
        <p:sp>
          <p:nvSpPr>
            <p:cNvPr id="7" name="ZoneTexte 6">
              <a:extLst>
                <a:ext uri="{FF2B5EF4-FFF2-40B4-BE49-F238E27FC236}">
                  <a16:creationId xmlns:a16="http://schemas.microsoft.com/office/drawing/2014/main" id="{48AF6A36-CA56-4539-B171-B42E7ED6DECC}"/>
                </a:ext>
              </a:extLst>
            </p:cNvPr>
            <p:cNvSpPr txBox="1"/>
            <p:nvPr/>
          </p:nvSpPr>
          <p:spPr>
            <a:xfrm>
              <a:off x="1835696" y="2241246"/>
              <a:ext cx="1349896" cy="338554"/>
            </a:xfrm>
            <a:prstGeom prst="rect">
              <a:avLst/>
            </a:prstGeom>
            <a:noFill/>
          </p:spPr>
          <p:txBody>
            <a:bodyPr wrap="square">
              <a:spAutoFit/>
            </a:bodyPr>
            <a:lstStyle/>
            <a:p>
              <a:r>
                <a:rPr lang="zh-CN" altLang="fr-FR" sz="1600" b="1" dirty="0">
                  <a:solidFill>
                    <a:schemeClr val="bg1"/>
                  </a:solidFill>
                  <a:highlight>
                    <a:srgbClr val="0061AD"/>
                  </a:highlight>
                </a:rPr>
                <a:t>产品多元化</a:t>
              </a:r>
              <a:endParaRPr lang="fr-FR" sz="1600" b="1" dirty="0">
                <a:solidFill>
                  <a:schemeClr val="bg1"/>
                </a:solidFill>
                <a:highlight>
                  <a:srgbClr val="0061AD"/>
                </a:highlight>
              </a:endParaRPr>
            </a:p>
          </p:txBody>
        </p:sp>
        <p:sp>
          <p:nvSpPr>
            <p:cNvPr id="8" name="ZoneTexte 7">
              <a:extLst>
                <a:ext uri="{FF2B5EF4-FFF2-40B4-BE49-F238E27FC236}">
                  <a16:creationId xmlns:a16="http://schemas.microsoft.com/office/drawing/2014/main" id="{43D41C62-9F2B-4A5F-A98F-751AC3CC495D}"/>
                </a:ext>
              </a:extLst>
            </p:cNvPr>
            <p:cNvSpPr txBox="1"/>
            <p:nvPr/>
          </p:nvSpPr>
          <p:spPr>
            <a:xfrm>
              <a:off x="2909413" y="459377"/>
              <a:ext cx="2095243" cy="830997"/>
            </a:xfrm>
            <a:prstGeom prst="rect">
              <a:avLst/>
            </a:prstGeom>
            <a:noFill/>
          </p:spPr>
          <p:txBody>
            <a:bodyPr wrap="square">
              <a:spAutoFit/>
            </a:bodyPr>
            <a:lstStyle/>
            <a:p>
              <a:r>
                <a:rPr lang="zh-CN" altLang="fr-FR" sz="2400" b="1" dirty="0">
                  <a:solidFill>
                    <a:srgbClr val="0060AC"/>
                  </a:solidFill>
                </a:rPr>
                <a:t>超过</a:t>
              </a:r>
              <a:r>
                <a:rPr lang="fr-FR" altLang="zh-CN" sz="2400" b="1" dirty="0">
                  <a:solidFill>
                    <a:srgbClr val="0060AC"/>
                  </a:solidFill>
                </a:rPr>
                <a:t>1500</a:t>
              </a:r>
              <a:r>
                <a:rPr lang="zh-CN" altLang="fr-FR" sz="2400" b="1" dirty="0">
                  <a:solidFill>
                    <a:srgbClr val="0060AC"/>
                  </a:solidFill>
                </a:rPr>
                <a:t>种大众消费乳制品</a:t>
              </a:r>
              <a:endParaRPr lang="fr-FR" sz="2400" b="1" dirty="0">
                <a:solidFill>
                  <a:srgbClr val="0060AC"/>
                </a:solidFill>
              </a:endParaRPr>
            </a:p>
          </p:txBody>
        </p:sp>
        <p:sp>
          <p:nvSpPr>
            <p:cNvPr id="9" name="ZoneTexte 8">
              <a:extLst>
                <a:ext uri="{FF2B5EF4-FFF2-40B4-BE49-F238E27FC236}">
                  <a16:creationId xmlns:a16="http://schemas.microsoft.com/office/drawing/2014/main" id="{5559AD39-09D1-4EAE-B9ED-36251565D00F}"/>
                </a:ext>
              </a:extLst>
            </p:cNvPr>
            <p:cNvSpPr txBox="1"/>
            <p:nvPr/>
          </p:nvSpPr>
          <p:spPr>
            <a:xfrm>
              <a:off x="5784144" y="536321"/>
              <a:ext cx="2095243" cy="338554"/>
            </a:xfrm>
            <a:prstGeom prst="rect">
              <a:avLst/>
            </a:prstGeom>
            <a:noFill/>
          </p:spPr>
          <p:txBody>
            <a:bodyPr wrap="square">
              <a:spAutoFit/>
            </a:bodyPr>
            <a:lstStyle/>
            <a:p>
              <a:r>
                <a:rPr lang="zh-CN" altLang="fr-FR" sz="1600" b="1" dirty="0">
                  <a:solidFill>
                    <a:schemeClr val="bg1"/>
                  </a:solidFill>
                  <a:highlight>
                    <a:srgbClr val="0061AD"/>
                  </a:highlight>
                </a:rPr>
                <a:t>高附加值的产品</a:t>
              </a:r>
              <a:endParaRPr lang="fr-FR" sz="1600" b="1" dirty="0">
                <a:solidFill>
                  <a:schemeClr val="bg1"/>
                </a:solidFill>
                <a:highlight>
                  <a:srgbClr val="0061AD"/>
                </a:highlight>
              </a:endParaRPr>
            </a:p>
          </p:txBody>
        </p:sp>
        <p:sp>
          <p:nvSpPr>
            <p:cNvPr id="12" name="ZoneTexte 11">
              <a:extLst>
                <a:ext uri="{FF2B5EF4-FFF2-40B4-BE49-F238E27FC236}">
                  <a16:creationId xmlns:a16="http://schemas.microsoft.com/office/drawing/2014/main" id="{68C97C56-2A1F-44EC-9AEA-57BB593BCE00}"/>
                </a:ext>
              </a:extLst>
            </p:cNvPr>
            <p:cNvSpPr txBox="1"/>
            <p:nvPr/>
          </p:nvSpPr>
          <p:spPr>
            <a:xfrm>
              <a:off x="8410887" y="705598"/>
              <a:ext cx="1426020" cy="523220"/>
            </a:xfrm>
            <a:prstGeom prst="rect">
              <a:avLst/>
            </a:prstGeom>
            <a:noFill/>
          </p:spPr>
          <p:txBody>
            <a:bodyPr wrap="square">
              <a:spAutoFit/>
            </a:bodyPr>
            <a:lstStyle/>
            <a:p>
              <a:r>
                <a:rPr lang="fr-FR" altLang="zh-CN" sz="1400" b="1" dirty="0">
                  <a:solidFill>
                    <a:srgbClr val="0862AF"/>
                  </a:solidFill>
                </a:rPr>
                <a:t>51</a:t>
              </a:r>
              <a:r>
                <a:rPr lang="zh-CN" altLang="fr-FR" sz="1400" b="1" dirty="0">
                  <a:solidFill>
                    <a:srgbClr val="0862AF"/>
                  </a:solidFill>
                </a:rPr>
                <a:t>种原产地保护产品</a:t>
              </a:r>
              <a:endParaRPr lang="fr-FR" sz="1400" b="1" dirty="0">
                <a:solidFill>
                  <a:srgbClr val="0862AF"/>
                </a:solidFill>
              </a:endParaRPr>
            </a:p>
          </p:txBody>
        </p:sp>
        <p:sp>
          <p:nvSpPr>
            <p:cNvPr id="13" name="ZoneTexte 12">
              <a:extLst>
                <a:ext uri="{FF2B5EF4-FFF2-40B4-BE49-F238E27FC236}">
                  <a16:creationId xmlns:a16="http://schemas.microsoft.com/office/drawing/2014/main" id="{DE19C7C2-62CB-461C-9182-D38844B266FB}"/>
                </a:ext>
              </a:extLst>
            </p:cNvPr>
            <p:cNvSpPr txBox="1"/>
            <p:nvPr/>
          </p:nvSpPr>
          <p:spPr>
            <a:xfrm>
              <a:off x="8420228" y="1552095"/>
              <a:ext cx="1260328" cy="523220"/>
            </a:xfrm>
            <a:prstGeom prst="rect">
              <a:avLst/>
            </a:prstGeom>
            <a:noFill/>
          </p:spPr>
          <p:txBody>
            <a:bodyPr wrap="square">
              <a:spAutoFit/>
            </a:bodyPr>
            <a:lstStyle/>
            <a:p>
              <a:r>
                <a:rPr lang="fr-FR" altLang="zh-CN" sz="1400" b="1" dirty="0">
                  <a:solidFill>
                    <a:srgbClr val="0862AF"/>
                  </a:solidFill>
                </a:rPr>
                <a:t>10</a:t>
              </a:r>
              <a:r>
                <a:rPr lang="zh-CN" altLang="fr-FR" sz="1400" b="1" dirty="0">
                  <a:solidFill>
                    <a:srgbClr val="0862AF"/>
                  </a:solidFill>
                </a:rPr>
                <a:t>种地理标志产品</a:t>
              </a:r>
              <a:endParaRPr lang="fr-FR" sz="1400" b="1" dirty="0">
                <a:solidFill>
                  <a:srgbClr val="0862AF"/>
                </a:solidFill>
              </a:endParaRPr>
            </a:p>
          </p:txBody>
        </p:sp>
        <p:sp>
          <p:nvSpPr>
            <p:cNvPr id="14" name="ZoneTexte 13">
              <a:extLst>
                <a:ext uri="{FF2B5EF4-FFF2-40B4-BE49-F238E27FC236}">
                  <a16:creationId xmlns:a16="http://schemas.microsoft.com/office/drawing/2014/main" id="{94F7DF77-4F83-4880-A5C1-4923EA35792D}"/>
                </a:ext>
              </a:extLst>
            </p:cNvPr>
            <p:cNvSpPr txBox="1"/>
            <p:nvPr/>
          </p:nvSpPr>
          <p:spPr>
            <a:xfrm>
              <a:off x="5234212" y="4409852"/>
              <a:ext cx="2088232" cy="253916"/>
            </a:xfrm>
            <a:prstGeom prst="rect">
              <a:avLst/>
            </a:prstGeom>
            <a:noFill/>
          </p:spPr>
          <p:txBody>
            <a:bodyPr wrap="square">
              <a:spAutoFit/>
            </a:bodyPr>
            <a:lstStyle/>
            <a:p>
              <a:pPr algn="ctr"/>
              <a:r>
                <a:rPr lang="fr-FR" altLang="zh-CN" sz="1050" b="1" dirty="0">
                  <a:solidFill>
                    <a:srgbClr val="0862AF"/>
                  </a:solidFill>
                </a:rPr>
                <a:t>4,1%</a:t>
              </a:r>
              <a:r>
                <a:rPr lang="zh-CN" altLang="fr-FR" sz="1050" b="1" dirty="0">
                  <a:solidFill>
                    <a:srgbClr val="0862AF"/>
                  </a:solidFill>
                </a:rPr>
                <a:t>的有机产品，每年</a:t>
              </a:r>
              <a:r>
                <a:rPr lang="fr-FR" altLang="zh-CN" sz="1050" b="1" dirty="0">
                  <a:solidFill>
                    <a:srgbClr val="0862AF"/>
                  </a:solidFill>
                </a:rPr>
                <a:t>10</a:t>
              </a:r>
              <a:r>
                <a:rPr lang="zh-CN" altLang="fr-FR" sz="1050" b="1" dirty="0">
                  <a:solidFill>
                    <a:srgbClr val="0862AF"/>
                  </a:solidFill>
                </a:rPr>
                <a:t>亿升</a:t>
              </a:r>
              <a:endParaRPr lang="fr-FR" sz="1050" b="1" dirty="0">
                <a:solidFill>
                  <a:srgbClr val="0862AF"/>
                </a:solidFill>
              </a:endParaRPr>
            </a:p>
          </p:txBody>
        </p:sp>
        <p:sp>
          <p:nvSpPr>
            <p:cNvPr id="15" name="ZoneTexte 14">
              <a:extLst>
                <a:ext uri="{FF2B5EF4-FFF2-40B4-BE49-F238E27FC236}">
                  <a16:creationId xmlns:a16="http://schemas.microsoft.com/office/drawing/2014/main" id="{812275CD-390C-401D-AC58-B2E622098CFD}"/>
                </a:ext>
              </a:extLst>
            </p:cNvPr>
            <p:cNvSpPr txBox="1"/>
            <p:nvPr/>
          </p:nvSpPr>
          <p:spPr>
            <a:xfrm>
              <a:off x="6674372" y="3971840"/>
              <a:ext cx="1359854" cy="400110"/>
            </a:xfrm>
            <a:prstGeom prst="rect">
              <a:avLst/>
            </a:prstGeom>
            <a:noFill/>
          </p:spPr>
          <p:txBody>
            <a:bodyPr wrap="square">
              <a:spAutoFit/>
            </a:bodyPr>
            <a:lstStyle/>
            <a:p>
              <a:pPr algn="ctr"/>
              <a:r>
                <a:rPr lang="zh-CN" altLang="fr-FR" sz="1000" b="1" dirty="0">
                  <a:solidFill>
                    <a:srgbClr val="0862AF"/>
                  </a:solidFill>
                </a:rPr>
                <a:t>行业</a:t>
              </a:r>
              <a:r>
                <a:rPr lang="fr-FR" altLang="zh-CN" sz="1000" b="1" dirty="0">
                  <a:solidFill>
                    <a:srgbClr val="0862AF"/>
                  </a:solidFill>
                </a:rPr>
                <a:t>2020</a:t>
              </a:r>
              <a:r>
                <a:rPr lang="zh-CN" altLang="fr-FR" sz="1000" b="1" dirty="0">
                  <a:solidFill>
                    <a:srgbClr val="0862AF"/>
                  </a:solidFill>
                </a:rPr>
                <a:t>年制定了</a:t>
              </a:r>
              <a:endParaRPr lang="fr-FR" altLang="zh-CN" sz="1000" b="1" dirty="0">
                <a:solidFill>
                  <a:srgbClr val="0862AF"/>
                </a:solidFill>
              </a:endParaRPr>
            </a:p>
            <a:p>
              <a:pPr algn="ctr"/>
              <a:r>
                <a:rPr lang="zh-CN" altLang="fr-FR" sz="1000" b="1" dirty="0">
                  <a:solidFill>
                    <a:srgbClr val="0862AF"/>
                  </a:solidFill>
                </a:rPr>
                <a:t>非转基因饲养的标</a:t>
              </a:r>
              <a:r>
                <a:rPr lang="zh-CN" altLang="fr-FR" sz="900" b="1" dirty="0">
                  <a:solidFill>
                    <a:srgbClr val="0862AF"/>
                  </a:solidFill>
                </a:rPr>
                <a:t>准</a:t>
              </a:r>
              <a:endParaRPr lang="fr-FR" altLang="zh-CN" sz="900" b="1" dirty="0">
                <a:solidFill>
                  <a:srgbClr val="0862AF"/>
                </a:solidFill>
              </a:endParaRPr>
            </a:p>
          </p:txBody>
        </p:sp>
      </p:grpSp>
      <p:pic>
        <p:nvPicPr>
          <p:cNvPr id="16" name="Picture 2">
            <a:extLst>
              <a:ext uri="{FF2B5EF4-FFF2-40B4-BE49-F238E27FC236}">
                <a16:creationId xmlns:a16="http://schemas.microsoft.com/office/drawing/2014/main" id="{4751CEA1-F1F4-45E7-A67A-88B8DE0F0C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51515" y="2276738"/>
            <a:ext cx="1278595" cy="10028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Notre Comté - Fruitière de Chevigny">
            <a:extLst>
              <a:ext uri="{FF2B5EF4-FFF2-40B4-BE49-F238E27FC236}">
                <a16:creationId xmlns:a16="http://schemas.microsoft.com/office/drawing/2014/main" id="{A4929370-1C13-4C41-87C4-4C33F6C8AF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14000" y="3486614"/>
            <a:ext cx="1353627" cy="900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68632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a:xfrm>
            <a:off x="1320036" y="278561"/>
            <a:ext cx="6420316" cy="720000"/>
          </a:xfrm>
        </p:spPr>
        <p:txBody>
          <a:bodyPr/>
          <a:lstStyle/>
          <a:p>
            <a:pPr algn="ctr"/>
            <a:r>
              <a:rPr lang="fr-FR" dirty="0"/>
              <a:t>Une large diversité de produits à l’export</a:t>
            </a:r>
            <a:br>
              <a:rPr lang="fr-FR" dirty="0"/>
            </a:br>
            <a:r>
              <a:rPr lang="zh-CN" altLang="fr-FR" dirty="0"/>
              <a:t>多种产品出口</a:t>
            </a:r>
            <a:endParaRPr lang="fr-FR" dirty="0"/>
          </a:p>
        </p:txBody>
      </p:sp>
      <p:sp>
        <p:nvSpPr>
          <p:cNvPr id="8" name="Espace réservé de la date 7"/>
          <p:cNvSpPr>
            <a:spLocks noGrp="1"/>
          </p:cNvSpPr>
          <p:nvPr>
            <p:ph type="dt" sz="half" idx="10"/>
          </p:nvPr>
        </p:nvSpPr>
        <p:spPr/>
        <p:txBody>
          <a:bodyPr/>
          <a:lstStyle/>
          <a:p>
            <a:pPr algn="r"/>
            <a:r>
              <a:rPr lang="fr-FR" cap="all" dirty="0"/>
              <a:t>13/06/2024</a:t>
            </a:r>
          </a:p>
        </p:txBody>
      </p:sp>
      <p:sp>
        <p:nvSpPr>
          <p:cNvPr id="9" name="Espace réservé du pied de page 8"/>
          <p:cNvSpPr>
            <a:spLocks noGrp="1"/>
          </p:cNvSpPr>
          <p:nvPr>
            <p:ph type="ftr" sz="quarter" idx="11"/>
          </p:nvPr>
        </p:nvSpPr>
        <p:spPr/>
        <p:txBody>
          <a:bodyPr/>
          <a:lstStyle/>
          <a:p>
            <a:r>
              <a:rPr lang="fr-FR" dirty="0"/>
              <a:t>Ambassade de France en Chine </a:t>
            </a:r>
            <a:r>
              <a:rPr lang="zh-CN" altLang="fr-FR" dirty="0"/>
              <a:t>法国驻华使馆</a:t>
            </a:r>
            <a:endParaRPr lang="fr-FR" dirty="0"/>
          </a:p>
        </p:txBody>
      </p:sp>
      <p:sp>
        <p:nvSpPr>
          <p:cNvPr id="12" name="Espace réservé du numéro de diapositive 11"/>
          <p:cNvSpPr>
            <a:spLocks noGrp="1"/>
          </p:cNvSpPr>
          <p:nvPr>
            <p:ph type="sldNum" sz="quarter" idx="12"/>
          </p:nvPr>
        </p:nvSpPr>
        <p:spPr/>
        <p:txBody>
          <a:bodyPr/>
          <a:lstStyle/>
          <a:p>
            <a:fld id="{733122C9-A0B9-462F-8757-0847AD287B63}" type="slidenum">
              <a:rPr lang="fr-FR" smtClean="0"/>
              <a:pPr/>
              <a:t>5</a:t>
            </a:fld>
            <a:endParaRPr lang="fr-FR" dirty="0"/>
          </a:p>
        </p:txBody>
      </p:sp>
      <p:pic>
        <p:nvPicPr>
          <p:cNvPr id="15" name="Image 14">
            <a:extLst>
              <a:ext uri="{FF2B5EF4-FFF2-40B4-BE49-F238E27FC236}">
                <a16:creationId xmlns:a16="http://schemas.microsoft.com/office/drawing/2014/main" id="{958CE66B-B20A-495C-95BF-C5C45F255FA2}"/>
              </a:ext>
            </a:extLst>
          </p:cNvPr>
          <p:cNvPicPr>
            <a:picLocks noChangeAspect="1"/>
          </p:cNvPicPr>
          <p:nvPr/>
        </p:nvPicPr>
        <p:blipFill>
          <a:blip r:embed="rId3"/>
          <a:stretch>
            <a:fillRect/>
          </a:stretch>
        </p:blipFill>
        <p:spPr>
          <a:xfrm>
            <a:off x="3517605" y="1218761"/>
            <a:ext cx="5266395" cy="3046078"/>
          </a:xfrm>
          <a:prstGeom prst="rect">
            <a:avLst/>
          </a:prstGeom>
        </p:spPr>
      </p:pic>
      <p:sp>
        <p:nvSpPr>
          <p:cNvPr id="16" name="ZoneTexte 15">
            <a:extLst>
              <a:ext uri="{FF2B5EF4-FFF2-40B4-BE49-F238E27FC236}">
                <a16:creationId xmlns:a16="http://schemas.microsoft.com/office/drawing/2014/main" id="{48F668D0-0635-462E-B4A3-CE449F78E2C2}"/>
              </a:ext>
            </a:extLst>
          </p:cNvPr>
          <p:cNvSpPr txBox="1"/>
          <p:nvPr/>
        </p:nvSpPr>
        <p:spPr>
          <a:xfrm>
            <a:off x="5728994" y="3928958"/>
            <a:ext cx="4954136" cy="523220"/>
          </a:xfrm>
          <a:prstGeom prst="rect">
            <a:avLst/>
          </a:prstGeom>
          <a:noFill/>
        </p:spPr>
        <p:txBody>
          <a:bodyPr wrap="square">
            <a:spAutoFit/>
          </a:bodyPr>
          <a:lstStyle/>
          <a:p>
            <a:r>
              <a:rPr lang="fr-FR" sz="1400" b="1" dirty="0"/>
              <a:t>En M€ </a:t>
            </a:r>
          </a:p>
          <a:p>
            <a:r>
              <a:rPr lang="zh-CN" altLang="fr-FR" sz="1400" b="1" dirty="0"/>
              <a:t>按金额：每百万欧元</a:t>
            </a:r>
            <a:endParaRPr lang="fr-FR" sz="1400" dirty="0"/>
          </a:p>
        </p:txBody>
      </p:sp>
      <p:pic>
        <p:nvPicPr>
          <p:cNvPr id="32" name="Image 31">
            <a:extLst>
              <a:ext uri="{FF2B5EF4-FFF2-40B4-BE49-F238E27FC236}">
                <a16:creationId xmlns:a16="http://schemas.microsoft.com/office/drawing/2014/main" id="{7A16BDB1-B36F-4203-A797-7642C017EF6B}"/>
              </a:ext>
            </a:extLst>
          </p:cNvPr>
          <p:cNvPicPr>
            <a:picLocks noChangeAspect="1"/>
          </p:cNvPicPr>
          <p:nvPr/>
        </p:nvPicPr>
        <p:blipFill>
          <a:blip r:embed="rId4"/>
          <a:stretch>
            <a:fillRect/>
          </a:stretch>
        </p:blipFill>
        <p:spPr>
          <a:xfrm>
            <a:off x="323528" y="2659285"/>
            <a:ext cx="1872208" cy="1199465"/>
          </a:xfrm>
          <a:prstGeom prst="rect">
            <a:avLst/>
          </a:prstGeom>
        </p:spPr>
      </p:pic>
      <p:sp>
        <p:nvSpPr>
          <p:cNvPr id="14" name="ZoneTexte 13">
            <a:extLst>
              <a:ext uri="{FF2B5EF4-FFF2-40B4-BE49-F238E27FC236}">
                <a16:creationId xmlns:a16="http://schemas.microsoft.com/office/drawing/2014/main" id="{5EFD526B-DD49-43FE-ABC6-A4B35727F463}"/>
              </a:ext>
            </a:extLst>
          </p:cNvPr>
          <p:cNvSpPr txBox="1"/>
          <p:nvPr/>
        </p:nvSpPr>
        <p:spPr>
          <a:xfrm>
            <a:off x="2192328" y="2822848"/>
            <a:ext cx="1653969" cy="923330"/>
          </a:xfrm>
          <a:prstGeom prst="rect">
            <a:avLst/>
          </a:prstGeom>
          <a:solidFill>
            <a:srgbClr val="355AA4"/>
          </a:solidFill>
        </p:spPr>
        <p:txBody>
          <a:bodyPr wrap="square" rtlCol="0">
            <a:spAutoFit/>
          </a:bodyPr>
          <a:lstStyle/>
          <a:p>
            <a:pPr algn="ctr"/>
            <a:r>
              <a:rPr lang="zh-CN" altLang="fr-FR" b="1" dirty="0">
                <a:solidFill>
                  <a:schemeClr val="bg1"/>
                </a:solidFill>
                <a:highlight>
                  <a:srgbClr val="355AA4"/>
                </a:highlight>
              </a:rPr>
              <a:t>法国乳制品进出口顺差达</a:t>
            </a:r>
            <a:r>
              <a:rPr lang="fr-FR" altLang="zh-CN" b="1" dirty="0">
                <a:solidFill>
                  <a:schemeClr val="bg1"/>
                </a:solidFill>
                <a:highlight>
                  <a:srgbClr val="355AA4"/>
                </a:highlight>
              </a:rPr>
              <a:t>34</a:t>
            </a:r>
            <a:r>
              <a:rPr lang="zh-CN" altLang="fr-FR" b="1" dirty="0">
                <a:solidFill>
                  <a:schemeClr val="bg1"/>
                </a:solidFill>
                <a:highlight>
                  <a:srgbClr val="355AA4"/>
                </a:highlight>
              </a:rPr>
              <a:t>亿欧元</a:t>
            </a:r>
            <a:endParaRPr lang="fr-FR" b="1" dirty="0">
              <a:solidFill>
                <a:schemeClr val="bg1"/>
              </a:solidFill>
              <a:highlight>
                <a:srgbClr val="355AA4"/>
              </a:highlight>
            </a:endParaRPr>
          </a:p>
        </p:txBody>
      </p:sp>
    </p:spTree>
    <p:extLst>
      <p:ext uri="{BB962C8B-B14F-4D97-AF65-F5344CB8AC3E}">
        <p14:creationId xmlns:p14="http://schemas.microsoft.com/office/powerpoint/2010/main" val="12218184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Graphique 7">
            <a:extLst>
              <a:ext uri="{FF2B5EF4-FFF2-40B4-BE49-F238E27FC236}">
                <a16:creationId xmlns:a16="http://schemas.microsoft.com/office/drawing/2014/main" id="{1743F916-0678-4C1D-8DDA-B1CB656CC253}"/>
              </a:ext>
            </a:extLst>
          </p:cNvPr>
          <p:cNvGraphicFramePr>
            <a:graphicFrameLocks/>
          </p:cNvGraphicFramePr>
          <p:nvPr>
            <p:extLst>
              <p:ext uri="{D42A27DB-BD31-4B8C-83A1-F6EECF244321}">
                <p14:modId xmlns:p14="http://schemas.microsoft.com/office/powerpoint/2010/main" val="2936312052"/>
              </p:ext>
            </p:extLst>
          </p:nvPr>
        </p:nvGraphicFramePr>
        <p:xfrm>
          <a:off x="4860032" y="1923678"/>
          <a:ext cx="4996527" cy="3133514"/>
        </p:xfrm>
        <a:graphic>
          <a:graphicData uri="http://schemas.openxmlformats.org/drawingml/2006/chart">
            <c:chart xmlns:c="http://schemas.openxmlformats.org/drawingml/2006/chart" xmlns:r="http://schemas.openxmlformats.org/officeDocument/2006/relationships" r:id="rId3"/>
          </a:graphicData>
        </a:graphic>
      </p:graphicFrame>
      <p:sp>
        <p:nvSpPr>
          <p:cNvPr id="5" name="Espace réservé du numéro de diapositive 4">
            <a:extLst>
              <a:ext uri="{FF2B5EF4-FFF2-40B4-BE49-F238E27FC236}">
                <a16:creationId xmlns:a16="http://schemas.microsoft.com/office/drawing/2014/main" id="{D0332101-3D05-434D-A9EB-5E3DDD1C8B02}"/>
              </a:ext>
            </a:extLst>
          </p:cNvPr>
          <p:cNvSpPr>
            <a:spLocks noGrp="1"/>
          </p:cNvSpPr>
          <p:nvPr>
            <p:ph type="sldNum" sz="quarter" idx="12"/>
          </p:nvPr>
        </p:nvSpPr>
        <p:spPr/>
        <p:txBody>
          <a:bodyPr/>
          <a:lstStyle/>
          <a:p>
            <a:fld id="{733122C9-A0B9-462F-8757-0847AD287B63}" type="slidenum">
              <a:rPr lang="fr-FR" smtClean="0"/>
              <a:pPr/>
              <a:t>6</a:t>
            </a:fld>
            <a:endParaRPr lang="fr-FR" dirty="0"/>
          </a:p>
        </p:txBody>
      </p:sp>
      <p:sp>
        <p:nvSpPr>
          <p:cNvPr id="9" name="Titre 9">
            <a:extLst>
              <a:ext uri="{FF2B5EF4-FFF2-40B4-BE49-F238E27FC236}">
                <a16:creationId xmlns:a16="http://schemas.microsoft.com/office/drawing/2014/main" id="{B39AE5B6-CE65-41D6-BB63-7E455A0F97FE}"/>
              </a:ext>
            </a:extLst>
          </p:cNvPr>
          <p:cNvSpPr>
            <a:spLocks noGrp="1"/>
          </p:cNvSpPr>
          <p:nvPr>
            <p:ph type="title"/>
          </p:nvPr>
        </p:nvSpPr>
        <p:spPr>
          <a:xfrm>
            <a:off x="1320036" y="123558"/>
            <a:ext cx="7212404" cy="720000"/>
          </a:xfrm>
        </p:spPr>
        <p:txBody>
          <a:bodyPr/>
          <a:lstStyle/>
          <a:p>
            <a:pPr algn="ctr"/>
            <a:r>
              <a:rPr lang="fr-FR" dirty="0"/>
              <a:t>Les filières laitières françaises et chinoises </a:t>
            </a:r>
            <a:br>
              <a:rPr lang="fr-FR" dirty="0"/>
            </a:br>
            <a:r>
              <a:rPr lang="fr-FR" dirty="0"/>
              <a:t>Partenaires privilégiées </a:t>
            </a:r>
            <a:br>
              <a:rPr lang="fr-FR" dirty="0"/>
            </a:br>
            <a:r>
              <a:rPr lang="zh-CN" altLang="fr-FR" dirty="0"/>
              <a:t>法中乳企的合作范例</a:t>
            </a:r>
            <a:br>
              <a:rPr lang="fr-FR" dirty="0"/>
            </a:br>
            <a:br>
              <a:rPr lang="fr-FR" dirty="0"/>
            </a:br>
            <a:br>
              <a:rPr lang="fr-FR" dirty="0"/>
            </a:br>
            <a:br>
              <a:rPr lang="fr-FR" dirty="0"/>
            </a:br>
            <a:br>
              <a:rPr lang="fr-FR" dirty="0"/>
            </a:br>
            <a:endParaRPr lang="fr-FR" dirty="0"/>
          </a:p>
        </p:txBody>
      </p:sp>
      <p:sp>
        <p:nvSpPr>
          <p:cNvPr id="13" name="ZoneTexte 12">
            <a:extLst>
              <a:ext uri="{FF2B5EF4-FFF2-40B4-BE49-F238E27FC236}">
                <a16:creationId xmlns:a16="http://schemas.microsoft.com/office/drawing/2014/main" id="{BBF3D697-26D5-4C03-B9F3-81A8FC58298F}"/>
              </a:ext>
            </a:extLst>
          </p:cNvPr>
          <p:cNvSpPr txBox="1"/>
          <p:nvPr/>
        </p:nvSpPr>
        <p:spPr>
          <a:xfrm>
            <a:off x="6235432" y="1185014"/>
            <a:ext cx="2808312" cy="738664"/>
          </a:xfrm>
          <a:prstGeom prst="rect">
            <a:avLst/>
          </a:prstGeom>
          <a:noFill/>
        </p:spPr>
        <p:txBody>
          <a:bodyPr wrap="square" rtlCol="0">
            <a:spAutoFit/>
          </a:bodyPr>
          <a:lstStyle/>
          <a:p>
            <a:pPr algn="ctr"/>
            <a:r>
              <a:rPr lang="fr-FR" sz="1400" b="1" i="1" dirty="0"/>
              <a:t>Importations chinoises de produits français</a:t>
            </a:r>
          </a:p>
          <a:p>
            <a:pPr algn="ctr"/>
            <a:r>
              <a:rPr lang="zh-CN" altLang="fr-FR" sz="1400" b="1" i="1" dirty="0"/>
              <a:t>中国进口的法国产品</a:t>
            </a:r>
            <a:endParaRPr lang="fr-FR" sz="1400" b="1" i="1" dirty="0"/>
          </a:p>
        </p:txBody>
      </p:sp>
      <p:grpSp>
        <p:nvGrpSpPr>
          <p:cNvPr id="16" name="Groupe 15">
            <a:extLst>
              <a:ext uri="{FF2B5EF4-FFF2-40B4-BE49-F238E27FC236}">
                <a16:creationId xmlns:a16="http://schemas.microsoft.com/office/drawing/2014/main" id="{13267F71-19F2-4AB4-A6BF-50C56FF771FA}"/>
              </a:ext>
            </a:extLst>
          </p:cNvPr>
          <p:cNvGrpSpPr/>
          <p:nvPr/>
        </p:nvGrpSpPr>
        <p:grpSpPr>
          <a:xfrm>
            <a:off x="238264" y="1285184"/>
            <a:ext cx="4977633" cy="2510702"/>
            <a:chOff x="129784" y="1767880"/>
            <a:chExt cx="4977633" cy="2510702"/>
          </a:xfrm>
        </p:grpSpPr>
        <p:pic>
          <p:nvPicPr>
            <p:cNvPr id="10" name="Image 9">
              <a:extLst>
                <a:ext uri="{FF2B5EF4-FFF2-40B4-BE49-F238E27FC236}">
                  <a16:creationId xmlns:a16="http://schemas.microsoft.com/office/drawing/2014/main" id="{BE1923ED-5F06-4069-95FC-178E81EF84B3}"/>
                </a:ext>
              </a:extLst>
            </p:cNvPr>
            <p:cNvPicPr>
              <a:picLocks noChangeAspect="1"/>
            </p:cNvPicPr>
            <p:nvPr/>
          </p:nvPicPr>
          <p:blipFill rotWithShape="1">
            <a:blip r:embed="rId4"/>
            <a:srcRect t="13154" r="46001" b="21114"/>
            <a:stretch/>
          </p:blipFill>
          <p:spPr>
            <a:xfrm>
              <a:off x="475473" y="2250921"/>
              <a:ext cx="1656184" cy="720000"/>
            </a:xfrm>
            <a:prstGeom prst="rect">
              <a:avLst/>
            </a:prstGeom>
          </p:spPr>
        </p:pic>
        <p:pic>
          <p:nvPicPr>
            <p:cNvPr id="11" name="Image 10">
              <a:extLst>
                <a:ext uri="{FF2B5EF4-FFF2-40B4-BE49-F238E27FC236}">
                  <a16:creationId xmlns:a16="http://schemas.microsoft.com/office/drawing/2014/main" id="{FD1C48AB-26D7-4654-9DBF-B8A62A97082B}"/>
                </a:ext>
              </a:extLst>
            </p:cNvPr>
            <p:cNvPicPr>
              <a:picLocks noChangeAspect="1"/>
            </p:cNvPicPr>
            <p:nvPr/>
          </p:nvPicPr>
          <p:blipFill rotWithShape="1">
            <a:blip r:embed="rId5"/>
            <a:srcRect l="37184" t="36258" r="23556"/>
            <a:stretch/>
          </p:blipFill>
          <p:spPr>
            <a:xfrm>
              <a:off x="475473" y="3050227"/>
              <a:ext cx="1440160" cy="501424"/>
            </a:xfrm>
            <a:prstGeom prst="rect">
              <a:avLst/>
            </a:prstGeom>
          </p:spPr>
        </p:pic>
        <p:pic>
          <p:nvPicPr>
            <p:cNvPr id="12" name="Image 11">
              <a:extLst>
                <a:ext uri="{FF2B5EF4-FFF2-40B4-BE49-F238E27FC236}">
                  <a16:creationId xmlns:a16="http://schemas.microsoft.com/office/drawing/2014/main" id="{F5AA9099-CE9B-4702-B828-7F63F857FAEB}"/>
                </a:ext>
              </a:extLst>
            </p:cNvPr>
            <p:cNvPicPr>
              <a:picLocks noChangeAspect="1"/>
            </p:cNvPicPr>
            <p:nvPr/>
          </p:nvPicPr>
          <p:blipFill rotWithShape="1">
            <a:blip r:embed="rId4"/>
            <a:srcRect l="53999" t="13154" b="21114"/>
            <a:stretch/>
          </p:blipFill>
          <p:spPr>
            <a:xfrm>
              <a:off x="537878" y="3558582"/>
              <a:ext cx="1410866" cy="720000"/>
            </a:xfrm>
            <a:prstGeom prst="rect">
              <a:avLst/>
            </a:prstGeom>
          </p:spPr>
        </p:pic>
        <p:sp>
          <p:nvSpPr>
            <p:cNvPr id="14" name="ZoneTexte 13">
              <a:extLst>
                <a:ext uri="{FF2B5EF4-FFF2-40B4-BE49-F238E27FC236}">
                  <a16:creationId xmlns:a16="http://schemas.microsoft.com/office/drawing/2014/main" id="{5A9A888E-E8E3-43A5-BF79-7C631202F8AB}"/>
                </a:ext>
              </a:extLst>
            </p:cNvPr>
            <p:cNvSpPr txBox="1"/>
            <p:nvPr/>
          </p:nvSpPr>
          <p:spPr>
            <a:xfrm>
              <a:off x="129784" y="1767880"/>
              <a:ext cx="2304256" cy="461665"/>
            </a:xfrm>
            <a:prstGeom prst="rect">
              <a:avLst/>
            </a:prstGeom>
            <a:noFill/>
          </p:spPr>
          <p:txBody>
            <a:bodyPr wrap="square" rtlCol="0">
              <a:spAutoFit/>
            </a:bodyPr>
            <a:lstStyle/>
            <a:p>
              <a:pPr algn="ctr"/>
              <a:r>
                <a:rPr lang="fr-FR" sz="1200" b="1" dirty="0"/>
                <a:t>Groupes français en Chine</a:t>
              </a:r>
            </a:p>
            <a:p>
              <a:pPr algn="ctr"/>
              <a:r>
                <a:rPr lang="zh-CN" altLang="fr-FR" sz="1200" b="1" dirty="0"/>
                <a:t>在华法企</a:t>
              </a:r>
              <a:endParaRPr lang="fr-FR" sz="1200" b="1" dirty="0"/>
            </a:p>
          </p:txBody>
        </p:sp>
        <p:sp>
          <p:nvSpPr>
            <p:cNvPr id="15" name="ZoneTexte 14">
              <a:extLst>
                <a:ext uri="{FF2B5EF4-FFF2-40B4-BE49-F238E27FC236}">
                  <a16:creationId xmlns:a16="http://schemas.microsoft.com/office/drawing/2014/main" id="{688D205B-1D76-4215-B201-91E0EB730FFC}"/>
                </a:ext>
              </a:extLst>
            </p:cNvPr>
            <p:cNvSpPr txBox="1"/>
            <p:nvPr/>
          </p:nvSpPr>
          <p:spPr>
            <a:xfrm>
              <a:off x="2803161" y="1770482"/>
              <a:ext cx="2304256" cy="461665"/>
            </a:xfrm>
            <a:prstGeom prst="rect">
              <a:avLst/>
            </a:prstGeom>
            <a:noFill/>
          </p:spPr>
          <p:txBody>
            <a:bodyPr wrap="square" rtlCol="0">
              <a:spAutoFit/>
            </a:bodyPr>
            <a:lstStyle/>
            <a:p>
              <a:pPr algn="ctr"/>
              <a:r>
                <a:rPr lang="fr-FR" sz="1200" b="1" dirty="0"/>
                <a:t>Groupes chinois en France</a:t>
              </a:r>
            </a:p>
            <a:p>
              <a:pPr algn="ctr"/>
              <a:r>
                <a:rPr lang="zh-CN" altLang="fr-FR" sz="1200" b="1" dirty="0"/>
                <a:t>在法中企</a:t>
              </a:r>
              <a:endParaRPr lang="fr-FR" sz="1200" b="1" dirty="0"/>
            </a:p>
          </p:txBody>
        </p:sp>
        <p:pic>
          <p:nvPicPr>
            <p:cNvPr id="1026" name="Picture 2">
              <a:extLst>
                <a:ext uri="{FF2B5EF4-FFF2-40B4-BE49-F238E27FC236}">
                  <a16:creationId xmlns:a16="http://schemas.microsoft.com/office/drawing/2014/main" id="{0B3FE843-9216-4B4D-9C39-A07738B69AA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5038" t="23287" r="25039" b="20799"/>
            <a:stretch/>
          </p:blipFill>
          <p:spPr bwMode="auto">
            <a:xfrm>
              <a:off x="3288394" y="2386510"/>
              <a:ext cx="1350384" cy="100947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ZoneTexte 16">
            <a:extLst>
              <a:ext uri="{FF2B5EF4-FFF2-40B4-BE49-F238E27FC236}">
                <a16:creationId xmlns:a16="http://schemas.microsoft.com/office/drawing/2014/main" id="{541FDA3D-178A-47D2-9CB4-FAF9441A34C7}"/>
              </a:ext>
            </a:extLst>
          </p:cNvPr>
          <p:cNvSpPr txBox="1"/>
          <p:nvPr/>
        </p:nvSpPr>
        <p:spPr>
          <a:xfrm>
            <a:off x="558256" y="3995531"/>
            <a:ext cx="5400600" cy="954107"/>
          </a:xfrm>
          <a:prstGeom prst="rect">
            <a:avLst/>
          </a:prstGeom>
          <a:noFill/>
        </p:spPr>
        <p:txBody>
          <a:bodyPr wrap="square" rtlCol="0">
            <a:spAutoFit/>
          </a:bodyPr>
          <a:lstStyle/>
          <a:p>
            <a:r>
              <a:rPr lang="fr-FR" sz="1400" b="1" dirty="0"/>
              <a:t>Accord de coopération signé durant la visite d’état du président Xi Jinping en France entre Bell et </a:t>
            </a:r>
            <a:r>
              <a:rPr lang="fr-FR" sz="1400" b="1" dirty="0" err="1"/>
              <a:t>Mengniu</a:t>
            </a:r>
            <a:r>
              <a:rPr lang="fr-FR" sz="1400" b="1" dirty="0"/>
              <a:t> </a:t>
            </a:r>
          </a:p>
          <a:p>
            <a:r>
              <a:rPr lang="zh-CN" altLang="fr-FR" sz="1400" b="1" dirty="0"/>
              <a:t>习主席访法期间， 法国贝勒集团与蒙牛集团签署合作提案。</a:t>
            </a:r>
          </a:p>
          <a:p>
            <a:endParaRPr lang="fr-FR" sz="1400" b="1" dirty="0"/>
          </a:p>
        </p:txBody>
      </p:sp>
      <p:pic>
        <p:nvPicPr>
          <p:cNvPr id="19" name="Image 18">
            <a:extLst>
              <a:ext uri="{FF2B5EF4-FFF2-40B4-BE49-F238E27FC236}">
                <a16:creationId xmlns:a16="http://schemas.microsoft.com/office/drawing/2014/main" id="{486F9983-1241-4EFA-ACCE-D2CE6AFA62C3}"/>
              </a:ext>
            </a:extLst>
          </p:cNvPr>
          <p:cNvPicPr>
            <a:picLocks noChangeAspect="1"/>
          </p:cNvPicPr>
          <p:nvPr/>
        </p:nvPicPr>
        <p:blipFill rotWithShape="1">
          <a:blip r:embed="rId7"/>
          <a:srcRect l="3229" t="26270" b="27154"/>
          <a:stretch/>
        </p:blipFill>
        <p:spPr>
          <a:xfrm>
            <a:off x="2839633" y="3030080"/>
            <a:ext cx="2376264" cy="643235"/>
          </a:xfrm>
          <a:prstGeom prst="rect">
            <a:avLst/>
          </a:prstGeom>
        </p:spPr>
      </p:pic>
      <p:sp>
        <p:nvSpPr>
          <p:cNvPr id="2" name="ZoneTexte 1">
            <a:extLst>
              <a:ext uri="{FF2B5EF4-FFF2-40B4-BE49-F238E27FC236}">
                <a16:creationId xmlns:a16="http://schemas.microsoft.com/office/drawing/2014/main" id="{6A8279A1-2AE5-45CA-8859-3A48CE21EA22}"/>
              </a:ext>
            </a:extLst>
          </p:cNvPr>
          <p:cNvSpPr txBox="1"/>
          <p:nvPr/>
        </p:nvSpPr>
        <p:spPr>
          <a:xfrm>
            <a:off x="7462872" y="2038570"/>
            <a:ext cx="720080" cy="215444"/>
          </a:xfrm>
          <a:prstGeom prst="rect">
            <a:avLst/>
          </a:prstGeom>
          <a:noFill/>
        </p:spPr>
        <p:txBody>
          <a:bodyPr wrap="square" rtlCol="0">
            <a:spAutoFit/>
          </a:bodyPr>
          <a:lstStyle/>
          <a:p>
            <a:r>
              <a:rPr lang="zh-CN" altLang="fr-FR" sz="800" dirty="0"/>
              <a:t>其他乳制品</a:t>
            </a:r>
            <a:endParaRPr lang="fr-FR" sz="800" dirty="0"/>
          </a:p>
        </p:txBody>
      </p:sp>
      <p:sp>
        <p:nvSpPr>
          <p:cNvPr id="18" name="ZoneTexte 17">
            <a:extLst>
              <a:ext uri="{FF2B5EF4-FFF2-40B4-BE49-F238E27FC236}">
                <a16:creationId xmlns:a16="http://schemas.microsoft.com/office/drawing/2014/main" id="{EC7A8C8D-502E-4648-9C7E-385B8F6BD6C3}"/>
              </a:ext>
            </a:extLst>
          </p:cNvPr>
          <p:cNvSpPr txBox="1"/>
          <p:nvPr/>
        </p:nvSpPr>
        <p:spPr>
          <a:xfrm>
            <a:off x="5903995" y="1908938"/>
            <a:ext cx="548678" cy="246221"/>
          </a:xfrm>
          <a:prstGeom prst="rect">
            <a:avLst/>
          </a:prstGeom>
          <a:noFill/>
        </p:spPr>
        <p:txBody>
          <a:bodyPr wrap="square" rtlCol="0">
            <a:spAutoFit/>
          </a:bodyPr>
          <a:lstStyle/>
          <a:p>
            <a:r>
              <a:rPr lang="zh-CN" altLang="fr-FR" sz="1000" dirty="0"/>
              <a:t>奶酪</a:t>
            </a:r>
            <a:endParaRPr lang="fr-FR" sz="1000" dirty="0"/>
          </a:p>
        </p:txBody>
      </p:sp>
      <p:sp>
        <p:nvSpPr>
          <p:cNvPr id="20" name="ZoneTexte 19">
            <a:extLst>
              <a:ext uri="{FF2B5EF4-FFF2-40B4-BE49-F238E27FC236}">
                <a16:creationId xmlns:a16="http://schemas.microsoft.com/office/drawing/2014/main" id="{5967CFD3-70E0-4C67-AB9E-71E2786693CD}"/>
              </a:ext>
            </a:extLst>
          </p:cNvPr>
          <p:cNvSpPr txBox="1"/>
          <p:nvPr/>
        </p:nvSpPr>
        <p:spPr>
          <a:xfrm>
            <a:off x="5967199" y="2449113"/>
            <a:ext cx="655837" cy="230832"/>
          </a:xfrm>
          <a:prstGeom prst="rect">
            <a:avLst/>
          </a:prstGeom>
          <a:noFill/>
        </p:spPr>
        <p:txBody>
          <a:bodyPr wrap="square" rtlCol="0">
            <a:spAutoFit/>
          </a:bodyPr>
          <a:lstStyle/>
          <a:p>
            <a:r>
              <a:rPr lang="zh-CN" altLang="fr-FR" sz="900" dirty="0"/>
              <a:t>酪蛋白</a:t>
            </a:r>
            <a:endParaRPr lang="fr-FR" sz="900" dirty="0"/>
          </a:p>
        </p:txBody>
      </p:sp>
      <p:sp>
        <p:nvSpPr>
          <p:cNvPr id="21" name="Espace réservé du pied de page 8">
            <a:extLst>
              <a:ext uri="{FF2B5EF4-FFF2-40B4-BE49-F238E27FC236}">
                <a16:creationId xmlns:a16="http://schemas.microsoft.com/office/drawing/2014/main" id="{D8E2A177-91F7-46EC-8471-32FFE5D1D121}"/>
              </a:ext>
            </a:extLst>
          </p:cNvPr>
          <p:cNvSpPr>
            <a:spLocks noGrp="1"/>
          </p:cNvSpPr>
          <p:nvPr>
            <p:ph type="ftr" sz="quarter" idx="11"/>
          </p:nvPr>
        </p:nvSpPr>
        <p:spPr>
          <a:xfrm>
            <a:off x="360000" y="4783500"/>
            <a:ext cx="5904000" cy="360000"/>
          </a:xfrm>
        </p:spPr>
        <p:txBody>
          <a:bodyPr/>
          <a:lstStyle/>
          <a:p>
            <a:r>
              <a:rPr lang="fr-FR" dirty="0"/>
              <a:t>Ambassade de France en Chine </a:t>
            </a:r>
            <a:r>
              <a:rPr lang="zh-CN" altLang="fr-FR" dirty="0"/>
              <a:t>法国驻华使馆</a:t>
            </a:r>
            <a:endParaRPr lang="fr-FR" dirty="0"/>
          </a:p>
        </p:txBody>
      </p:sp>
      <p:sp>
        <p:nvSpPr>
          <p:cNvPr id="22" name="Espace réservé de la date 7">
            <a:extLst>
              <a:ext uri="{FF2B5EF4-FFF2-40B4-BE49-F238E27FC236}">
                <a16:creationId xmlns:a16="http://schemas.microsoft.com/office/drawing/2014/main" id="{A64991CE-BB92-437E-A6A8-960250FF73E3}"/>
              </a:ext>
            </a:extLst>
          </p:cNvPr>
          <p:cNvSpPr>
            <a:spLocks noGrp="1"/>
          </p:cNvSpPr>
          <p:nvPr>
            <p:ph type="dt" sz="half" idx="10"/>
          </p:nvPr>
        </p:nvSpPr>
        <p:spPr>
          <a:xfrm>
            <a:off x="7614000" y="4783500"/>
            <a:ext cx="1170000" cy="360000"/>
          </a:xfrm>
        </p:spPr>
        <p:txBody>
          <a:bodyPr/>
          <a:lstStyle/>
          <a:p>
            <a:pPr algn="r"/>
            <a:r>
              <a:rPr lang="fr-FR" cap="all" dirty="0"/>
              <a:t>13/06/2024</a:t>
            </a:r>
          </a:p>
        </p:txBody>
      </p:sp>
    </p:spTree>
    <p:extLst>
      <p:ext uri="{BB962C8B-B14F-4D97-AF65-F5344CB8AC3E}">
        <p14:creationId xmlns:p14="http://schemas.microsoft.com/office/powerpoint/2010/main" val="948746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4A590DC2-C850-4C2C-B0C9-7099D86A5887}"/>
              </a:ext>
            </a:extLst>
          </p:cNvPr>
          <p:cNvSpPr>
            <a:spLocks noGrp="1"/>
          </p:cNvSpPr>
          <p:nvPr>
            <p:ph type="sldNum" sz="quarter" idx="12"/>
          </p:nvPr>
        </p:nvSpPr>
        <p:spPr/>
        <p:txBody>
          <a:bodyPr/>
          <a:lstStyle/>
          <a:p>
            <a:fld id="{733122C9-A0B9-462F-8757-0847AD287B63}" type="slidenum">
              <a:rPr lang="fr-FR" smtClean="0"/>
              <a:pPr/>
              <a:t>7</a:t>
            </a:fld>
            <a:endParaRPr lang="fr-FR" dirty="0"/>
          </a:p>
        </p:txBody>
      </p:sp>
      <p:sp>
        <p:nvSpPr>
          <p:cNvPr id="14" name="Titre 6">
            <a:extLst>
              <a:ext uri="{FF2B5EF4-FFF2-40B4-BE49-F238E27FC236}">
                <a16:creationId xmlns:a16="http://schemas.microsoft.com/office/drawing/2014/main" id="{6DC5B95A-66EC-4BE8-9ADF-2CA8641F9087}"/>
              </a:ext>
            </a:extLst>
          </p:cNvPr>
          <p:cNvSpPr txBox="1">
            <a:spLocks/>
          </p:cNvSpPr>
          <p:nvPr/>
        </p:nvSpPr>
        <p:spPr bwMode="gray">
          <a:xfrm>
            <a:off x="2482504" y="71194"/>
            <a:ext cx="8424863" cy="53999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550" b="1" kern="1200">
                <a:solidFill>
                  <a:schemeClr val="tx1"/>
                </a:solidFill>
                <a:latin typeface="+mj-lt"/>
                <a:ea typeface="+mj-ea"/>
                <a:cs typeface="+mj-cs"/>
              </a:defRPr>
            </a:lvl1pPr>
          </a:lstStyle>
          <a:p>
            <a:r>
              <a:rPr lang="fr-FR" sz="2400" dirty="0"/>
              <a:t>Des produits sûrs et de qualité</a:t>
            </a:r>
          </a:p>
          <a:p>
            <a:r>
              <a:rPr lang="fr-FR" altLang="zh-CN" sz="2400" dirty="0"/>
              <a:t>       </a:t>
            </a:r>
            <a:r>
              <a:rPr lang="zh-CN" altLang="fr-FR" sz="2400" dirty="0"/>
              <a:t>保证产品的质量与安全</a:t>
            </a:r>
            <a:endParaRPr lang="fr-FR" sz="2400" b="0" dirty="0"/>
          </a:p>
        </p:txBody>
      </p:sp>
      <p:sp>
        <p:nvSpPr>
          <p:cNvPr id="19" name="AutoShape 6">
            <a:extLst>
              <a:ext uri="{FF2B5EF4-FFF2-40B4-BE49-F238E27FC236}">
                <a16:creationId xmlns:a16="http://schemas.microsoft.com/office/drawing/2014/main" id="{1F8AAF6C-A054-495B-AEA4-77658F86CDE0}"/>
              </a:ext>
            </a:extLst>
          </p:cNvPr>
          <p:cNvSpPr>
            <a:spLocks noChangeArrowheads="1"/>
          </p:cNvSpPr>
          <p:nvPr/>
        </p:nvSpPr>
        <p:spPr bwMode="auto">
          <a:xfrm>
            <a:off x="216861" y="2833741"/>
            <a:ext cx="1836150" cy="588993"/>
          </a:xfrm>
          <a:prstGeom prst="flowChartAlternateProcess">
            <a:avLst/>
          </a:prstGeom>
          <a:blipFill dpi="0" rotWithShape="0">
            <a:blip r:embed="rId3">
              <a:alphaModFix amt="50000"/>
            </a:blip>
            <a:srcRect/>
            <a:stretch>
              <a:fillRect/>
            </a:stretch>
          </a:blipFill>
          <a:ln w="9360" cap="sq">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0840" rIns="90000" bIns="450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lgn="ctr">
              <a:buClrTx/>
              <a:buFontTx/>
              <a:buNone/>
            </a:pPr>
            <a:r>
              <a:rPr lang="fr-FR" altLang="fr-FR" sz="1200" b="1" dirty="0" err="1">
                <a:solidFill>
                  <a:srgbClr val="000099"/>
                </a:solidFill>
              </a:rPr>
              <a:t>Competent</a:t>
            </a:r>
            <a:r>
              <a:rPr lang="fr-FR" altLang="fr-FR" sz="1200" b="1" dirty="0">
                <a:solidFill>
                  <a:srgbClr val="000099"/>
                </a:solidFill>
              </a:rPr>
              <a:t> </a:t>
            </a:r>
          </a:p>
          <a:p>
            <a:pPr algn="ctr">
              <a:buClrTx/>
              <a:buFontTx/>
              <a:buNone/>
            </a:pPr>
            <a:r>
              <a:rPr lang="fr-FR" altLang="fr-FR" sz="1200" b="1" dirty="0" err="1">
                <a:solidFill>
                  <a:srgbClr val="000099"/>
                </a:solidFill>
              </a:rPr>
              <a:t>authorities</a:t>
            </a:r>
            <a:endParaRPr lang="fr-FR" altLang="fr-FR" sz="1200" b="1" dirty="0">
              <a:solidFill>
                <a:srgbClr val="000099"/>
              </a:solidFill>
            </a:endParaRPr>
          </a:p>
        </p:txBody>
      </p:sp>
      <p:grpSp>
        <p:nvGrpSpPr>
          <p:cNvPr id="27" name="Groupe 26">
            <a:extLst>
              <a:ext uri="{FF2B5EF4-FFF2-40B4-BE49-F238E27FC236}">
                <a16:creationId xmlns:a16="http://schemas.microsoft.com/office/drawing/2014/main" id="{695E6EC5-9323-45BD-8756-CED7FFFF2A83}"/>
              </a:ext>
            </a:extLst>
          </p:cNvPr>
          <p:cNvGrpSpPr/>
          <p:nvPr/>
        </p:nvGrpSpPr>
        <p:grpSpPr>
          <a:xfrm>
            <a:off x="216860" y="921706"/>
            <a:ext cx="7397139" cy="3018039"/>
            <a:chOff x="95696" y="671820"/>
            <a:chExt cx="8940800" cy="4925521"/>
          </a:xfrm>
        </p:grpSpPr>
        <p:sp>
          <p:nvSpPr>
            <p:cNvPr id="15" name="AutoShape 2">
              <a:extLst>
                <a:ext uri="{FF2B5EF4-FFF2-40B4-BE49-F238E27FC236}">
                  <a16:creationId xmlns:a16="http://schemas.microsoft.com/office/drawing/2014/main" id="{215B4FDD-33B0-4DB6-AB0B-4E608B3A8FB3}"/>
                </a:ext>
              </a:extLst>
            </p:cNvPr>
            <p:cNvSpPr>
              <a:spLocks noChangeArrowheads="1"/>
            </p:cNvSpPr>
            <p:nvPr/>
          </p:nvSpPr>
          <p:spPr bwMode="auto">
            <a:xfrm>
              <a:off x="4566096" y="671820"/>
              <a:ext cx="2235200" cy="992475"/>
            </a:xfrm>
            <a:prstGeom prst="flowChartAlternateProcess">
              <a:avLst/>
            </a:prstGeom>
            <a:blipFill dpi="0" rotWithShape="0">
              <a:blip r:embed="rId4">
                <a:alphaModFix amt="50000"/>
              </a:blip>
              <a:srcRect/>
              <a:stretch>
                <a:fillRect/>
              </a:stretch>
            </a:blipFill>
            <a:ln w="9360" cap="sq">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0840" rIns="90000" bIns="450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lgn="ctr">
                <a:buClrTx/>
                <a:buFontTx/>
                <a:buNone/>
              </a:pPr>
              <a:r>
                <a:rPr lang="en-GB" altLang="fr-FR" sz="1200" b="1" dirty="0">
                  <a:solidFill>
                    <a:srgbClr val="000066"/>
                  </a:solidFill>
                </a:rPr>
                <a:t>All food</a:t>
              </a:r>
            </a:p>
            <a:p>
              <a:pPr algn="ctr">
                <a:buClrTx/>
                <a:buFontTx/>
                <a:buNone/>
              </a:pPr>
              <a:r>
                <a:rPr lang="zh-CN" altLang="fr-FR" sz="1200" b="1" dirty="0">
                  <a:solidFill>
                    <a:srgbClr val="000066"/>
                  </a:solidFill>
                </a:rPr>
                <a:t>所有食品</a:t>
              </a:r>
              <a:endParaRPr lang="en-GB" altLang="fr-FR" sz="1200" b="1" dirty="0">
                <a:solidFill>
                  <a:srgbClr val="000066"/>
                </a:solidFill>
              </a:endParaRPr>
            </a:p>
          </p:txBody>
        </p:sp>
        <p:sp>
          <p:nvSpPr>
            <p:cNvPr id="16" name="AutoShape 3">
              <a:extLst>
                <a:ext uri="{FF2B5EF4-FFF2-40B4-BE49-F238E27FC236}">
                  <a16:creationId xmlns:a16="http://schemas.microsoft.com/office/drawing/2014/main" id="{D7F4A0C8-8762-4B1A-B764-0993A39F7076}"/>
                </a:ext>
              </a:extLst>
            </p:cNvPr>
            <p:cNvSpPr>
              <a:spLocks noChangeArrowheads="1"/>
            </p:cNvSpPr>
            <p:nvPr/>
          </p:nvSpPr>
          <p:spPr bwMode="auto">
            <a:xfrm>
              <a:off x="6801296" y="671820"/>
              <a:ext cx="2235200" cy="992475"/>
            </a:xfrm>
            <a:prstGeom prst="flowChartAlternateProcess">
              <a:avLst/>
            </a:prstGeom>
            <a:blipFill dpi="0" rotWithShape="0">
              <a:blip r:embed="rId5">
                <a:alphaModFix amt="50000"/>
              </a:blip>
              <a:srcRect/>
              <a:stretch>
                <a:fillRect/>
              </a:stretch>
            </a:blipFill>
            <a:ln w="9360" cap="sq">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0840" rIns="90000" bIns="450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lgn="ctr">
                <a:buClrTx/>
                <a:buFontTx/>
                <a:buNone/>
              </a:pPr>
              <a:r>
                <a:rPr lang="en-GB" altLang="fr-FR" sz="1000" b="1" dirty="0">
                  <a:solidFill>
                    <a:srgbClr val="C00000"/>
                  </a:solidFill>
                </a:rPr>
                <a:t>Food of </a:t>
              </a:r>
            </a:p>
            <a:p>
              <a:pPr algn="ctr">
                <a:buClrTx/>
                <a:buFontTx/>
                <a:buNone/>
              </a:pPr>
              <a:r>
                <a:rPr lang="en-GB" altLang="fr-FR" sz="1000" b="1" dirty="0">
                  <a:solidFill>
                    <a:srgbClr val="C00000"/>
                  </a:solidFill>
                </a:rPr>
                <a:t>animal origin </a:t>
              </a:r>
            </a:p>
            <a:p>
              <a:pPr algn="ctr">
                <a:buClrTx/>
                <a:buFontTx/>
                <a:buNone/>
              </a:pPr>
              <a:r>
                <a:rPr lang="en-GB" altLang="fr-FR" sz="1000" b="1" dirty="0">
                  <a:solidFill>
                    <a:srgbClr val="C00000"/>
                  </a:solidFill>
                </a:rPr>
                <a:t>(FAO)</a:t>
              </a:r>
            </a:p>
            <a:p>
              <a:pPr algn="ctr">
                <a:buClrTx/>
                <a:buFontTx/>
                <a:buNone/>
              </a:pPr>
              <a:r>
                <a:rPr lang="zh-CN" altLang="fr-FR" sz="1000" b="1" dirty="0">
                  <a:solidFill>
                    <a:srgbClr val="C00000"/>
                  </a:solidFill>
                </a:rPr>
                <a:t>动物食品</a:t>
              </a:r>
              <a:endParaRPr lang="en-GB" altLang="fr-FR" sz="1000" b="1" dirty="0">
                <a:solidFill>
                  <a:srgbClr val="C00000"/>
                </a:solidFill>
              </a:endParaRPr>
            </a:p>
          </p:txBody>
        </p:sp>
        <p:sp>
          <p:nvSpPr>
            <p:cNvPr id="17" name="AutoShape 4">
              <a:extLst>
                <a:ext uri="{FF2B5EF4-FFF2-40B4-BE49-F238E27FC236}">
                  <a16:creationId xmlns:a16="http://schemas.microsoft.com/office/drawing/2014/main" id="{998086F1-89E3-478F-A04E-A3F4653A78D7}"/>
                </a:ext>
              </a:extLst>
            </p:cNvPr>
            <p:cNvSpPr>
              <a:spLocks noChangeArrowheads="1"/>
            </p:cNvSpPr>
            <p:nvPr/>
          </p:nvSpPr>
          <p:spPr bwMode="auto">
            <a:xfrm>
              <a:off x="2330896" y="684808"/>
              <a:ext cx="2235200" cy="979488"/>
            </a:xfrm>
            <a:prstGeom prst="flowChartAlternateProcess">
              <a:avLst/>
            </a:prstGeom>
            <a:blipFill dpi="0" rotWithShape="0">
              <a:blip r:embed="rId6">
                <a:alphaModFix amt="50000"/>
              </a:blip>
              <a:srcRect/>
              <a:stretch>
                <a:fillRect/>
              </a:stretch>
            </a:blipFill>
            <a:ln w="9360" cap="sq">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0840" rIns="90000" bIns="450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lgn="ctr">
                <a:buClrTx/>
                <a:buFontTx/>
                <a:buNone/>
              </a:pPr>
              <a:r>
                <a:rPr lang="en-GB" altLang="fr-FR" sz="1200" b="1" dirty="0">
                  <a:solidFill>
                    <a:srgbClr val="000066"/>
                  </a:solidFill>
                </a:rPr>
                <a:t>Feed</a:t>
              </a:r>
            </a:p>
            <a:p>
              <a:pPr algn="ctr">
                <a:buClrTx/>
                <a:buFontTx/>
                <a:buNone/>
              </a:pPr>
              <a:r>
                <a:rPr lang="zh-CN" altLang="fr-FR" sz="1200" b="1" dirty="0">
                  <a:solidFill>
                    <a:srgbClr val="000066"/>
                  </a:solidFill>
                </a:rPr>
                <a:t>饲料</a:t>
              </a:r>
              <a:endParaRPr lang="en-GB" altLang="fr-FR" sz="1200" b="1" dirty="0">
                <a:solidFill>
                  <a:srgbClr val="000066"/>
                </a:solidFill>
              </a:endParaRPr>
            </a:p>
          </p:txBody>
        </p:sp>
        <p:sp>
          <p:nvSpPr>
            <p:cNvPr id="18" name="AutoShape 5">
              <a:extLst>
                <a:ext uri="{FF2B5EF4-FFF2-40B4-BE49-F238E27FC236}">
                  <a16:creationId xmlns:a16="http://schemas.microsoft.com/office/drawing/2014/main" id="{B5F799CF-1F0D-47AE-B693-1B29611DEE62}"/>
                </a:ext>
              </a:extLst>
            </p:cNvPr>
            <p:cNvSpPr>
              <a:spLocks noChangeArrowheads="1"/>
            </p:cNvSpPr>
            <p:nvPr/>
          </p:nvSpPr>
          <p:spPr bwMode="auto">
            <a:xfrm>
              <a:off x="95696" y="2480269"/>
              <a:ext cx="2235200" cy="1301750"/>
            </a:xfrm>
            <a:prstGeom prst="flowChartAlternateProcess">
              <a:avLst/>
            </a:prstGeom>
            <a:blipFill dpi="0" rotWithShape="0">
              <a:blip r:embed="rId7">
                <a:alphaModFix amt="50000"/>
              </a:blip>
              <a:srcRect/>
              <a:stretch>
                <a:fillRect/>
              </a:stretch>
            </a:blipFill>
            <a:ln w="9360" cap="sq">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0840" rIns="90000" bIns="450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lgn="ctr">
                <a:buClrTx/>
                <a:buFontTx/>
                <a:buNone/>
              </a:pPr>
              <a:r>
                <a:rPr lang="fr-FR" altLang="fr-FR" sz="1000" b="1" dirty="0">
                  <a:solidFill>
                    <a:srgbClr val="C5000B"/>
                  </a:solidFill>
                </a:rPr>
                <a:t>Food business</a:t>
              </a:r>
            </a:p>
            <a:p>
              <a:pPr algn="ctr">
                <a:buClrTx/>
                <a:buFontTx/>
                <a:buNone/>
              </a:pPr>
              <a:r>
                <a:rPr lang="fr-FR" altLang="fr-FR" sz="1000" b="1" dirty="0" err="1">
                  <a:solidFill>
                    <a:srgbClr val="C5000B"/>
                  </a:solidFill>
                </a:rPr>
                <a:t>Operators</a:t>
              </a:r>
              <a:endParaRPr lang="fr-FR" altLang="fr-FR" sz="1000" b="1" dirty="0">
                <a:solidFill>
                  <a:srgbClr val="C5000B"/>
                </a:solidFill>
              </a:endParaRPr>
            </a:p>
            <a:p>
              <a:pPr algn="ctr">
                <a:buClrTx/>
                <a:buFontTx/>
                <a:buNone/>
              </a:pPr>
              <a:r>
                <a:rPr lang="zh-CN" altLang="fr-FR" sz="1000" b="1" dirty="0">
                  <a:solidFill>
                    <a:srgbClr val="C5000B"/>
                  </a:solidFill>
                </a:rPr>
                <a:t>食品经营者</a:t>
              </a:r>
              <a:endParaRPr lang="fr-FR" altLang="fr-FR" sz="1000" b="1" dirty="0">
                <a:solidFill>
                  <a:srgbClr val="C5000B"/>
                </a:solidFill>
              </a:endParaRPr>
            </a:p>
          </p:txBody>
        </p:sp>
        <p:sp>
          <p:nvSpPr>
            <p:cNvPr id="20" name="AutoShape 7">
              <a:extLst>
                <a:ext uri="{FF2B5EF4-FFF2-40B4-BE49-F238E27FC236}">
                  <a16:creationId xmlns:a16="http://schemas.microsoft.com/office/drawing/2014/main" id="{67E31D6D-8B22-427C-B1DA-0AB01CB999E2}"/>
                </a:ext>
              </a:extLst>
            </p:cNvPr>
            <p:cNvSpPr>
              <a:spLocks noChangeArrowheads="1"/>
            </p:cNvSpPr>
            <p:nvPr/>
          </p:nvSpPr>
          <p:spPr bwMode="auto">
            <a:xfrm>
              <a:off x="95696" y="1664295"/>
              <a:ext cx="8940800" cy="815975"/>
            </a:xfrm>
            <a:prstGeom prst="flowChartAlternateProcess">
              <a:avLst/>
            </a:prstGeom>
            <a:gradFill rotWithShape="0">
              <a:gsLst>
                <a:gs pos="0">
                  <a:srgbClr val="9999FF"/>
                </a:gs>
                <a:gs pos="100000">
                  <a:srgbClr val="CCCCFF">
                    <a:alpha val="51999"/>
                  </a:srgbClr>
                </a:gs>
              </a:gsLst>
              <a:path path="shape">
                <a:fillToRect l="50000" t="50000" r="50000" b="50000"/>
              </a:path>
            </a:gradFill>
            <a:ln w="9360" cap="sq">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2640" rIns="90000" bIns="450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lgn="ctr">
                <a:buClrTx/>
                <a:buFontTx/>
                <a:buNone/>
              </a:pPr>
              <a:r>
                <a:rPr lang="en-GB" altLang="fr-FR" sz="1200" b="1" dirty="0">
                  <a:solidFill>
                    <a:srgbClr val="000066"/>
                  </a:solidFill>
                </a:rPr>
                <a:t>Regulation (EC) 178/2002 : Food Law </a:t>
              </a:r>
              <a:r>
                <a:rPr lang="zh-CN" altLang="fr-FR" sz="1200" b="1" dirty="0">
                  <a:solidFill>
                    <a:srgbClr val="000066"/>
                  </a:solidFill>
                </a:rPr>
                <a:t>欧盟一般食品法</a:t>
              </a:r>
              <a:endParaRPr lang="en-GB" altLang="fr-FR" sz="1200" b="1" dirty="0">
                <a:solidFill>
                  <a:srgbClr val="000066"/>
                </a:solidFill>
              </a:endParaRPr>
            </a:p>
          </p:txBody>
        </p:sp>
        <p:sp>
          <p:nvSpPr>
            <p:cNvPr id="21" name="AutoShape 9">
              <a:extLst>
                <a:ext uri="{FF2B5EF4-FFF2-40B4-BE49-F238E27FC236}">
                  <a16:creationId xmlns:a16="http://schemas.microsoft.com/office/drawing/2014/main" id="{4AA97FC6-F969-49C3-AB37-C7264A498A5E}"/>
                </a:ext>
              </a:extLst>
            </p:cNvPr>
            <p:cNvSpPr>
              <a:spLocks noChangeArrowheads="1"/>
            </p:cNvSpPr>
            <p:nvPr/>
          </p:nvSpPr>
          <p:spPr bwMode="auto">
            <a:xfrm>
              <a:off x="2330896" y="3782018"/>
              <a:ext cx="6697663" cy="971550"/>
            </a:xfrm>
            <a:prstGeom prst="flowChartAlternateProcess">
              <a:avLst/>
            </a:prstGeom>
            <a:gradFill rotWithShape="0">
              <a:gsLst>
                <a:gs pos="0">
                  <a:srgbClr val="999999"/>
                </a:gs>
                <a:gs pos="100000">
                  <a:srgbClr val="EEEEEE">
                    <a:alpha val="51999"/>
                  </a:srgbClr>
                </a:gs>
              </a:gsLst>
              <a:lin ang="13500000" scaled="1"/>
            </a:gradFill>
            <a:ln w="9360" cap="sq">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0840" rIns="90000" bIns="450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lgn="ctr">
                <a:buClrTx/>
                <a:buFontTx/>
                <a:buNone/>
              </a:pPr>
              <a:r>
                <a:rPr lang="en-GB" altLang="fr-FR" sz="800" b="1" dirty="0">
                  <a:solidFill>
                    <a:srgbClr val="000099"/>
                  </a:solidFill>
                </a:rPr>
                <a:t>Reg.(EC) 2017/625</a:t>
              </a:r>
            </a:p>
            <a:p>
              <a:pPr algn="ctr">
                <a:buClrTx/>
                <a:buFontTx/>
                <a:buNone/>
              </a:pPr>
              <a:r>
                <a:rPr lang="en-GB" altLang="fr-FR" sz="800" b="1" dirty="0">
                  <a:solidFill>
                    <a:srgbClr val="000099"/>
                  </a:solidFill>
                </a:rPr>
                <a:t>General rules for official controls</a:t>
              </a:r>
            </a:p>
            <a:p>
              <a:pPr algn="ctr">
                <a:buClrTx/>
                <a:buFontTx/>
                <a:buNone/>
              </a:pPr>
              <a:r>
                <a:rPr lang="zh-CN" altLang="fr-FR" sz="800" b="1" dirty="0">
                  <a:solidFill>
                    <a:srgbClr val="000099"/>
                  </a:solidFill>
                </a:rPr>
                <a:t>欧盟议会和理事会关于食品和饲料法、动物健康和福利条例、</a:t>
              </a:r>
            </a:p>
            <a:p>
              <a:pPr algn="ctr">
                <a:buClrTx/>
                <a:buFontTx/>
                <a:buNone/>
              </a:pPr>
              <a:r>
                <a:rPr lang="zh-CN" altLang="fr-FR" sz="800" b="1" dirty="0">
                  <a:solidFill>
                    <a:srgbClr val="000099"/>
                  </a:solidFill>
                </a:rPr>
                <a:t>植物健康和植物保护的官方控制和其他官方活动的第</a:t>
              </a:r>
              <a:r>
                <a:rPr lang="fr-FR" altLang="zh-CN" sz="800" b="1" dirty="0">
                  <a:solidFill>
                    <a:srgbClr val="000099"/>
                  </a:solidFill>
                </a:rPr>
                <a:t>2017/625</a:t>
              </a:r>
              <a:r>
                <a:rPr lang="zh-CN" altLang="fr-FR" sz="800" b="1" dirty="0">
                  <a:solidFill>
                    <a:srgbClr val="000099"/>
                  </a:solidFill>
                </a:rPr>
                <a:t>号法规</a:t>
              </a:r>
              <a:endParaRPr lang="en-GB" altLang="fr-FR" sz="800" b="1" dirty="0">
                <a:solidFill>
                  <a:srgbClr val="000099"/>
                </a:solidFill>
              </a:endParaRPr>
            </a:p>
          </p:txBody>
        </p:sp>
        <p:sp>
          <p:nvSpPr>
            <p:cNvPr id="22" name="AutoShape 11">
              <a:extLst>
                <a:ext uri="{FF2B5EF4-FFF2-40B4-BE49-F238E27FC236}">
                  <a16:creationId xmlns:a16="http://schemas.microsoft.com/office/drawing/2014/main" id="{D10ECA7F-EEA2-4CFB-93FE-641F4AFB7A61}"/>
                </a:ext>
              </a:extLst>
            </p:cNvPr>
            <p:cNvSpPr>
              <a:spLocks noChangeArrowheads="1"/>
            </p:cNvSpPr>
            <p:nvPr/>
          </p:nvSpPr>
          <p:spPr bwMode="auto">
            <a:xfrm>
              <a:off x="2322959" y="4753567"/>
              <a:ext cx="6705600" cy="843774"/>
            </a:xfrm>
            <a:prstGeom prst="flowChartAlternateProcess">
              <a:avLst/>
            </a:prstGeom>
            <a:gradFill rotWithShape="0">
              <a:gsLst>
                <a:gs pos="0">
                  <a:srgbClr val="999999"/>
                </a:gs>
                <a:gs pos="100000">
                  <a:srgbClr val="EEEEEE">
                    <a:alpha val="51999"/>
                  </a:srgbClr>
                </a:gs>
              </a:gsLst>
              <a:lin ang="13500000" scaled="1"/>
            </a:gradFill>
            <a:ln w="9360" cap="sq">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2640" rIns="90000" bIns="450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lgn="ctr">
                <a:buClrTx/>
                <a:buFontTx/>
                <a:buNone/>
              </a:pPr>
              <a:r>
                <a:rPr lang="en-GB" altLang="fr-FR" sz="1000" b="1" dirty="0">
                  <a:solidFill>
                    <a:srgbClr val="000066"/>
                  </a:solidFill>
                </a:rPr>
                <a:t>Regulation (EC) 2073/2005 : </a:t>
              </a:r>
            </a:p>
            <a:p>
              <a:pPr algn="ctr">
                <a:buClrTx/>
                <a:buFontTx/>
                <a:buNone/>
              </a:pPr>
              <a:r>
                <a:rPr lang="en-GB" altLang="fr-FR" sz="1000" b="1" dirty="0">
                  <a:solidFill>
                    <a:srgbClr val="000066"/>
                  </a:solidFill>
                </a:rPr>
                <a:t>Microbiological criteria</a:t>
              </a:r>
            </a:p>
            <a:p>
              <a:pPr algn="ctr">
                <a:buClrTx/>
                <a:buFontTx/>
                <a:buNone/>
              </a:pPr>
              <a:r>
                <a:rPr lang="zh-CN" altLang="fr-FR" sz="1000" b="1" dirty="0">
                  <a:solidFill>
                    <a:srgbClr val="000066"/>
                  </a:solidFill>
                </a:rPr>
                <a:t>欧盟食品微生物标准</a:t>
              </a:r>
              <a:endParaRPr lang="en-GB" altLang="fr-FR" sz="1000" b="1" dirty="0">
                <a:solidFill>
                  <a:srgbClr val="000066"/>
                </a:solidFill>
              </a:endParaRPr>
            </a:p>
            <a:p>
              <a:pPr algn="ctr">
                <a:buClrTx/>
                <a:buFontTx/>
                <a:buNone/>
              </a:pPr>
              <a:endParaRPr lang="en-GB" altLang="fr-FR" sz="1000" b="1" dirty="0">
                <a:solidFill>
                  <a:srgbClr val="000066"/>
                </a:solidFill>
              </a:endParaRPr>
            </a:p>
          </p:txBody>
        </p:sp>
        <p:grpSp>
          <p:nvGrpSpPr>
            <p:cNvPr id="23" name="Group 12">
              <a:extLst>
                <a:ext uri="{FF2B5EF4-FFF2-40B4-BE49-F238E27FC236}">
                  <a16:creationId xmlns:a16="http://schemas.microsoft.com/office/drawing/2014/main" id="{A8E7C7C3-7F87-4067-8386-F3A43C8EA1C6}"/>
                </a:ext>
              </a:extLst>
            </p:cNvPr>
            <p:cNvGrpSpPr>
              <a:grpSpLocks/>
            </p:cNvGrpSpPr>
            <p:nvPr/>
          </p:nvGrpSpPr>
          <p:grpSpPr bwMode="auto">
            <a:xfrm>
              <a:off x="2330896" y="2480271"/>
              <a:ext cx="6697662" cy="1301751"/>
              <a:chOff x="1801" y="1900"/>
              <a:chExt cx="4219" cy="820"/>
            </a:xfrm>
          </p:grpSpPr>
          <p:sp>
            <p:nvSpPr>
              <p:cNvPr id="24" name="AutoShape 13">
                <a:extLst>
                  <a:ext uri="{FF2B5EF4-FFF2-40B4-BE49-F238E27FC236}">
                    <a16:creationId xmlns:a16="http://schemas.microsoft.com/office/drawing/2014/main" id="{D5D2817F-BE84-4AE0-AD6A-CFC2BF03D169}"/>
                  </a:ext>
                </a:extLst>
              </p:cNvPr>
              <p:cNvSpPr>
                <a:spLocks noChangeArrowheads="1"/>
              </p:cNvSpPr>
              <p:nvPr/>
            </p:nvSpPr>
            <p:spPr bwMode="auto">
              <a:xfrm>
                <a:off x="1801" y="1900"/>
                <a:ext cx="1403" cy="820"/>
              </a:xfrm>
              <a:prstGeom prst="flowChartAlternateProcess">
                <a:avLst/>
              </a:prstGeom>
              <a:gradFill rotWithShape="0">
                <a:gsLst>
                  <a:gs pos="0">
                    <a:srgbClr val="999999"/>
                  </a:gs>
                  <a:gs pos="100000">
                    <a:srgbClr val="EEEEEE">
                      <a:alpha val="51999"/>
                    </a:srgbClr>
                  </a:gs>
                </a:gsLst>
                <a:lin ang="13500000" scaled="1"/>
              </a:gradFill>
              <a:ln w="9360" cap="sq">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0840" rIns="90000" bIns="450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lgn="ctr">
                  <a:buClrTx/>
                  <a:buFontTx/>
                  <a:buNone/>
                </a:pPr>
                <a:r>
                  <a:rPr lang="en-GB" altLang="fr-FR" sz="1000" b="1" dirty="0">
                    <a:solidFill>
                      <a:srgbClr val="314004"/>
                    </a:solidFill>
                  </a:rPr>
                  <a:t>Reg.(EC) </a:t>
                </a:r>
              </a:p>
              <a:p>
                <a:pPr algn="ctr">
                  <a:buClrTx/>
                  <a:buFontTx/>
                  <a:buNone/>
                </a:pPr>
                <a:r>
                  <a:rPr lang="en-GB" altLang="fr-FR" sz="1000" b="1" dirty="0">
                    <a:solidFill>
                      <a:srgbClr val="314004"/>
                    </a:solidFill>
                  </a:rPr>
                  <a:t>183/2005</a:t>
                </a:r>
              </a:p>
              <a:p>
                <a:pPr algn="ctr">
                  <a:buClrTx/>
                  <a:buFontTx/>
                  <a:buNone/>
                </a:pPr>
                <a:r>
                  <a:rPr lang="en-GB" altLang="fr-FR" sz="1000" b="1" dirty="0">
                    <a:solidFill>
                      <a:srgbClr val="314004"/>
                    </a:solidFill>
                  </a:rPr>
                  <a:t>Feed hygiene</a:t>
                </a:r>
              </a:p>
              <a:p>
                <a:pPr algn="ctr">
                  <a:buClrTx/>
                  <a:buFontTx/>
                  <a:buNone/>
                </a:pPr>
                <a:r>
                  <a:rPr lang="zh-CN" altLang="fr-FR" sz="1000" b="1" dirty="0">
                    <a:solidFill>
                      <a:srgbClr val="314004"/>
                    </a:solidFill>
                  </a:rPr>
                  <a:t>欧盟饲料卫生法</a:t>
                </a:r>
                <a:endParaRPr lang="en-GB" altLang="fr-FR" sz="1000" b="1" dirty="0">
                  <a:solidFill>
                    <a:srgbClr val="314004"/>
                  </a:solidFill>
                </a:endParaRPr>
              </a:p>
            </p:txBody>
          </p:sp>
          <p:sp>
            <p:nvSpPr>
              <p:cNvPr id="25" name="AutoShape 14">
                <a:extLst>
                  <a:ext uri="{FF2B5EF4-FFF2-40B4-BE49-F238E27FC236}">
                    <a16:creationId xmlns:a16="http://schemas.microsoft.com/office/drawing/2014/main" id="{497E9A7E-4DB9-4EA6-88A3-57F9B4C25116}"/>
                  </a:ext>
                </a:extLst>
              </p:cNvPr>
              <p:cNvSpPr>
                <a:spLocks noChangeArrowheads="1"/>
              </p:cNvSpPr>
              <p:nvPr/>
            </p:nvSpPr>
            <p:spPr bwMode="auto">
              <a:xfrm>
                <a:off x="3209" y="1900"/>
                <a:ext cx="1403" cy="820"/>
              </a:xfrm>
              <a:prstGeom prst="flowChartAlternateProcess">
                <a:avLst/>
              </a:prstGeom>
              <a:gradFill rotWithShape="0">
                <a:gsLst>
                  <a:gs pos="0">
                    <a:srgbClr val="999999"/>
                  </a:gs>
                  <a:gs pos="100000">
                    <a:srgbClr val="EEEEEE">
                      <a:alpha val="51999"/>
                    </a:srgbClr>
                  </a:gs>
                </a:gsLst>
                <a:lin ang="13500000" scaled="1"/>
              </a:gradFill>
              <a:ln w="9360" cap="sq">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0840" rIns="90000" bIns="450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lgn="ctr">
                  <a:buClrTx/>
                  <a:buFontTx/>
                  <a:buNone/>
                </a:pPr>
                <a:r>
                  <a:rPr lang="en-GB" altLang="fr-FR" sz="1000" b="1" dirty="0"/>
                  <a:t>Reg.(EC) </a:t>
                </a:r>
              </a:p>
              <a:p>
                <a:pPr algn="ctr">
                  <a:buClrTx/>
                  <a:buFontTx/>
                  <a:buNone/>
                </a:pPr>
                <a:r>
                  <a:rPr lang="en-GB" altLang="fr-FR" sz="1000" b="1" dirty="0"/>
                  <a:t>852/2004</a:t>
                </a:r>
              </a:p>
              <a:p>
                <a:pPr algn="ctr">
                  <a:buClrTx/>
                  <a:buFontTx/>
                  <a:buNone/>
                </a:pPr>
                <a:r>
                  <a:rPr lang="en-GB" altLang="fr-FR" sz="1000" b="1" dirty="0"/>
                  <a:t>Food hygiene</a:t>
                </a:r>
              </a:p>
              <a:p>
                <a:pPr algn="ctr">
                  <a:buClrTx/>
                  <a:buFontTx/>
                  <a:buNone/>
                </a:pPr>
                <a:r>
                  <a:rPr lang="zh-CN" altLang="fr-FR" sz="1000" b="1" dirty="0"/>
                  <a:t>欧盟食品卫生管理法</a:t>
                </a:r>
                <a:endParaRPr lang="en-GB" altLang="fr-FR" sz="1000" b="1" dirty="0"/>
              </a:p>
            </p:txBody>
          </p:sp>
          <p:sp>
            <p:nvSpPr>
              <p:cNvPr id="26" name="AutoShape 15">
                <a:extLst>
                  <a:ext uri="{FF2B5EF4-FFF2-40B4-BE49-F238E27FC236}">
                    <a16:creationId xmlns:a16="http://schemas.microsoft.com/office/drawing/2014/main" id="{7F45CFE1-FD90-42AE-8821-A24E76C388A7}"/>
                  </a:ext>
                </a:extLst>
              </p:cNvPr>
              <p:cNvSpPr>
                <a:spLocks noChangeArrowheads="1"/>
              </p:cNvSpPr>
              <p:nvPr/>
            </p:nvSpPr>
            <p:spPr bwMode="auto">
              <a:xfrm>
                <a:off x="4617" y="1900"/>
                <a:ext cx="1403" cy="820"/>
              </a:xfrm>
              <a:prstGeom prst="flowChartAlternateProcess">
                <a:avLst/>
              </a:prstGeom>
              <a:gradFill rotWithShape="0">
                <a:gsLst>
                  <a:gs pos="0">
                    <a:srgbClr val="999999"/>
                  </a:gs>
                  <a:gs pos="100000">
                    <a:srgbClr val="EEEEEE">
                      <a:alpha val="51999"/>
                    </a:srgbClr>
                  </a:gs>
                </a:gsLst>
                <a:lin ang="13500000" scaled="1"/>
              </a:gradFill>
              <a:ln w="9360" cap="sq">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0840" rIns="90000" bIns="450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lgn="ctr">
                  <a:buClrTx/>
                  <a:buFontTx/>
                  <a:buNone/>
                </a:pPr>
                <a:r>
                  <a:rPr lang="en-GB" altLang="fr-FR" sz="1000" b="1" dirty="0">
                    <a:solidFill>
                      <a:srgbClr val="C00000"/>
                    </a:solidFill>
                  </a:rPr>
                  <a:t>Reg.(EC) </a:t>
                </a:r>
              </a:p>
              <a:p>
                <a:pPr algn="ctr">
                  <a:buClrTx/>
                  <a:buFontTx/>
                  <a:buNone/>
                </a:pPr>
                <a:r>
                  <a:rPr lang="en-GB" altLang="fr-FR" sz="1000" b="1" dirty="0">
                    <a:solidFill>
                      <a:srgbClr val="C00000"/>
                    </a:solidFill>
                  </a:rPr>
                  <a:t>853/2004</a:t>
                </a:r>
              </a:p>
              <a:p>
                <a:pPr algn="ctr">
                  <a:buClrTx/>
                  <a:buFontTx/>
                  <a:buNone/>
                </a:pPr>
                <a:r>
                  <a:rPr lang="en-GB" altLang="fr-FR" sz="1000" b="1" dirty="0">
                    <a:solidFill>
                      <a:srgbClr val="C00000"/>
                    </a:solidFill>
                  </a:rPr>
                  <a:t>Specific rules </a:t>
                </a:r>
              </a:p>
              <a:p>
                <a:pPr algn="ctr">
                  <a:buClrTx/>
                  <a:buFontTx/>
                  <a:buNone/>
                </a:pPr>
                <a:r>
                  <a:rPr lang="en-GB" altLang="fr-FR" sz="1000" b="1" dirty="0">
                    <a:solidFill>
                      <a:srgbClr val="C00000"/>
                    </a:solidFill>
                  </a:rPr>
                  <a:t>for FAO</a:t>
                </a:r>
              </a:p>
              <a:p>
                <a:pPr algn="ctr">
                  <a:buClrTx/>
                  <a:buFontTx/>
                  <a:buNone/>
                </a:pPr>
                <a:r>
                  <a:rPr lang="zh-CN" altLang="fr-FR" sz="800" b="1" dirty="0">
                    <a:solidFill>
                      <a:srgbClr val="C00000"/>
                    </a:solidFill>
                  </a:rPr>
                  <a:t>世界粮农组织动物源</a:t>
                </a:r>
                <a:endParaRPr lang="fr-FR" altLang="zh-CN" sz="800" b="1" dirty="0">
                  <a:solidFill>
                    <a:srgbClr val="C00000"/>
                  </a:solidFill>
                </a:endParaRPr>
              </a:p>
              <a:p>
                <a:pPr algn="ctr">
                  <a:buClrTx/>
                  <a:buFontTx/>
                  <a:buNone/>
                </a:pPr>
                <a:r>
                  <a:rPr lang="zh-CN" altLang="fr-FR" sz="800" b="1" dirty="0">
                    <a:solidFill>
                      <a:srgbClr val="C00000"/>
                    </a:solidFill>
                  </a:rPr>
                  <a:t>食品卫生条例 </a:t>
                </a:r>
                <a:endParaRPr lang="en-GB" altLang="fr-FR" sz="800" b="1" dirty="0">
                  <a:solidFill>
                    <a:srgbClr val="C00000"/>
                  </a:solidFill>
                </a:endParaRPr>
              </a:p>
            </p:txBody>
          </p:sp>
        </p:grpSp>
      </p:grpSp>
      <p:sp>
        <p:nvSpPr>
          <p:cNvPr id="30" name="Espace réservé du pied de page 3">
            <a:extLst>
              <a:ext uri="{FF2B5EF4-FFF2-40B4-BE49-F238E27FC236}">
                <a16:creationId xmlns:a16="http://schemas.microsoft.com/office/drawing/2014/main" id="{2E0E0337-3AA6-47D7-A5C2-272ADD610143}"/>
              </a:ext>
            </a:extLst>
          </p:cNvPr>
          <p:cNvSpPr>
            <a:spLocks noGrp="1"/>
          </p:cNvSpPr>
          <p:nvPr>
            <p:ph type="ftr" sz="quarter" idx="11"/>
          </p:nvPr>
        </p:nvSpPr>
        <p:spPr>
          <a:xfrm>
            <a:off x="360000" y="4783500"/>
            <a:ext cx="5904000" cy="360000"/>
          </a:xfrm>
        </p:spPr>
        <p:txBody>
          <a:bodyPr/>
          <a:lstStyle/>
          <a:p>
            <a:r>
              <a:rPr lang="fr-FR" dirty="0"/>
              <a:t>Ambassade de France en Chine </a:t>
            </a:r>
            <a:r>
              <a:rPr lang="zh-CN" altLang="fr-FR" dirty="0"/>
              <a:t>法国驻华使馆</a:t>
            </a:r>
            <a:endParaRPr lang="fr-FR" dirty="0"/>
          </a:p>
        </p:txBody>
      </p:sp>
      <p:sp>
        <p:nvSpPr>
          <p:cNvPr id="34" name="Espace réservé de la date 7">
            <a:extLst>
              <a:ext uri="{FF2B5EF4-FFF2-40B4-BE49-F238E27FC236}">
                <a16:creationId xmlns:a16="http://schemas.microsoft.com/office/drawing/2014/main" id="{2BADACC5-A6F5-46FD-86FA-6F549B289FA0}"/>
              </a:ext>
            </a:extLst>
          </p:cNvPr>
          <p:cNvSpPr>
            <a:spLocks noGrp="1"/>
          </p:cNvSpPr>
          <p:nvPr>
            <p:ph type="dt" sz="half" idx="10"/>
          </p:nvPr>
        </p:nvSpPr>
        <p:spPr>
          <a:xfrm>
            <a:off x="7614000" y="4783500"/>
            <a:ext cx="1170000" cy="360000"/>
          </a:xfrm>
        </p:spPr>
        <p:txBody>
          <a:bodyPr/>
          <a:lstStyle/>
          <a:p>
            <a:pPr algn="r"/>
            <a:r>
              <a:rPr lang="fr-FR" cap="all" dirty="0"/>
              <a:t>13/06/2024</a:t>
            </a:r>
          </a:p>
        </p:txBody>
      </p:sp>
      <p:sp>
        <p:nvSpPr>
          <p:cNvPr id="28" name="ZoneTexte 27">
            <a:extLst>
              <a:ext uri="{FF2B5EF4-FFF2-40B4-BE49-F238E27FC236}">
                <a16:creationId xmlns:a16="http://schemas.microsoft.com/office/drawing/2014/main" id="{D5AA10EF-050C-410C-B15D-496231583FF0}"/>
              </a:ext>
            </a:extLst>
          </p:cNvPr>
          <p:cNvSpPr txBox="1"/>
          <p:nvPr/>
        </p:nvSpPr>
        <p:spPr>
          <a:xfrm>
            <a:off x="0" y="4082164"/>
            <a:ext cx="9108431" cy="584775"/>
          </a:xfrm>
          <a:prstGeom prst="rect">
            <a:avLst/>
          </a:prstGeom>
          <a:noFill/>
        </p:spPr>
        <p:txBody>
          <a:bodyPr wrap="square">
            <a:spAutoFit/>
          </a:bodyPr>
          <a:lstStyle/>
          <a:p>
            <a:pPr algn="ctr">
              <a:spcBef>
                <a:spcPts val="0"/>
              </a:spcBef>
            </a:pPr>
            <a:r>
              <a:rPr lang="fr-FR" sz="1600" dirty="0">
                <a:solidFill>
                  <a:srgbClr val="6B7CB6"/>
                </a:solidFill>
              </a:rPr>
              <a:t>1969 : Loi Godefroy </a:t>
            </a:r>
            <a:r>
              <a:rPr lang="fr-FR" sz="1600" dirty="0"/>
              <a:t>« le lait doit être payé en fonction de sa composition et de sa qualité »</a:t>
            </a:r>
          </a:p>
          <a:p>
            <a:pPr algn="ctr">
              <a:spcBef>
                <a:spcPts val="0"/>
              </a:spcBef>
            </a:pPr>
            <a:r>
              <a:rPr lang="zh-CN" altLang="zh-CN" sz="1600" dirty="0">
                <a:solidFill>
                  <a:srgbClr val="6B7CB6"/>
                </a:solidFill>
                <a:latin typeface="Arial" panose="020B0604020202020204" pitchFamily="34" charset="0"/>
                <a:cs typeface="Arial" panose="020B0604020202020204" pitchFamily="34" charset="0"/>
                <a:sym typeface="Wingdings" panose="05000000000000000000" pitchFamily="2" charset="2"/>
              </a:rPr>
              <a:t>1969年：《Godefroy法案》</a:t>
            </a:r>
            <a:r>
              <a:rPr lang="zh-CN" altLang="zh-CN" sz="1600" dirty="0">
                <a:latin typeface="Arial" panose="020B0604020202020204" pitchFamily="34" charset="0"/>
                <a:cs typeface="Arial" panose="020B0604020202020204" pitchFamily="34" charset="0"/>
                <a:sym typeface="Wingdings" panose="05000000000000000000" pitchFamily="2" charset="2"/>
              </a:rPr>
              <a:t>规定“</a:t>
            </a:r>
            <a:r>
              <a:rPr lang="zh-CN" altLang="en-US" sz="1600" dirty="0">
                <a:latin typeface="Arial" panose="020B0604020202020204" pitchFamily="34" charset="0"/>
                <a:cs typeface="Arial" panose="020B0604020202020204" pitchFamily="34" charset="0"/>
                <a:sym typeface="Wingdings" panose="05000000000000000000" pitchFamily="2" charset="2"/>
              </a:rPr>
              <a:t>生乳</a:t>
            </a:r>
            <a:r>
              <a:rPr lang="zh-CN" altLang="zh-CN" sz="1600" dirty="0">
                <a:latin typeface="Arial" panose="020B0604020202020204" pitchFamily="34" charset="0"/>
                <a:cs typeface="Arial" panose="020B0604020202020204" pitchFamily="34" charset="0"/>
                <a:sym typeface="Wingdings" panose="05000000000000000000" pitchFamily="2" charset="2"/>
              </a:rPr>
              <a:t>须按</a:t>
            </a:r>
            <a:r>
              <a:rPr lang="zh-CN" altLang="en-US" sz="1600" dirty="0">
                <a:latin typeface="Arial" panose="020B0604020202020204" pitchFamily="34" charset="0"/>
                <a:cs typeface="Arial" panose="020B0604020202020204" pitchFamily="34" charset="0"/>
                <a:sym typeface="Wingdings" panose="05000000000000000000" pitchFamily="2" charset="2"/>
              </a:rPr>
              <a:t>其</a:t>
            </a:r>
            <a:r>
              <a:rPr lang="zh-CN" altLang="zh-CN" sz="1600" dirty="0">
                <a:latin typeface="Arial" panose="020B0604020202020204" pitchFamily="34" charset="0"/>
                <a:cs typeface="Arial" panose="020B0604020202020204" pitchFamily="34" charset="0"/>
                <a:sym typeface="Wingdings" panose="05000000000000000000" pitchFamily="2" charset="2"/>
              </a:rPr>
              <a:t>成分及品质定价</a:t>
            </a:r>
            <a:r>
              <a:rPr lang="zh-CN" altLang="en-US" sz="1600" dirty="0">
                <a:latin typeface="Arial" panose="020B0604020202020204" pitchFamily="34" charset="0"/>
                <a:cs typeface="Arial" panose="020B0604020202020204" pitchFamily="34" charset="0"/>
                <a:sym typeface="Wingdings" panose="05000000000000000000" pitchFamily="2" charset="2"/>
              </a:rPr>
              <a:t>付款</a:t>
            </a:r>
            <a:r>
              <a:rPr lang="zh-CN" altLang="zh-CN" sz="1600" dirty="0">
                <a:latin typeface="Arial" panose="020B0604020202020204" pitchFamily="34" charset="0"/>
                <a:cs typeface="Arial" panose="020B0604020202020204" pitchFamily="34" charset="0"/>
                <a:sym typeface="Wingdings" panose="05000000000000000000" pitchFamily="2" charset="2"/>
              </a:rPr>
              <a:t>”</a:t>
            </a:r>
          </a:p>
        </p:txBody>
      </p:sp>
    </p:spTree>
    <p:extLst>
      <p:ext uri="{BB962C8B-B14F-4D97-AF65-F5344CB8AC3E}">
        <p14:creationId xmlns:p14="http://schemas.microsoft.com/office/powerpoint/2010/main" val="36262435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7">
            <a:extLst>
              <a:ext uri="{FF2B5EF4-FFF2-40B4-BE49-F238E27FC236}">
                <a16:creationId xmlns:a16="http://schemas.microsoft.com/office/drawing/2014/main" id="{D2AF10B2-AF85-4A67-948F-B14EF8D5BA6F}"/>
              </a:ext>
            </a:extLst>
          </p:cNvPr>
          <p:cNvGrpSpPr/>
          <p:nvPr/>
        </p:nvGrpSpPr>
        <p:grpSpPr>
          <a:xfrm>
            <a:off x="814365" y="1343524"/>
            <a:ext cx="7515271" cy="3123683"/>
            <a:chOff x="1085819" y="2217494"/>
            <a:chExt cx="10020361" cy="4164910"/>
          </a:xfrm>
        </p:grpSpPr>
        <p:pic>
          <p:nvPicPr>
            <p:cNvPr id="10" name="Image 9">
              <a:extLst>
                <a:ext uri="{FF2B5EF4-FFF2-40B4-BE49-F238E27FC236}">
                  <a16:creationId xmlns:a16="http://schemas.microsoft.com/office/drawing/2014/main" id="{06CBFBA8-6535-4F2F-800F-A4E00E991548}"/>
                </a:ext>
              </a:extLst>
            </p:cNvPr>
            <p:cNvPicPr>
              <a:picLocks noChangeAspect="1"/>
            </p:cNvPicPr>
            <p:nvPr/>
          </p:nvPicPr>
          <p:blipFill>
            <a:blip r:embed="rId3"/>
            <a:stretch>
              <a:fillRect/>
            </a:stretch>
          </p:blipFill>
          <p:spPr>
            <a:xfrm>
              <a:off x="1085819" y="2217494"/>
              <a:ext cx="10020361" cy="3177350"/>
            </a:xfrm>
            <a:prstGeom prst="rect">
              <a:avLst/>
            </a:prstGeom>
          </p:spPr>
        </p:pic>
        <p:sp>
          <p:nvSpPr>
            <p:cNvPr id="3" name="ZoneTexte 2">
              <a:extLst>
                <a:ext uri="{FF2B5EF4-FFF2-40B4-BE49-F238E27FC236}">
                  <a16:creationId xmlns:a16="http://schemas.microsoft.com/office/drawing/2014/main" id="{50E765F2-BB31-47EC-8763-5532BE6FCC9C}"/>
                </a:ext>
              </a:extLst>
            </p:cNvPr>
            <p:cNvSpPr txBox="1"/>
            <p:nvPr/>
          </p:nvSpPr>
          <p:spPr>
            <a:xfrm>
              <a:off x="3212971" y="2606586"/>
              <a:ext cx="7803472" cy="492443"/>
            </a:xfrm>
            <a:prstGeom prst="rect">
              <a:avLst/>
            </a:prstGeom>
            <a:noFill/>
          </p:spPr>
          <p:txBody>
            <a:bodyPr wrap="square" rtlCol="0">
              <a:spAutoFit/>
            </a:bodyPr>
            <a:lstStyle/>
            <a:p>
              <a:r>
                <a:rPr lang="zh-CN" altLang="fr-FR" dirty="0">
                  <a:solidFill>
                    <a:srgbClr val="49609C"/>
                  </a:solidFill>
                </a:rPr>
                <a:t>处于世界先进水平的法国卫生安全体系</a:t>
              </a:r>
              <a:endParaRPr lang="fr-FR" dirty="0">
                <a:solidFill>
                  <a:srgbClr val="49609C"/>
                </a:solidFill>
              </a:endParaRPr>
            </a:p>
          </p:txBody>
        </p:sp>
        <p:sp>
          <p:nvSpPr>
            <p:cNvPr id="5" name="ZoneTexte 4">
              <a:extLst>
                <a:ext uri="{FF2B5EF4-FFF2-40B4-BE49-F238E27FC236}">
                  <a16:creationId xmlns:a16="http://schemas.microsoft.com/office/drawing/2014/main" id="{54FA30D5-6D48-4B8A-8E12-4FF976CE59A7}"/>
                </a:ext>
              </a:extLst>
            </p:cNvPr>
            <p:cNvSpPr txBox="1"/>
            <p:nvPr/>
          </p:nvSpPr>
          <p:spPr>
            <a:xfrm>
              <a:off x="1215272" y="5542459"/>
              <a:ext cx="1811045" cy="615553"/>
            </a:xfrm>
            <a:prstGeom prst="rect">
              <a:avLst/>
            </a:prstGeom>
            <a:noFill/>
          </p:spPr>
          <p:txBody>
            <a:bodyPr wrap="square" rtlCol="0">
              <a:spAutoFit/>
            </a:bodyPr>
            <a:lstStyle/>
            <a:p>
              <a:pPr algn="ctr"/>
              <a:r>
                <a:rPr lang="zh-CN" altLang="fr-FR" sz="1200" dirty="0"/>
                <a:t>对超过</a:t>
              </a:r>
              <a:r>
                <a:rPr lang="fr-FR" altLang="zh-CN" sz="1200" dirty="0"/>
                <a:t>50</a:t>
              </a:r>
              <a:r>
                <a:rPr lang="zh-CN" altLang="fr-FR" sz="1200" dirty="0"/>
                <a:t>万个生产场所进行监管</a:t>
              </a:r>
              <a:endParaRPr lang="fr-FR" sz="1200" dirty="0"/>
            </a:p>
          </p:txBody>
        </p:sp>
        <p:sp>
          <p:nvSpPr>
            <p:cNvPr id="11" name="ZoneTexte 10">
              <a:extLst>
                <a:ext uri="{FF2B5EF4-FFF2-40B4-BE49-F238E27FC236}">
                  <a16:creationId xmlns:a16="http://schemas.microsoft.com/office/drawing/2014/main" id="{91D818CB-96FD-4A7C-8B18-8E496CC21FBB}"/>
                </a:ext>
              </a:extLst>
            </p:cNvPr>
            <p:cNvSpPr txBox="1"/>
            <p:nvPr/>
          </p:nvSpPr>
          <p:spPr>
            <a:xfrm>
              <a:off x="3119310" y="5536517"/>
              <a:ext cx="1811045" cy="615553"/>
            </a:xfrm>
            <a:prstGeom prst="rect">
              <a:avLst/>
            </a:prstGeom>
            <a:noFill/>
          </p:spPr>
          <p:txBody>
            <a:bodyPr wrap="square" rtlCol="0">
              <a:spAutoFit/>
            </a:bodyPr>
            <a:lstStyle/>
            <a:p>
              <a:pPr algn="ctr"/>
              <a:r>
                <a:rPr lang="zh-CN" altLang="fr-FR" sz="1200" dirty="0"/>
                <a:t>对超过</a:t>
              </a:r>
              <a:r>
                <a:rPr lang="fr-FR" altLang="zh-CN" sz="1200" dirty="0"/>
                <a:t>40</a:t>
              </a:r>
              <a:r>
                <a:rPr lang="zh-CN" altLang="fr-FR" sz="1200" dirty="0"/>
                <a:t>万家</a:t>
              </a:r>
              <a:endParaRPr lang="fr-FR" altLang="zh-CN" sz="1200" dirty="0"/>
            </a:p>
            <a:p>
              <a:pPr algn="ctr"/>
              <a:r>
                <a:rPr lang="zh-CN" altLang="fr-FR" sz="1200" dirty="0"/>
                <a:t>企业进行监管</a:t>
              </a:r>
              <a:endParaRPr lang="fr-FR" sz="1200" dirty="0"/>
            </a:p>
          </p:txBody>
        </p:sp>
        <p:sp>
          <p:nvSpPr>
            <p:cNvPr id="12" name="ZoneTexte 11">
              <a:extLst>
                <a:ext uri="{FF2B5EF4-FFF2-40B4-BE49-F238E27FC236}">
                  <a16:creationId xmlns:a16="http://schemas.microsoft.com/office/drawing/2014/main" id="{50A03F76-F2DA-45D5-9866-5A6B99DEE198}"/>
                </a:ext>
              </a:extLst>
            </p:cNvPr>
            <p:cNvSpPr txBox="1"/>
            <p:nvPr/>
          </p:nvSpPr>
          <p:spPr>
            <a:xfrm>
              <a:off x="5117008" y="5536517"/>
              <a:ext cx="1811045" cy="615553"/>
            </a:xfrm>
            <a:prstGeom prst="rect">
              <a:avLst/>
            </a:prstGeom>
            <a:noFill/>
          </p:spPr>
          <p:txBody>
            <a:bodyPr wrap="square" rtlCol="0">
              <a:spAutoFit/>
            </a:bodyPr>
            <a:lstStyle/>
            <a:p>
              <a:pPr algn="ctr"/>
              <a:r>
                <a:rPr lang="zh-CN" altLang="fr-FR" sz="1200" dirty="0"/>
                <a:t>分布于全国的</a:t>
              </a:r>
              <a:endParaRPr lang="fr-FR" altLang="zh-CN" sz="1200" dirty="0"/>
            </a:p>
            <a:p>
              <a:pPr algn="ctr"/>
              <a:r>
                <a:rPr lang="zh-CN" altLang="fr-FR" sz="1200" dirty="0"/>
                <a:t>约</a:t>
              </a:r>
              <a:r>
                <a:rPr lang="fr-FR" altLang="zh-CN" sz="1200" dirty="0"/>
                <a:t>5000</a:t>
              </a:r>
              <a:r>
                <a:rPr lang="zh-CN" altLang="fr-FR" sz="1200" dirty="0"/>
                <a:t>名监察员</a:t>
              </a:r>
              <a:endParaRPr lang="fr-FR" sz="1200" dirty="0"/>
            </a:p>
          </p:txBody>
        </p:sp>
        <p:sp>
          <p:nvSpPr>
            <p:cNvPr id="13" name="ZoneTexte 12">
              <a:extLst>
                <a:ext uri="{FF2B5EF4-FFF2-40B4-BE49-F238E27FC236}">
                  <a16:creationId xmlns:a16="http://schemas.microsoft.com/office/drawing/2014/main" id="{62374AFA-7E98-407E-931C-DB768262C3E6}"/>
                </a:ext>
              </a:extLst>
            </p:cNvPr>
            <p:cNvSpPr txBox="1"/>
            <p:nvPr/>
          </p:nvSpPr>
          <p:spPr>
            <a:xfrm>
              <a:off x="7114707" y="5529508"/>
              <a:ext cx="1811045" cy="615553"/>
            </a:xfrm>
            <a:prstGeom prst="rect">
              <a:avLst/>
            </a:prstGeom>
            <a:noFill/>
          </p:spPr>
          <p:txBody>
            <a:bodyPr wrap="square" rtlCol="0">
              <a:spAutoFit/>
            </a:bodyPr>
            <a:lstStyle/>
            <a:p>
              <a:pPr algn="ctr"/>
              <a:r>
                <a:rPr lang="zh-CN" altLang="fr-FR" sz="1200" dirty="0"/>
                <a:t>由国家认证的</a:t>
              </a:r>
              <a:endParaRPr lang="fr-FR" altLang="zh-CN" sz="1200" dirty="0"/>
            </a:p>
            <a:p>
              <a:pPr algn="ctr"/>
              <a:r>
                <a:rPr lang="fr-FR" sz="1200" dirty="0"/>
                <a:t>14000</a:t>
              </a:r>
              <a:r>
                <a:rPr lang="zh-CN" altLang="fr-FR" sz="1200" dirty="0"/>
                <a:t>名兽医</a:t>
              </a:r>
              <a:endParaRPr lang="fr-FR" sz="1200" dirty="0"/>
            </a:p>
          </p:txBody>
        </p:sp>
        <p:sp>
          <p:nvSpPr>
            <p:cNvPr id="14" name="ZoneTexte 13">
              <a:extLst>
                <a:ext uri="{FF2B5EF4-FFF2-40B4-BE49-F238E27FC236}">
                  <a16:creationId xmlns:a16="http://schemas.microsoft.com/office/drawing/2014/main" id="{0CD2EB78-B2A9-4160-B6B2-1C8C31A6F204}"/>
                </a:ext>
              </a:extLst>
            </p:cNvPr>
            <p:cNvSpPr txBox="1"/>
            <p:nvPr/>
          </p:nvSpPr>
          <p:spPr>
            <a:xfrm>
              <a:off x="9075929" y="5520629"/>
              <a:ext cx="1900799" cy="861775"/>
            </a:xfrm>
            <a:prstGeom prst="rect">
              <a:avLst/>
            </a:prstGeom>
            <a:noFill/>
          </p:spPr>
          <p:txBody>
            <a:bodyPr wrap="square" rtlCol="0">
              <a:spAutoFit/>
            </a:bodyPr>
            <a:lstStyle/>
            <a:p>
              <a:pPr algn="ctr"/>
              <a:r>
                <a:rPr lang="fr-FR" altLang="zh-CN" sz="1200" dirty="0"/>
                <a:t>2022</a:t>
              </a:r>
              <a:r>
                <a:rPr lang="zh-CN" altLang="fr-FR" sz="1200" dirty="0"/>
                <a:t>年法国农业部食品总局预算：</a:t>
              </a:r>
              <a:endParaRPr lang="fr-FR" altLang="zh-CN" sz="1200" dirty="0"/>
            </a:p>
            <a:p>
              <a:pPr algn="ctr"/>
              <a:r>
                <a:rPr lang="fr-FR" sz="1200" dirty="0"/>
                <a:t>6,12</a:t>
              </a:r>
              <a:r>
                <a:rPr lang="zh-CN" altLang="fr-FR" sz="1200" dirty="0"/>
                <a:t>亿欧元</a:t>
              </a:r>
              <a:endParaRPr lang="fr-FR" sz="1200" dirty="0"/>
            </a:p>
          </p:txBody>
        </p:sp>
      </p:grpSp>
      <p:sp>
        <p:nvSpPr>
          <p:cNvPr id="18" name="Titre 1">
            <a:extLst>
              <a:ext uri="{FF2B5EF4-FFF2-40B4-BE49-F238E27FC236}">
                <a16:creationId xmlns:a16="http://schemas.microsoft.com/office/drawing/2014/main" id="{8313E0FA-13CD-4E39-92BF-D52632AFD45D}"/>
              </a:ext>
            </a:extLst>
          </p:cNvPr>
          <p:cNvSpPr txBox="1">
            <a:spLocks/>
          </p:cNvSpPr>
          <p:nvPr/>
        </p:nvSpPr>
        <p:spPr>
          <a:xfrm>
            <a:off x="1688604" y="154998"/>
            <a:ext cx="6431452" cy="664699"/>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lIns="68580" tIns="34290" rIns="68580" bIns="34290" rtlCol="0" anchor="ctr">
            <a:no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2400" b="1" cap="none" dirty="0">
                <a:ln w="0"/>
                <a:effectLst>
                  <a:outerShdw blurRad="38100" dist="19050" dir="2700000" algn="tl" rotWithShape="0">
                    <a:schemeClr val="dk1">
                      <a:alpha val="40000"/>
                    </a:schemeClr>
                  </a:outerShdw>
                </a:effectLst>
              </a:rPr>
              <a:t>Le système de sécurité sanitaire français</a:t>
            </a:r>
          </a:p>
          <a:p>
            <a:pPr algn="ctr"/>
            <a:r>
              <a:rPr lang="zh-CN" altLang="fr-FR" sz="2400" b="1" cap="none" dirty="0">
                <a:ln w="0"/>
                <a:effectLst>
                  <a:outerShdw blurRad="38100" dist="19050" dir="2700000" algn="tl" rotWithShape="0">
                    <a:schemeClr val="dk1">
                      <a:alpha val="40000"/>
                    </a:schemeClr>
                  </a:outerShdw>
                </a:effectLst>
              </a:rPr>
              <a:t>法国卫生安全体系</a:t>
            </a:r>
            <a:endParaRPr lang="fr-FR" sz="2400" b="1" cap="none" dirty="0">
              <a:ln w="0"/>
              <a:effectLst>
                <a:outerShdw blurRad="38100" dist="19050" dir="2700000" algn="tl" rotWithShape="0">
                  <a:schemeClr val="dk1">
                    <a:alpha val="40000"/>
                  </a:schemeClr>
                </a:outerShdw>
              </a:effectLst>
            </a:endParaRPr>
          </a:p>
        </p:txBody>
      </p:sp>
      <p:sp>
        <p:nvSpPr>
          <p:cNvPr id="15" name="Espace réservé du pied de page 8">
            <a:extLst>
              <a:ext uri="{FF2B5EF4-FFF2-40B4-BE49-F238E27FC236}">
                <a16:creationId xmlns:a16="http://schemas.microsoft.com/office/drawing/2014/main" id="{751AAC99-F57D-4C9C-AE09-18FAADBB1BC2}"/>
              </a:ext>
            </a:extLst>
          </p:cNvPr>
          <p:cNvSpPr>
            <a:spLocks noGrp="1"/>
          </p:cNvSpPr>
          <p:nvPr>
            <p:ph type="ftr" sz="quarter" idx="11"/>
          </p:nvPr>
        </p:nvSpPr>
        <p:spPr>
          <a:xfrm>
            <a:off x="360000" y="4783500"/>
            <a:ext cx="5904000" cy="360000"/>
          </a:xfrm>
        </p:spPr>
        <p:txBody>
          <a:bodyPr/>
          <a:lstStyle/>
          <a:p>
            <a:r>
              <a:rPr lang="fr-FR" dirty="0"/>
              <a:t>Ambassade de France en Chine </a:t>
            </a:r>
            <a:r>
              <a:rPr lang="zh-CN" altLang="fr-FR" dirty="0"/>
              <a:t>法国驻华使馆</a:t>
            </a:r>
            <a:endParaRPr lang="fr-FR" dirty="0"/>
          </a:p>
        </p:txBody>
      </p:sp>
      <p:sp>
        <p:nvSpPr>
          <p:cNvPr id="16" name="Espace réservé de la date 7">
            <a:extLst>
              <a:ext uri="{FF2B5EF4-FFF2-40B4-BE49-F238E27FC236}">
                <a16:creationId xmlns:a16="http://schemas.microsoft.com/office/drawing/2014/main" id="{CA84D4A3-9CB2-4730-B2BB-AD9B57EB39D0}"/>
              </a:ext>
            </a:extLst>
          </p:cNvPr>
          <p:cNvSpPr>
            <a:spLocks noGrp="1"/>
          </p:cNvSpPr>
          <p:nvPr>
            <p:ph type="dt" sz="half" idx="10"/>
          </p:nvPr>
        </p:nvSpPr>
        <p:spPr>
          <a:xfrm>
            <a:off x="7614000" y="4783500"/>
            <a:ext cx="1170000" cy="360000"/>
          </a:xfrm>
        </p:spPr>
        <p:txBody>
          <a:bodyPr/>
          <a:lstStyle/>
          <a:p>
            <a:pPr algn="r"/>
            <a:r>
              <a:rPr lang="fr-FR" cap="all" dirty="0"/>
              <a:t>13/06/2024</a:t>
            </a:r>
          </a:p>
        </p:txBody>
      </p:sp>
      <p:sp>
        <p:nvSpPr>
          <p:cNvPr id="17" name="Espace réservé du numéro de diapositive 4">
            <a:extLst>
              <a:ext uri="{FF2B5EF4-FFF2-40B4-BE49-F238E27FC236}">
                <a16:creationId xmlns:a16="http://schemas.microsoft.com/office/drawing/2014/main" id="{B2A51564-2FA7-404B-8590-8F0FEC9FB2D3}"/>
              </a:ext>
            </a:extLst>
          </p:cNvPr>
          <p:cNvSpPr>
            <a:spLocks noGrp="1"/>
          </p:cNvSpPr>
          <p:nvPr>
            <p:ph type="sldNum" sz="quarter" idx="12"/>
          </p:nvPr>
        </p:nvSpPr>
        <p:spPr>
          <a:xfrm>
            <a:off x="6264000" y="4783500"/>
            <a:ext cx="1350000" cy="360000"/>
          </a:xfrm>
        </p:spPr>
        <p:txBody>
          <a:bodyPr/>
          <a:lstStyle/>
          <a:p>
            <a:fld id="{733122C9-A0B9-462F-8757-0847AD287B63}" type="slidenum">
              <a:rPr lang="fr-FR" smtClean="0"/>
              <a:pPr/>
              <a:t>8</a:t>
            </a:fld>
            <a:endParaRPr lang="fr-FR" dirty="0"/>
          </a:p>
        </p:txBody>
      </p:sp>
    </p:spTree>
    <p:extLst>
      <p:ext uri="{BB962C8B-B14F-4D97-AF65-F5344CB8AC3E}">
        <p14:creationId xmlns:p14="http://schemas.microsoft.com/office/powerpoint/2010/main" val="3972625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
            <a:extLst>
              <a:ext uri="{FF2B5EF4-FFF2-40B4-BE49-F238E27FC236}">
                <a16:creationId xmlns:a16="http://schemas.microsoft.com/office/drawing/2014/main" id="{BB360F53-5D0D-4A2E-A0CF-C15205D2715C}"/>
              </a:ext>
            </a:extLst>
          </p:cNvPr>
          <p:cNvSpPr txBox="1">
            <a:spLocks/>
          </p:cNvSpPr>
          <p:nvPr/>
        </p:nvSpPr>
        <p:spPr>
          <a:xfrm>
            <a:off x="1688604" y="154998"/>
            <a:ext cx="6431452" cy="664699"/>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lIns="68580" tIns="34290" rIns="68580" bIns="34290" rtlCol="0" anchor="ctr">
            <a:no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2400" b="1" cap="none" dirty="0">
                <a:ln w="0"/>
                <a:effectLst>
                  <a:outerShdw blurRad="38100" dist="19050" dir="2700000" algn="tl" rotWithShape="0">
                    <a:schemeClr val="dk1">
                      <a:alpha val="40000"/>
                    </a:schemeClr>
                  </a:outerShdw>
                </a:effectLst>
              </a:rPr>
              <a:t>Le système de sécurité sanitaire français</a:t>
            </a:r>
          </a:p>
          <a:p>
            <a:pPr algn="ctr"/>
            <a:r>
              <a:rPr lang="zh-CN" altLang="fr-FR" sz="2400" b="1" cap="none" dirty="0">
                <a:ln w="0"/>
                <a:effectLst>
                  <a:outerShdw blurRad="38100" dist="19050" dir="2700000" algn="tl" rotWithShape="0">
                    <a:schemeClr val="dk1">
                      <a:alpha val="40000"/>
                    </a:schemeClr>
                  </a:outerShdw>
                </a:effectLst>
              </a:rPr>
              <a:t>法国卫生安全体系</a:t>
            </a:r>
            <a:endParaRPr lang="fr-FR" sz="2400" b="1" cap="none" dirty="0">
              <a:ln w="0"/>
              <a:effectLst>
                <a:outerShdw blurRad="38100" dist="19050" dir="2700000" algn="tl" rotWithShape="0">
                  <a:schemeClr val="dk1">
                    <a:alpha val="40000"/>
                  </a:schemeClr>
                </a:outerShdw>
              </a:effectLst>
            </a:endParaRPr>
          </a:p>
        </p:txBody>
      </p:sp>
      <p:sp>
        <p:nvSpPr>
          <p:cNvPr id="15" name="Espace réservé du pied de page 8">
            <a:extLst>
              <a:ext uri="{FF2B5EF4-FFF2-40B4-BE49-F238E27FC236}">
                <a16:creationId xmlns:a16="http://schemas.microsoft.com/office/drawing/2014/main" id="{0EFC70A8-62CB-49B9-9A68-D3DA97525699}"/>
              </a:ext>
            </a:extLst>
          </p:cNvPr>
          <p:cNvSpPr>
            <a:spLocks noGrp="1"/>
          </p:cNvSpPr>
          <p:nvPr>
            <p:ph type="ftr" sz="quarter" idx="11"/>
          </p:nvPr>
        </p:nvSpPr>
        <p:spPr>
          <a:xfrm>
            <a:off x="360000" y="4783500"/>
            <a:ext cx="5904000" cy="360000"/>
          </a:xfrm>
        </p:spPr>
        <p:txBody>
          <a:bodyPr/>
          <a:lstStyle/>
          <a:p>
            <a:r>
              <a:rPr lang="fr-FR" dirty="0"/>
              <a:t>Ambassade de France en Chine </a:t>
            </a:r>
            <a:r>
              <a:rPr lang="zh-CN" altLang="fr-FR" dirty="0"/>
              <a:t>法国驻华使馆</a:t>
            </a:r>
            <a:endParaRPr lang="fr-FR" dirty="0"/>
          </a:p>
        </p:txBody>
      </p:sp>
      <p:sp>
        <p:nvSpPr>
          <p:cNvPr id="16" name="Espace réservé de la date 7">
            <a:extLst>
              <a:ext uri="{FF2B5EF4-FFF2-40B4-BE49-F238E27FC236}">
                <a16:creationId xmlns:a16="http://schemas.microsoft.com/office/drawing/2014/main" id="{DBDA8E6F-48AA-4BB1-BC51-6E5D7988313A}"/>
              </a:ext>
            </a:extLst>
          </p:cNvPr>
          <p:cNvSpPr>
            <a:spLocks noGrp="1"/>
          </p:cNvSpPr>
          <p:nvPr>
            <p:ph type="dt" sz="half" idx="10"/>
          </p:nvPr>
        </p:nvSpPr>
        <p:spPr>
          <a:xfrm>
            <a:off x="7614000" y="4783500"/>
            <a:ext cx="1170000" cy="360000"/>
          </a:xfrm>
        </p:spPr>
        <p:txBody>
          <a:bodyPr/>
          <a:lstStyle/>
          <a:p>
            <a:pPr algn="r"/>
            <a:r>
              <a:rPr lang="fr-FR" cap="all" dirty="0"/>
              <a:t>13/06/2024</a:t>
            </a:r>
          </a:p>
        </p:txBody>
      </p:sp>
      <p:sp>
        <p:nvSpPr>
          <p:cNvPr id="17" name="Espace réservé du numéro de diapositive 4">
            <a:extLst>
              <a:ext uri="{FF2B5EF4-FFF2-40B4-BE49-F238E27FC236}">
                <a16:creationId xmlns:a16="http://schemas.microsoft.com/office/drawing/2014/main" id="{2AA52180-3DC7-47F5-AE66-21F451F8782F}"/>
              </a:ext>
            </a:extLst>
          </p:cNvPr>
          <p:cNvSpPr>
            <a:spLocks noGrp="1"/>
          </p:cNvSpPr>
          <p:nvPr>
            <p:ph type="sldNum" sz="quarter" idx="12"/>
          </p:nvPr>
        </p:nvSpPr>
        <p:spPr>
          <a:xfrm>
            <a:off x="6264000" y="4783500"/>
            <a:ext cx="1350000" cy="360000"/>
          </a:xfrm>
        </p:spPr>
        <p:txBody>
          <a:bodyPr/>
          <a:lstStyle/>
          <a:p>
            <a:fld id="{733122C9-A0B9-462F-8757-0847AD287B63}" type="slidenum">
              <a:rPr lang="fr-FR" smtClean="0"/>
              <a:pPr/>
              <a:t>9</a:t>
            </a:fld>
            <a:endParaRPr lang="fr-FR" dirty="0"/>
          </a:p>
        </p:txBody>
      </p:sp>
      <p:grpSp>
        <p:nvGrpSpPr>
          <p:cNvPr id="24" name="Groupe 23">
            <a:extLst>
              <a:ext uri="{FF2B5EF4-FFF2-40B4-BE49-F238E27FC236}">
                <a16:creationId xmlns:a16="http://schemas.microsoft.com/office/drawing/2014/main" id="{7F4D6D9A-4E71-470D-9367-46D6003AB57E}"/>
              </a:ext>
            </a:extLst>
          </p:cNvPr>
          <p:cNvGrpSpPr/>
          <p:nvPr/>
        </p:nvGrpSpPr>
        <p:grpSpPr>
          <a:xfrm>
            <a:off x="251520" y="1203598"/>
            <a:ext cx="8532480" cy="2952328"/>
            <a:chOff x="575472" y="1544897"/>
            <a:chExt cx="11007454" cy="4264823"/>
          </a:xfrm>
        </p:grpSpPr>
        <p:sp>
          <p:nvSpPr>
            <p:cNvPr id="25" name="ZoneTexte 24">
              <a:extLst>
                <a:ext uri="{FF2B5EF4-FFF2-40B4-BE49-F238E27FC236}">
                  <a16:creationId xmlns:a16="http://schemas.microsoft.com/office/drawing/2014/main" id="{49645FF1-45AD-48E9-B498-AABAA9964D82}"/>
                </a:ext>
              </a:extLst>
            </p:cNvPr>
            <p:cNvSpPr txBox="1"/>
            <p:nvPr/>
          </p:nvSpPr>
          <p:spPr>
            <a:xfrm>
              <a:off x="637138" y="4718422"/>
              <a:ext cx="2282019" cy="584775"/>
            </a:xfrm>
            <a:prstGeom prst="rect">
              <a:avLst/>
            </a:prstGeom>
            <a:noFill/>
          </p:spPr>
          <p:txBody>
            <a:bodyPr wrap="square" rtlCol="0">
              <a:spAutoFit/>
            </a:bodyPr>
            <a:lstStyle/>
            <a:p>
              <a:pPr algn="ctr"/>
              <a:r>
                <a:rPr lang="zh-CN" altLang="fr-FR" sz="1600" b="1" dirty="0"/>
                <a:t>生产环节：</a:t>
              </a:r>
              <a:endParaRPr lang="fr-FR" altLang="zh-CN" sz="1600" b="1" dirty="0"/>
            </a:p>
            <a:p>
              <a:pPr algn="ctr"/>
              <a:r>
                <a:rPr lang="zh-CN" altLang="fr-FR" sz="1600" dirty="0"/>
                <a:t>农民，渔民，养殖户</a:t>
              </a:r>
              <a:r>
                <a:rPr lang="fr-FR" altLang="zh-CN" sz="1600" dirty="0"/>
                <a:t>…</a:t>
              </a:r>
              <a:endParaRPr lang="fr-FR" sz="1600" dirty="0"/>
            </a:p>
          </p:txBody>
        </p:sp>
        <p:sp>
          <p:nvSpPr>
            <p:cNvPr id="26" name="ZoneTexte 25">
              <a:extLst>
                <a:ext uri="{FF2B5EF4-FFF2-40B4-BE49-F238E27FC236}">
                  <a16:creationId xmlns:a16="http://schemas.microsoft.com/office/drawing/2014/main" id="{1798FBAB-50A9-47D6-9507-507D075BF6BE}"/>
                </a:ext>
              </a:extLst>
            </p:cNvPr>
            <p:cNvSpPr txBox="1"/>
            <p:nvPr/>
          </p:nvSpPr>
          <p:spPr>
            <a:xfrm>
              <a:off x="3359801" y="4732502"/>
              <a:ext cx="2636441" cy="1077218"/>
            </a:xfrm>
            <a:prstGeom prst="rect">
              <a:avLst/>
            </a:prstGeom>
            <a:noFill/>
          </p:spPr>
          <p:txBody>
            <a:bodyPr wrap="square" rtlCol="0">
              <a:spAutoFit/>
            </a:bodyPr>
            <a:lstStyle/>
            <a:p>
              <a:pPr algn="ctr"/>
              <a:r>
                <a:rPr lang="zh-CN" altLang="fr-FR" sz="1600" b="1" dirty="0"/>
                <a:t>加工环节：</a:t>
              </a:r>
              <a:endParaRPr lang="fr-FR" altLang="zh-CN" sz="1600" b="1" dirty="0"/>
            </a:p>
            <a:p>
              <a:pPr algn="ctr"/>
              <a:r>
                <a:rPr lang="zh-CN" altLang="fr-FR" sz="1600" dirty="0"/>
                <a:t>合作社，乳业工厂，屠宰场，农业食品企业，饲料企业</a:t>
              </a:r>
              <a:r>
                <a:rPr lang="fr-FR" altLang="zh-CN" sz="1600" dirty="0"/>
                <a:t>…</a:t>
              </a:r>
            </a:p>
            <a:p>
              <a:pPr algn="ctr"/>
              <a:endParaRPr lang="fr-FR" sz="1600" dirty="0"/>
            </a:p>
          </p:txBody>
        </p:sp>
        <p:sp>
          <p:nvSpPr>
            <p:cNvPr id="27" name="ZoneTexte 26">
              <a:extLst>
                <a:ext uri="{FF2B5EF4-FFF2-40B4-BE49-F238E27FC236}">
                  <a16:creationId xmlns:a16="http://schemas.microsoft.com/office/drawing/2014/main" id="{53B2D9FA-AFF5-402B-8DBA-E7843B0D1B85}"/>
                </a:ext>
              </a:extLst>
            </p:cNvPr>
            <p:cNvSpPr txBox="1"/>
            <p:nvPr/>
          </p:nvSpPr>
          <p:spPr>
            <a:xfrm>
              <a:off x="6815420" y="4801975"/>
              <a:ext cx="1811045" cy="830997"/>
            </a:xfrm>
            <a:prstGeom prst="rect">
              <a:avLst/>
            </a:prstGeom>
            <a:noFill/>
          </p:spPr>
          <p:txBody>
            <a:bodyPr wrap="square" rtlCol="0">
              <a:spAutoFit/>
            </a:bodyPr>
            <a:lstStyle/>
            <a:p>
              <a:pPr algn="ctr"/>
              <a:r>
                <a:rPr lang="zh-CN" altLang="fr-FR" sz="1600" b="1" dirty="0"/>
                <a:t>流通环节：</a:t>
              </a:r>
              <a:endParaRPr lang="fr-FR" altLang="zh-CN" sz="1600" b="1" dirty="0"/>
            </a:p>
            <a:p>
              <a:pPr algn="ctr"/>
              <a:r>
                <a:rPr lang="zh-CN" altLang="fr-FR" sz="1600" dirty="0"/>
                <a:t>运输，储存，餐饮，商业</a:t>
              </a:r>
              <a:r>
                <a:rPr lang="fr-FR" altLang="zh-CN" sz="1600" dirty="0"/>
                <a:t>…</a:t>
              </a:r>
              <a:endParaRPr lang="fr-FR" sz="1600" dirty="0"/>
            </a:p>
          </p:txBody>
        </p:sp>
        <p:sp>
          <p:nvSpPr>
            <p:cNvPr id="28" name="ZoneTexte 27">
              <a:extLst>
                <a:ext uri="{FF2B5EF4-FFF2-40B4-BE49-F238E27FC236}">
                  <a16:creationId xmlns:a16="http://schemas.microsoft.com/office/drawing/2014/main" id="{15D150D1-A3E7-45E0-9D16-CE807BEA2451}"/>
                </a:ext>
              </a:extLst>
            </p:cNvPr>
            <p:cNvSpPr txBox="1"/>
            <p:nvPr/>
          </p:nvSpPr>
          <p:spPr>
            <a:xfrm>
              <a:off x="9445643" y="4801974"/>
              <a:ext cx="1811045" cy="830997"/>
            </a:xfrm>
            <a:prstGeom prst="rect">
              <a:avLst/>
            </a:prstGeom>
            <a:noFill/>
          </p:spPr>
          <p:txBody>
            <a:bodyPr wrap="square" rtlCol="0">
              <a:spAutoFit/>
            </a:bodyPr>
            <a:lstStyle/>
            <a:p>
              <a:pPr algn="ctr"/>
              <a:r>
                <a:rPr lang="zh-CN" altLang="fr-FR" sz="1600" b="1" dirty="0"/>
                <a:t>进出口环节：</a:t>
              </a:r>
              <a:endParaRPr lang="fr-FR" altLang="zh-CN" sz="1600" b="1" dirty="0"/>
            </a:p>
            <a:p>
              <a:pPr algn="ctr"/>
              <a:r>
                <a:rPr lang="zh-CN" altLang="fr-FR" sz="1600" dirty="0"/>
                <a:t>进出口食品卫生检查及动植物检疫</a:t>
              </a:r>
              <a:endParaRPr lang="fr-FR" sz="1600" dirty="0"/>
            </a:p>
          </p:txBody>
        </p:sp>
        <p:pic>
          <p:nvPicPr>
            <p:cNvPr id="29" name="Image 28">
              <a:extLst>
                <a:ext uri="{FF2B5EF4-FFF2-40B4-BE49-F238E27FC236}">
                  <a16:creationId xmlns:a16="http://schemas.microsoft.com/office/drawing/2014/main" id="{B4545CB9-A944-4DF8-AB7B-DE69B481F274}"/>
                </a:ext>
              </a:extLst>
            </p:cNvPr>
            <p:cNvPicPr>
              <a:picLocks noChangeAspect="1"/>
            </p:cNvPicPr>
            <p:nvPr/>
          </p:nvPicPr>
          <p:blipFill>
            <a:blip r:embed="rId3"/>
            <a:stretch>
              <a:fillRect/>
            </a:stretch>
          </p:blipFill>
          <p:spPr>
            <a:xfrm>
              <a:off x="575472" y="1544897"/>
              <a:ext cx="11007454" cy="3013945"/>
            </a:xfrm>
            <a:prstGeom prst="rect">
              <a:avLst/>
            </a:prstGeom>
          </p:spPr>
        </p:pic>
      </p:grpSp>
    </p:spTree>
    <p:extLst>
      <p:ext uri="{BB962C8B-B14F-4D97-AF65-F5344CB8AC3E}">
        <p14:creationId xmlns:p14="http://schemas.microsoft.com/office/powerpoint/2010/main" val="2261001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INISTÈRIEL">
  <a:themeElements>
    <a:clrScheme name="GOUVERNEMENT PPT">
      <a:dk1>
        <a:srgbClr val="000000"/>
      </a:dk1>
      <a:lt1>
        <a:srgbClr val="FFFFFF"/>
      </a:lt1>
      <a:dk2>
        <a:srgbClr val="000091"/>
      </a:dk2>
      <a:lt2>
        <a:srgbClr val="E1000F"/>
      </a:lt2>
      <a:accent1>
        <a:srgbClr val="005841"/>
      </a:accent1>
      <a:accent2>
        <a:srgbClr val="21215A"/>
      </a:accent2>
      <a:accent3>
        <a:srgbClr val="FFD500"/>
      </a:accent3>
      <a:accent4>
        <a:srgbClr val="EA5433"/>
      </a:accent4>
      <a:accent5>
        <a:srgbClr val="8C2237"/>
      </a:accent5>
      <a:accent6>
        <a:srgbClr val="49311F"/>
      </a:accent6>
      <a:hlink>
        <a:srgbClr val="000000"/>
      </a:hlink>
      <a:folHlink>
        <a:srgbClr val="000000"/>
      </a:folHlink>
    </a:clrScheme>
    <a:fontScheme name="GOUVERNEMENT PPT">
      <a:majorFont>
        <a:latin typeface="Marianne"/>
        <a:ea typeface=""/>
        <a:cs typeface=""/>
      </a:majorFont>
      <a:minorFont>
        <a:latin typeface="Mariann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ésentation1" id="{21A80C86-B502-454D-9D85-26DC22072A7D}" vid="{F7297A3B-967B-0241-96F6-B5DDD796BCF9}"/>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ppt_MASA_marianne_cle0552e9</Template>
  <TotalTime>1326</TotalTime>
  <Words>2136</Words>
  <Application>Microsoft Office PowerPoint</Application>
  <PresentationFormat>Affichage à l'écran (16:9)</PresentationFormat>
  <Paragraphs>278</Paragraphs>
  <Slides>13</Slides>
  <Notes>10</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13</vt:i4>
      </vt:variant>
    </vt:vector>
  </HeadingPairs>
  <TitlesOfParts>
    <vt:vector size="22" baseType="lpstr">
      <vt:lpstr>等线</vt:lpstr>
      <vt:lpstr>HelveticaNeueLTPro-BdCn</vt:lpstr>
      <vt:lpstr>HelveticaNeueLTPro-Cn</vt:lpstr>
      <vt:lpstr>黑体</vt:lpstr>
      <vt:lpstr>Arial</vt:lpstr>
      <vt:lpstr>Arial Narrow</vt:lpstr>
      <vt:lpstr>Marianne</vt:lpstr>
      <vt:lpstr>Marianne-Regular</vt:lpstr>
      <vt:lpstr>MINISTÈRIEL</vt:lpstr>
      <vt:lpstr>Présentation PowerPoint</vt:lpstr>
      <vt:lpstr>Présentation PowerPoint</vt:lpstr>
      <vt:lpstr>Présentation PowerPoint</vt:lpstr>
      <vt:lpstr>Présentation PowerPoint</vt:lpstr>
      <vt:lpstr>Une large diversité de produits à l’export 多种产品出口</vt:lpstr>
      <vt:lpstr>Les filières laitières françaises et chinoises  Partenaires privilégiées  法中乳企的合作范例     </vt:lpstr>
      <vt:lpstr>Présentation PowerPoint</vt:lpstr>
      <vt:lpstr>Présentation PowerPoint</vt:lpstr>
      <vt:lpstr>Présentation PowerPoint</vt:lpstr>
      <vt:lpstr>Les initiatives de la filière laitière française 法国乳品业的举措</vt:lpstr>
      <vt:lpstr>France Terre de Lait, une démarche collective de progrès pour une filière laitière durable “法国：乳业之乡”：促进法国乳制品行业可持续发展的联合行动</vt:lpstr>
      <vt:lpstr>Présentation PowerPoint</vt:lpstr>
      <vt:lpstr>Présentation PowerPoint</vt:lpstr>
    </vt:vector>
  </TitlesOfParts>
  <Manager>Client</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Client</dc:subject>
  <dc:creator>ROBERT Caroline</dc:creator>
  <cp:lastModifiedBy>ROBERT Caroline</cp:lastModifiedBy>
  <cp:revision>109</cp:revision>
  <dcterms:created xsi:type="dcterms:W3CDTF">2022-07-26T08:10:27Z</dcterms:created>
  <dcterms:modified xsi:type="dcterms:W3CDTF">2024-06-13T05:28:08Z</dcterms:modified>
</cp:coreProperties>
</file>