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360" r:id="rId3"/>
    <p:sldId id="362" r:id="rId4"/>
    <p:sldId id="356" r:id="rId5"/>
    <p:sldId id="257" r:id="rId6"/>
    <p:sldId id="258" r:id="rId7"/>
    <p:sldId id="329" r:id="rId8"/>
    <p:sldId id="330" r:id="rId9"/>
    <p:sldId id="354" r:id="rId10"/>
    <p:sldId id="259" r:id="rId11"/>
    <p:sldId id="267" r:id="rId12"/>
    <p:sldId id="353" r:id="rId13"/>
    <p:sldId id="334" r:id="rId14"/>
    <p:sldId id="335" r:id="rId15"/>
    <p:sldId id="336" r:id="rId16"/>
    <p:sldId id="300" r:id="rId17"/>
    <p:sldId id="337" r:id="rId18"/>
    <p:sldId id="338" r:id="rId19"/>
    <p:sldId id="339" r:id="rId20"/>
    <p:sldId id="260" r:id="rId21"/>
    <p:sldId id="342" r:id="rId22"/>
    <p:sldId id="352" r:id="rId23"/>
    <p:sldId id="361" r:id="rId24"/>
    <p:sldId id="351" r:id="rId25"/>
    <p:sldId id="343" r:id="rId26"/>
    <p:sldId id="344" r:id="rId27"/>
    <p:sldId id="355" r:id="rId28"/>
    <p:sldId id="358" r:id="rId29"/>
    <p:sldId id="357" r:id="rId30"/>
    <p:sldId id="359" r:id="rId31"/>
    <p:sldId id="261" r:id="rId32"/>
    <p:sldId id="302" r:id="rId33"/>
    <p:sldId id="324" r:id="rId34"/>
    <p:sldId id="328" r:id="rId35"/>
  </p:sldIdLst>
  <p:sldSz cx="9144000" cy="51435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 userDrawn="1">
          <p15:clr>
            <a:srgbClr val="A4A3A4"/>
          </p15:clr>
        </p15:guide>
        <p15:guide id="2" pos="5460" userDrawn="1">
          <p15:clr>
            <a:srgbClr val="A4A3A4"/>
          </p15:clr>
        </p15:guide>
        <p15:guide id="3" pos="385" userDrawn="1">
          <p15:clr>
            <a:srgbClr val="A4A3A4"/>
          </p15:clr>
        </p15:guide>
        <p15:guide id="4" orient="horz" pos="3997" userDrawn="1">
          <p15:clr>
            <a:srgbClr val="A4A3A4"/>
          </p15:clr>
        </p15:guide>
        <p15:guide id="5" orient="horz" pos="220" userDrawn="1">
          <p15:clr>
            <a:srgbClr val="A4A3A4"/>
          </p15:clr>
        </p15:guide>
        <p15:guide id="6" orient="horz" pos="29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262626"/>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B5E806-ADFF-4AC6-B8AF-BE51FB568686}" v="15" dt="2025-06-24T01:52:57.995"/>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3" autoAdjust="0"/>
    <p:restoredTop sz="93544" autoAdjust="0"/>
  </p:normalViewPr>
  <p:slideViewPr>
    <p:cSldViewPr snapToGrid="0" showGuides="1">
      <p:cViewPr varScale="1">
        <p:scale>
          <a:sx n="162" d="100"/>
          <a:sy n="162" d="100"/>
        </p:scale>
        <p:origin x="86" y="199"/>
      </p:cViewPr>
      <p:guideLst>
        <p:guide orient="horz" pos="343"/>
        <p:guide pos="5460"/>
        <p:guide pos="385"/>
        <p:guide orient="horz" pos="3997"/>
        <p:guide orient="horz" pos="220"/>
        <p:guide orient="horz" pos="2966"/>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Jin" userId="686131b2475f9d14" providerId="LiveId" clId="{B0B5E806-ADFF-4AC6-B8AF-BE51FB568686}"/>
    <pc:docChg chg="undo custSel addSld delSld modSld sldOrd">
      <pc:chgData name="Richard Jin" userId="686131b2475f9d14" providerId="LiveId" clId="{B0B5E806-ADFF-4AC6-B8AF-BE51FB568686}" dt="2025-06-24T01:52:57.994" v="317" actId="20577"/>
      <pc:docMkLst>
        <pc:docMk/>
      </pc:docMkLst>
      <pc:sldChg chg="modSp mod">
        <pc:chgData name="Richard Jin" userId="686131b2475f9d14" providerId="LiveId" clId="{B0B5E806-ADFF-4AC6-B8AF-BE51FB568686}" dt="2025-06-16T02:21:41.328" v="64" actId="1076"/>
        <pc:sldMkLst>
          <pc:docMk/>
          <pc:sldMk cId="0" sldId="256"/>
        </pc:sldMkLst>
        <pc:spChg chg="mod">
          <ac:chgData name="Richard Jin" userId="686131b2475f9d14" providerId="LiveId" clId="{B0B5E806-ADFF-4AC6-B8AF-BE51FB568686}" dt="2025-06-16T02:21:41.328" v="64" actId="1076"/>
          <ac:spMkLst>
            <pc:docMk/>
            <pc:sldMk cId="0" sldId="256"/>
            <ac:spMk id="13" creationId="{00000000-0000-0000-0000-000000000000}"/>
          </ac:spMkLst>
        </pc:spChg>
      </pc:sldChg>
      <pc:sldChg chg="modSp">
        <pc:chgData name="Richard Jin" userId="686131b2475f9d14" providerId="LiveId" clId="{B0B5E806-ADFF-4AC6-B8AF-BE51FB568686}" dt="2025-06-24T01:52:57.994" v="317" actId="20577"/>
        <pc:sldMkLst>
          <pc:docMk/>
          <pc:sldMk cId="0" sldId="335"/>
        </pc:sldMkLst>
        <pc:spChg chg="mod">
          <ac:chgData name="Richard Jin" userId="686131b2475f9d14" providerId="LiveId" clId="{B0B5E806-ADFF-4AC6-B8AF-BE51FB568686}" dt="2025-06-24T01:52:57.994" v="317" actId="20577"/>
          <ac:spMkLst>
            <pc:docMk/>
            <pc:sldMk cId="0" sldId="335"/>
            <ac:spMk id="18" creationId="{00000000-0000-0000-0000-000000000000}"/>
          </ac:spMkLst>
        </pc:spChg>
      </pc:sldChg>
      <pc:sldChg chg="modSp mod">
        <pc:chgData name="Richard Jin" userId="686131b2475f9d14" providerId="LiveId" clId="{B0B5E806-ADFF-4AC6-B8AF-BE51FB568686}" dt="2025-06-16T02:23:11.312" v="68" actId="20577"/>
        <pc:sldMkLst>
          <pc:docMk/>
          <pc:sldMk cId="0" sldId="343"/>
        </pc:sldMkLst>
        <pc:spChg chg="mod">
          <ac:chgData name="Richard Jin" userId="686131b2475f9d14" providerId="LiveId" clId="{B0B5E806-ADFF-4AC6-B8AF-BE51FB568686}" dt="2025-06-16T02:23:11.312" v="68" actId="20577"/>
          <ac:spMkLst>
            <pc:docMk/>
            <pc:sldMk cId="0" sldId="343"/>
            <ac:spMk id="10" creationId="{00000000-0000-0000-0000-000000000000}"/>
          </ac:spMkLst>
        </pc:spChg>
      </pc:sldChg>
      <pc:sldChg chg="modSp mod">
        <pc:chgData name="Richard Jin" userId="686131b2475f9d14" providerId="LiveId" clId="{B0B5E806-ADFF-4AC6-B8AF-BE51FB568686}" dt="2025-06-16T02:23:14.237" v="69" actId="20577"/>
        <pc:sldMkLst>
          <pc:docMk/>
          <pc:sldMk cId="0" sldId="344"/>
        </pc:sldMkLst>
        <pc:spChg chg="mod">
          <ac:chgData name="Richard Jin" userId="686131b2475f9d14" providerId="LiveId" clId="{B0B5E806-ADFF-4AC6-B8AF-BE51FB568686}" dt="2025-06-16T02:23:14.237" v="69" actId="20577"/>
          <ac:spMkLst>
            <pc:docMk/>
            <pc:sldMk cId="0" sldId="344"/>
            <ac:spMk id="10" creationId="{00000000-0000-0000-0000-000000000000}"/>
          </ac:spMkLst>
        </pc:spChg>
      </pc:sldChg>
      <pc:sldChg chg="modSp mod">
        <pc:chgData name="Richard Jin" userId="686131b2475f9d14" providerId="LiveId" clId="{B0B5E806-ADFF-4AC6-B8AF-BE51FB568686}" dt="2025-06-16T02:24:32.349" v="136" actId="1076"/>
        <pc:sldMkLst>
          <pc:docMk/>
          <pc:sldMk cId="0" sldId="351"/>
        </pc:sldMkLst>
        <pc:spChg chg="mod">
          <ac:chgData name="Richard Jin" userId="686131b2475f9d14" providerId="LiveId" clId="{B0B5E806-ADFF-4AC6-B8AF-BE51FB568686}" dt="2025-06-16T02:24:28.410" v="135"/>
          <ac:spMkLst>
            <pc:docMk/>
            <pc:sldMk cId="0" sldId="351"/>
            <ac:spMk id="10" creationId="{00000000-0000-0000-0000-000000000000}"/>
          </ac:spMkLst>
        </pc:spChg>
        <pc:picChg chg="mod">
          <ac:chgData name="Richard Jin" userId="686131b2475f9d14" providerId="LiveId" clId="{B0B5E806-ADFF-4AC6-B8AF-BE51FB568686}" dt="2025-06-16T02:24:32.349" v="136" actId="1076"/>
          <ac:picMkLst>
            <pc:docMk/>
            <pc:sldMk cId="0" sldId="351"/>
            <ac:picMk id="2" creationId="{00000000-0000-0000-0000-000000000000}"/>
          </ac:picMkLst>
        </pc:picChg>
      </pc:sldChg>
      <pc:sldChg chg="modSp">
        <pc:chgData name="Richard Jin" userId="686131b2475f9d14" providerId="LiveId" clId="{B0B5E806-ADFF-4AC6-B8AF-BE51FB568686}" dt="2025-06-16T02:23:00.535" v="65"/>
        <pc:sldMkLst>
          <pc:docMk/>
          <pc:sldMk cId="0" sldId="352"/>
        </pc:sldMkLst>
        <pc:spChg chg="mod">
          <ac:chgData name="Richard Jin" userId="686131b2475f9d14" providerId="LiveId" clId="{B0B5E806-ADFF-4AC6-B8AF-BE51FB568686}" dt="2025-06-16T02:23:00.535" v="65"/>
          <ac:spMkLst>
            <pc:docMk/>
            <pc:sldMk cId="0" sldId="352"/>
            <ac:spMk id="16" creationId="{00000000-0000-0000-0000-000000000000}"/>
          </ac:spMkLst>
        </pc:spChg>
      </pc:sldChg>
      <pc:sldChg chg="modSp mod">
        <pc:chgData name="Richard Jin" userId="686131b2475f9d14" providerId="LiveId" clId="{B0B5E806-ADFF-4AC6-B8AF-BE51FB568686}" dt="2025-06-16T02:34:00.263" v="302" actId="14100"/>
        <pc:sldMkLst>
          <pc:docMk/>
          <pc:sldMk cId="1272783857" sldId="355"/>
        </pc:sldMkLst>
        <pc:spChg chg="mod">
          <ac:chgData name="Richard Jin" userId="686131b2475f9d14" providerId="LiveId" clId="{B0B5E806-ADFF-4AC6-B8AF-BE51FB568686}" dt="2025-06-16T02:34:00.263" v="302" actId="14100"/>
          <ac:spMkLst>
            <pc:docMk/>
            <pc:sldMk cId="1272783857" sldId="355"/>
            <ac:spMk id="7" creationId="{E7670482-2CC4-BE73-B3C3-17EF638A0393}"/>
          </ac:spMkLst>
        </pc:spChg>
      </pc:sldChg>
      <pc:sldChg chg="ord">
        <pc:chgData name="Richard Jin" userId="686131b2475f9d14" providerId="LiveId" clId="{B0B5E806-ADFF-4AC6-B8AF-BE51FB568686}" dt="2025-06-16T02:33:46.789" v="286"/>
        <pc:sldMkLst>
          <pc:docMk/>
          <pc:sldMk cId="540545020" sldId="356"/>
        </pc:sldMkLst>
      </pc:sldChg>
      <pc:sldChg chg="addSp delSp modSp add mod ord delAnim modAnim">
        <pc:chgData name="Richard Jin" userId="686131b2475f9d14" providerId="LiveId" clId="{B0B5E806-ADFF-4AC6-B8AF-BE51FB568686}" dt="2025-06-16T02:26:26.876" v="237"/>
        <pc:sldMkLst>
          <pc:docMk/>
          <pc:sldMk cId="2335851183" sldId="360"/>
        </pc:sldMkLst>
        <pc:spChg chg="add mod">
          <ac:chgData name="Richard Jin" userId="686131b2475f9d14" providerId="LiveId" clId="{B0B5E806-ADFF-4AC6-B8AF-BE51FB568686}" dt="2025-06-16T02:19:35.024" v="63" actId="20577"/>
          <ac:spMkLst>
            <pc:docMk/>
            <pc:sldMk cId="2335851183" sldId="360"/>
            <ac:spMk id="3" creationId="{32CF7ABA-B0E9-BCDD-050C-EF3B5A392FFE}"/>
          </ac:spMkLst>
        </pc:spChg>
        <pc:spChg chg="mod">
          <ac:chgData name="Richard Jin" userId="686131b2475f9d14" providerId="LiveId" clId="{B0B5E806-ADFF-4AC6-B8AF-BE51FB568686}" dt="2025-06-16T02:19:18.608" v="56" actId="1076"/>
          <ac:spMkLst>
            <pc:docMk/>
            <pc:sldMk cId="2335851183" sldId="360"/>
            <ac:spMk id="10" creationId="{F8E6171C-B0F7-C357-20F8-95CE755EF133}"/>
          </ac:spMkLst>
        </pc:spChg>
      </pc:sldChg>
      <pc:sldChg chg="delSp modSp add mod ord">
        <pc:chgData name="Richard Jin" userId="686131b2475f9d14" providerId="LiveId" clId="{B0B5E806-ADFF-4AC6-B8AF-BE51FB568686}" dt="2025-06-16T02:26:01.473" v="235" actId="20577"/>
        <pc:sldMkLst>
          <pc:docMk/>
          <pc:sldMk cId="1168903894" sldId="361"/>
        </pc:sldMkLst>
        <pc:spChg chg="mod">
          <ac:chgData name="Richard Jin" userId="686131b2475f9d14" providerId="LiveId" clId="{B0B5E806-ADFF-4AC6-B8AF-BE51FB568686}" dt="2025-06-16T02:26:01.473" v="235" actId="20577"/>
          <ac:spMkLst>
            <pc:docMk/>
            <pc:sldMk cId="1168903894" sldId="361"/>
            <ac:spMk id="10" creationId="{5CDBB910-4529-8C8F-5D11-045826D3D1D9}"/>
          </ac:spMkLst>
        </pc:spChg>
      </pc:sldChg>
      <pc:sldChg chg="new del">
        <pc:chgData name="Richard Jin" userId="686131b2475f9d14" providerId="LiveId" clId="{B0B5E806-ADFF-4AC6-B8AF-BE51FB568686}" dt="2025-06-16T02:23:18.712" v="71" actId="680"/>
        <pc:sldMkLst>
          <pc:docMk/>
          <pc:sldMk cId="3496794084" sldId="361"/>
        </pc:sldMkLst>
      </pc:sldChg>
      <pc:sldChg chg="modSp add mod">
        <pc:chgData name="Richard Jin" userId="686131b2475f9d14" providerId="LiveId" clId="{B0B5E806-ADFF-4AC6-B8AF-BE51FB568686}" dt="2025-06-16T02:33:05.962" v="284" actId="20577"/>
        <pc:sldMkLst>
          <pc:docMk/>
          <pc:sldMk cId="3141930382" sldId="362"/>
        </pc:sldMkLst>
        <pc:spChg chg="mod">
          <ac:chgData name="Richard Jin" userId="686131b2475f9d14" providerId="LiveId" clId="{B0B5E806-ADFF-4AC6-B8AF-BE51FB568686}" dt="2025-06-16T02:33:05.962" v="284" actId="20577"/>
          <ac:spMkLst>
            <pc:docMk/>
            <pc:sldMk cId="3141930382" sldId="362"/>
            <ac:spMk id="10" creationId="{9818DDE6-6249-F4F0-6F89-D7B5FAE92FC9}"/>
          </ac:spMkLst>
        </pc:spChg>
      </pc:sldChg>
    </pc:docChg>
  </pc:docChgLst>
  <pc:docChgLst>
    <pc:chgData name="Richard Jin" userId="686131b2475f9d14" providerId="LiveId" clId="{DED961BD-D230-4790-B5AA-AE75378170DD}"/>
    <pc:docChg chg="modSld">
      <pc:chgData name="Richard Jin" userId="686131b2475f9d14" providerId="LiveId" clId="{DED961BD-D230-4790-B5AA-AE75378170DD}" dt="2025-06-20T09:02:43.765" v="11" actId="20577"/>
      <pc:docMkLst>
        <pc:docMk/>
      </pc:docMkLst>
      <pc:sldChg chg="modSp">
        <pc:chgData name="Richard Jin" userId="686131b2475f9d14" providerId="LiveId" clId="{DED961BD-D230-4790-B5AA-AE75378170DD}" dt="2025-06-20T09:02:43.765" v="11" actId="20577"/>
        <pc:sldMkLst>
          <pc:docMk/>
          <pc:sldMk cId="0" sldId="256"/>
        </pc:sldMkLst>
        <pc:spChg chg="mod">
          <ac:chgData name="Richard Jin" userId="686131b2475f9d14" providerId="LiveId" clId="{DED961BD-D230-4790-B5AA-AE75378170DD}" dt="2025-06-20T09:02:43.765" v="11" actId="20577"/>
          <ac:spMkLst>
            <pc:docMk/>
            <pc:sldMk cId="0" sldId="256"/>
            <ac:spMk id="10" creationId="{00000000-0000-0000-0000-000000000000}"/>
          </ac:spMkLst>
        </pc:spChg>
      </pc:sldChg>
      <pc:sldChg chg="modNotesTx">
        <pc:chgData name="Richard Jin" userId="686131b2475f9d14" providerId="LiveId" clId="{DED961BD-D230-4790-B5AA-AE75378170DD}" dt="2025-06-20T08:14:08.747" v="5" actId="20577"/>
        <pc:sldMkLst>
          <pc:docMk/>
          <pc:sldMk cId="2335851183" sldId="360"/>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ecomp.mofcom.gov.cn/"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ecomp.mofcom.gov.cn/" TargetMode="Externa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E3AA381-E1CB-41A7-840A-48989F7D5C2B}" type="doc">
      <dgm:prSet loTypeId="urn:microsoft.com/office/officeart/2005/8/layout/process4" loCatId="process" qsTypeId="urn:microsoft.com/office/officeart/2005/8/quickstyle/simple1#1" qsCatId="simple" csTypeId="urn:microsoft.com/office/officeart/2005/8/colors/accent1_2#1" csCatId="accent1" phldr="1"/>
      <dgm:spPr/>
      <dgm:t>
        <a:bodyPr/>
        <a:lstStyle/>
        <a:p>
          <a:endParaRPr lang="zh-CN" altLang="en-US"/>
        </a:p>
      </dgm:t>
    </dgm:pt>
    <dgm:pt modelId="{0ECEEC6E-3147-4A35-8DEE-FBB84392D09B}">
      <dgm:prSet phldrT="[文本]" custT="1"/>
      <dgm:spPr/>
      <dgm:t>
        <a:bodyPr/>
        <a:lstStyle/>
        <a:p>
          <a:r>
            <a:rPr lang="zh-CN" altLang="en-US" sz="1400" b="1" dirty="0">
              <a:latin typeface="微软雅黑" panose="020B0503020204020204" pitchFamily="34" charset="-122"/>
              <a:ea typeface="微软雅黑" panose="020B0503020204020204" pitchFamily="34" charset="-122"/>
            </a:rPr>
            <a:t>申请</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大宗农产品进口报告系统</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账户</a:t>
          </a:r>
        </a:p>
      </dgm:t>
    </dgm:pt>
    <dgm:pt modelId="{06F2933F-9331-44F2-BE5F-E31E288F1A15}" type="parTrans" cxnId="{B3817D9E-E95C-4CAB-8EE3-0F9FABE4993B}">
      <dgm:prSet/>
      <dgm:spPr/>
      <dgm:t>
        <a:bodyPr/>
        <a:lstStyle/>
        <a:p>
          <a:endParaRPr lang="zh-CN" altLang="en-US" sz="1800"/>
        </a:p>
      </dgm:t>
    </dgm:pt>
    <dgm:pt modelId="{877B6102-7F54-4AF9-AABB-5656F9078484}" type="sibTrans" cxnId="{B3817D9E-E95C-4CAB-8EE3-0F9FABE4993B}">
      <dgm:prSet/>
      <dgm:spPr/>
      <dgm:t>
        <a:bodyPr/>
        <a:lstStyle/>
        <a:p>
          <a:endParaRPr lang="zh-CN" altLang="en-US" sz="1800"/>
        </a:p>
      </dgm:t>
    </dgm:pt>
    <dgm:pt modelId="{50D622A2-B8D2-4820-A0EE-6B80483AF91A}">
      <dgm:prSet phldrT="[文本]" custT="1"/>
      <dgm:spPr/>
      <dgm:t>
        <a:bodyPr/>
        <a:lstStyle/>
        <a:p>
          <a:r>
            <a:rPr lang="zh-CN" altLang="en-US" sz="1200" dirty="0">
              <a:latin typeface="微软雅黑" panose="020B0503020204020204" pitchFamily="34" charset="-122"/>
              <a:ea typeface="微软雅黑" panose="020B0503020204020204" pitchFamily="34" charset="-122"/>
            </a:rPr>
            <a:t>联系食土商会获取用户名和密码</a:t>
          </a:r>
        </a:p>
      </dgm:t>
    </dgm:pt>
    <dgm:pt modelId="{0DC226E4-BDC5-4B1E-8DCE-5C0FDB9FFFFC}" type="parTrans" cxnId="{829C2CFE-AFEF-4A25-A089-E05B20CC70CF}">
      <dgm:prSet/>
      <dgm:spPr/>
      <dgm:t>
        <a:bodyPr/>
        <a:lstStyle/>
        <a:p>
          <a:endParaRPr lang="zh-CN" altLang="en-US" sz="1800"/>
        </a:p>
      </dgm:t>
    </dgm:pt>
    <dgm:pt modelId="{2B7BCD61-DCD6-40DB-9BB3-9ADA904C948F}" type="sibTrans" cxnId="{829C2CFE-AFEF-4A25-A089-E05B20CC70CF}">
      <dgm:prSet/>
      <dgm:spPr/>
      <dgm:t>
        <a:bodyPr/>
        <a:lstStyle/>
        <a:p>
          <a:endParaRPr lang="zh-CN" altLang="en-US" sz="1800"/>
        </a:p>
      </dgm:t>
    </dgm:pt>
    <dgm:pt modelId="{7EAD1264-7ACE-4139-84AA-71E5F7E30A09}">
      <dgm:prSet phldrT="[文本]" custT="1"/>
      <dgm:spPr/>
      <dgm:t>
        <a:bodyPr/>
        <a:lstStyle/>
        <a:p>
          <a:r>
            <a:rPr lang="zh-CN" altLang="en-US" sz="1400" b="1" dirty="0">
              <a:latin typeface="微软雅黑" panose="020B0503020204020204" pitchFamily="34" charset="-122"/>
              <a:ea typeface="微软雅黑" panose="020B0503020204020204" pitchFamily="34" charset="-122"/>
            </a:rPr>
            <a:t>填报合同信息</a:t>
          </a:r>
        </a:p>
      </dgm:t>
    </dgm:pt>
    <dgm:pt modelId="{698C1FB9-88BA-4200-989C-645F51227720}" type="parTrans" cxnId="{18BF2AE7-BA36-41A0-8604-096CCD98B582}">
      <dgm:prSet/>
      <dgm:spPr/>
      <dgm:t>
        <a:bodyPr/>
        <a:lstStyle/>
        <a:p>
          <a:endParaRPr lang="zh-CN" altLang="en-US" sz="1800"/>
        </a:p>
      </dgm:t>
    </dgm:pt>
    <dgm:pt modelId="{D0BAFA4F-FF46-475D-865D-9F9EB5F2B7E5}" type="sibTrans" cxnId="{18BF2AE7-BA36-41A0-8604-096CCD98B582}">
      <dgm:prSet/>
      <dgm:spPr/>
      <dgm:t>
        <a:bodyPr/>
        <a:lstStyle/>
        <a:p>
          <a:endParaRPr lang="zh-CN" altLang="en-US" sz="1800"/>
        </a:p>
      </dgm:t>
    </dgm:pt>
    <dgm:pt modelId="{3CA023F1-F808-4AE0-81BB-22046C3C4DEF}">
      <dgm:prSet phldrT="[文本]" custT="1"/>
      <dgm:spPr/>
      <dgm:t>
        <a:bodyPr/>
        <a:lstStyle/>
        <a:p>
          <a:r>
            <a:rPr lang="zh-CN" altLang="en-US" sz="1400" b="1" dirty="0">
              <a:latin typeface="微软雅黑" panose="020B0503020204020204" pitchFamily="34" charset="-122"/>
              <a:ea typeface="微软雅黑" panose="020B0503020204020204" pitchFamily="34" charset="-122"/>
            </a:rPr>
            <a:t>获得“许可证申领号”</a:t>
          </a:r>
          <a:endParaRPr lang="zh-CN" altLang="en-US" sz="1200" b="1" dirty="0">
            <a:latin typeface="微软雅黑" panose="020B0503020204020204" pitchFamily="34" charset="-122"/>
            <a:ea typeface="微软雅黑" panose="020B0503020204020204" pitchFamily="34" charset="-122"/>
          </a:endParaRPr>
        </a:p>
      </dgm:t>
    </dgm:pt>
    <dgm:pt modelId="{F9FD5266-1962-4347-A912-415C65E29C17}" type="parTrans" cxnId="{878AF7F1-AF73-4BC8-8A97-0B98BBBCC714}">
      <dgm:prSet/>
      <dgm:spPr/>
      <dgm:t>
        <a:bodyPr/>
        <a:lstStyle/>
        <a:p>
          <a:endParaRPr lang="zh-CN" altLang="en-US" sz="1800"/>
        </a:p>
      </dgm:t>
    </dgm:pt>
    <dgm:pt modelId="{2D88CE41-56F6-4374-9EE5-357E1D7523BC}" type="sibTrans" cxnId="{878AF7F1-AF73-4BC8-8A97-0B98BBBCC714}">
      <dgm:prSet/>
      <dgm:spPr/>
      <dgm:t>
        <a:bodyPr/>
        <a:lstStyle/>
        <a:p>
          <a:endParaRPr lang="zh-CN" altLang="en-US" sz="1800"/>
        </a:p>
      </dgm:t>
    </dgm:pt>
    <dgm:pt modelId="{7235C121-AC81-4F48-92DE-826D97CA8970}">
      <dgm:prSet custT="1"/>
      <dgm:spPr/>
      <dgm:t>
        <a:bodyPr/>
        <a:lstStyle/>
        <a:p>
          <a:r>
            <a:rPr lang="zh-CN" altLang="en-US" sz="1200" dirty="0">
              <a:latin typeface="微软雅黑" panose="020B0503020204020204" pitchFamily="34" charset="-122"/>
              <a:ea typeface="微软雅黑" panose="020B0503020204020204" pitchFamily="34" charset="-122"/>
            </a:rPr>
            <a:t>如实填写“新签合同”、”实际装船”两个模块</a:t>
          </a:r>
        </a:p>
      </dgm:t>
    </dgm:pt>
    <dgm:pt modelId="{3C7DAE63-DC3B-4865-8E0E-ED858A699091}" type="parTrans" cxnId="{EA032439-53F0-4AEF-BE38-136BBA8DEC6A}">
      <dgm:prSet/>
      <dgm:spPr/>
      <dgm:t>
        <a:bodyPr/>
        <a:lstStyle/>
        <a:p>
          <a:endParaRPr lang="zh-CN" altLang="en-US" sz="1800"/>
        </a:p>
      </dgm:t>
    </dgm:pt>
    <dgm:pt modelId="{4855D04C-DC6E-45FF-BBE4-FCF0C4B44779}" type="sibTrans" cxnId="{EA032439-53F0-4AEF-BE38-136BBA8DEC6A}">
      <dgm:prSet/>
      <dgm:spPr/>
      <dgm:t>
        <a:bodyPr/>
        <a:lstStyle/>
        <a:p>
          <a:endParaRPr lang="zh-CN" altLang="en-US" sz="1800"/>
        </a:p>
      </dgm:t>
    </dgm:pt>
    <dgm:pt modelId="{40CE44E3-5FB9-4556-8D0B-EA420BAFDA61}">
      <dgm:prSet phldrT="[文本]" custT="1"/>
      <dgm:spPr/>
      <dgm:t>
        <a:bodyPr/>
        <a:lstStyle/>
        <a:p>
          <a:r>
            <a:rPr lang="zh-CN" altLang="en-US" sz="1400" b="1" dirty="0">
              <a:latin typeface="微软雅黑" panose="020B0503020204020204" pitchFamily="34" charset="-122"/>
              <a:ea typeface="微软雅黑" panose="020B0503020204020204" pitchFamily="34" charset="-122"/>
            </a:rPr>
            <a:t>通过用户名和密码登录</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大宗系统</a:t>
          </a:r>
          <a:r>
            <a:rPr lang="en-US" altLang="zh-CN"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dgm:t>
    </dgm:pt>
    <dgm:pt modelId="{B753F560-3B10-41FA-9DA4-1816AA107AD1}" type="sibTrans" cxnId="{9F05DC29-5804-40F4-AC48-2A6B33EB23CC}">
      <dgm:prSet/>
      <dgm:spPr/>
      <dgm:t>
        <a:bodyPr/>
        <a:lstStyle/>
        <a:p>
          <a:endParaRPr lang="zh-CN" altLang="en-US" sz="1800"/>
        </a:p>
      </dgm:t>
    </dgm:pt>
    <dgm:pt modelId="{1FE74638-2BE1-4070-8A2B-C295C848D77B}" type="parTrans" cxnId="{9F05DC29-5804-40F4-AC48-2A6B33EB23CC}">
      <dgm:prSet/>
      <dgm:spPr/>
      <dgm:t>
        <a:bodyPr/>
        <a:lstStyle/>
        <a:p>
          <a:endParaRPr lang="zh-CN" altLang="en-US" sz="1800"/>
        </a:p>
      </dgm:t>
    </dgm:pt>
    <dgm:pt modelId="{18F364C4-EB8B-4CA0-BF66-2D3DDA67E097}">
      <dgm:prSet phldrT="[文本]" custT="1"/>
      <dgm:spPr/>
      <dgm:t>
        <a:bodyPr/>
        <a:lstStyle/>
        <a:p>
          <a:r>
            <a:rPr lang="zh-CN" sz="1400" b="1" dirty="0">
              <a:latin typeface="微软雅黑" panose="020B0503020204020204" pitchFamily="34" charset="-122"/>
              <a:ea typeface="微软雅黑" panose="020B0503020204020204" pitchFamily="34" charset="-122"/>
            </a:rPr>
            <a:t>填写企业</a:t>
          </a:r>
          <a:r>
            <a:rPr lang="zh-CN" altLang="en-US" sz="1400" b="1" dirty="0">
              <a:latin typeface="微软雅黑" panose="020B0503020204020204" pitchFamily="34" charset="-122"/>
              <a:ea typeface="微软雅黑" panose="020B0503020204020204" pitchFamily="34" charset="-122"/>
            </a:rPr>
            <a:t>基本</a:t>
          </a:r>
          <a:r>
            <a:rPr lang="zh-CN" sz="1400" b="1" dirty="0">
              <a:latin typeface="微软雅黑" panose="020B0503020204020204" pitchFamily="34" charset="-122"/>
              <a:ea typeface="微软雅黑" panose="020B0503020204020204" pitchFamily="34" charset="-122"/>
            </a:rPr>
            <a:t>信息，等待审核</a:t>
          </a:r>
          <a:endParaRPr lang="zh-CN" altLang="en-US" sz="1400" b="1" dirty="0">
            <a:latin typeface="微软雅黑" panose="020B0503020204020204" pitchFamily="34" charset="-122"/>
            <a:ea typeface="微软雅黑" panose="020B0503020204020204" pitchFamily="34" charset="-122"/>
          </a:endParaRPr>
        </a:p>
      </dgm:t>
    </dgm:pt>
    <dgm:pt modelId="{A14152BD-998B-4AA6-9BE0-34C0FB1FC76E}" type="parTrans" cxnId="{E6A69A19-2580-4606-AB61-CD79F8D6124A}">
      <dgm:prSet/>
      <dgm:spPr/>
      <dgm:t>
        <a:bodyPr/>
        <a:lstStyle/>
        <a:p>
          <a:endParaRPr lang="zh-CN" altLang="en-US"/>
        </a:p>
      </dgm:t>
    </dgm:pt>
    <dgm:pt modelId="{5E1A8A5A-FFD5-4217-91AF-674AAD63DE1A}" type="sibTrans" cxnId="{E6A69A19-2580-4606-AB61-CD79F8D6124A}">
      <dgm:prSet/>
      <dgm:spPr/>
      <dgm:t>
        <a:bodyPr/>
        <a:lstStyle/>
        <a:p>
          <a:endParaRPr lang="zh-CN" altLang="en-US"/>
        </a:p>
      </dgm:t>
    </dgm:pt>
    <dgm:pt modelId="{F740BD0D-7BFA-4EEB-AD29-16336E92F122}">
      <dgm:prSet phldrT="[文本]" custT="1"/>
      <dgm:spPr/>
      <dgm:t>
        <a:bodyPr/>
        <a:lstStyle/>
        <a:p>
          <a:r>
            <a:rPr lang="en-US" sz="1200" dirty="0">
              <a:hlinkClick xmlns:r="http://schemas.openxmlformats.org/officeDocument/2006/relationships" r:id="rId1"/>
            </a:rPr>
            <a:t>http://ecomp.mofcom.gov.cn</a:t>
          </a:r>
          <a:endParaRPr lang="en-US" altLang="zh-CN" sz="1200" dirty="0"/>
        </a:p>
      </dgm:t>
    </dgm:pt>
    <dgm:pt modelId="{AD4366AE-A40B-4564-84D8-EBAF4D540D0E}" type="sibTrans" cxnId="{DCFC86DC-1CD0-44E4-8B53-6D0D75883F0D}">
      <dgm:prSet/>
      <dgm:spPr/>
      <dgm:t>
        <a:bodyPr/>
        <a:lstStyle/>
        <a:p>
          <a:endParaRPr lang="zh-CN" altLang="en-US" sz="1800"/>
        </a:p>
      </dgm:t>
    </dgm:pt>
    <dgm:pt modelId="{9C332812-8794-40A0-B1FB-90C737BB5676}" type="parTrans" cxnId="{DCFC86DC-1CD0-44E4-8B53-6D0D75883F0D}">
      <dgm:prSet/>
      <dgm:spPr/>
      <dgm:t>
        <a:bodyPr/>
        <a:lstStyle/>
        <a:p>
          <a:endParaRPr lang="zh-CN" altLang="en-US" sz="1800"/>
        </a:p>
      </dgm:t>
    </dgm:pt>
    <dgm:pt modelId="{C07DA69A-9859-4231-8D9E-A5CE3C575BCD}" type="pres">
      <dgm:prSet presAssocID="{4E3AA381-E1CB-41A7-840A-48989F7D5C2B}" presName="Name0" presStyleCnt="0">
        <dgm:presLayoutVars>
          <dgm:dir/>
          <dgm:animLvl val="lvl"/>
          <dgm:resizeHandles val="exact"/>
        </dgm:presLayoutVars>
      </dgm:prSet>
      <dgm:spPr/>
    </dgm:pt>
    <dgm:pt modelId="{72514482-E0EE-44ED-8320-EA2A3E378340}" type="pres">
      <dgm:prSet presAssocID="{3CA023F1-F808-4AE0-81BB-22046C3C4DEF}" presName="boxAndChildren" presStyleCnt="0"/>
      <dgm:spPr/>
    </dgm:pt>
    <dgm:pt modelId="{2B5F6737-55BC-4915-AD7E-121BF46A392C}" type="pres">
      <dgm:prSet presAssocID="{3CA023F1-F808-4AE0-81BB-22046C3C4DEF}" presName="parentTextBox" presStyleLbl="node1" presStyleIdx="0" presStyleCnt="5" custScaleY="62414" custLinFactNeighborX="32551" custLinFactNeighborY="16690"/>
      <dgm:spPr/>
    </dgm:pt>
    <dgm:pt modelId="{93A229FF-B383-4A99-923E-7D5E6F5EAC52}" type="pres">
      <dgm:prSet presAssocID="{D0BAFA4F-FF46-475D-865D-9F9EB5F2B7E5}" presName="sp" presStyleCnt="0"/>
      <dgm:spPr/>
    </dgm:pt>
    <dgm:pt modelId="{85A54C6B-F669-455C-B8B8-CBB6099E3F5C}" type="pres">
      <dgm:prSet presAssocID="{7EAD1264-7ACE-4139-84AA-71E5F7E30A09}" presName="arrowAndChildren" presStyleCnt="0"/>
      <dgm:spPr/>
    </dgm:pt>
    <dgm:pt modelId="{D28E895D-C8A2-4945-90BF-C07CD6D50625}" type="pres">
      <dgm:prSet presAssocID="{7EAD1264-7ACE-4139-84AA-71E5F7E30A09}" presName="parentTextArrow" presStyleLbl="node1" presStyleIdx="0" presStyleCnt="5"/>
      <dgm:spPr/>
    </dgm:pt>
    <dgm:pt modelId="{5336FC6D-307E-49C4-A252-4B214D2371FE}" type="pres">
      <dgm:prSet presAssocID="{7EAD1264-7ACE-4139-84AA-71E5F7E30A09}" presName="arrow" presStyleLbl="node1" presStyleIdx="1" presStyleCnt="5" custLinFactNeighborX="17898"/>
      <dgm:spPr/>
    </dgm:pt>
    <dgm:pt modelId="{33CE39CD-D1B2-4350-B70E-BE4E8FD707BA}" type="pres">
      <dgm:prSet presAssocID="{7EAD1264-7ACE-4139-84AA-71E5F7E30A09}" presName="descendantArrow" presStyleCnt="0"/>
      <dgm:spPr/>
    </dgm:pt>
    <dgm:pt modelId="{9CE0449C-34A5-48CA-A362-EC8A0BF6D303}" type="pres">
      <dgm:prSet presAssocID="{7235C121-AC81-4F48-92DE-826D97CA8970}" presName="childTextArrow" presStyleLbl="fgAccFollowNode1" presStyleIdx="0" presStyleCnt="3">
        <dgm:presLayoutVars>
          <dgm:bulletEnabled val="1"/>
        </dgm:presLayoutVars>
      </dgm:prSet>
      <dgm:spPr/>
    </dgm:pt>
    <dgm:pt modelId="{BEA21477-AEC3-430F-80BE-1F49B81C14F5}" type="pres">
      <dgm:prSet presAssocID="{5E1A8A5A-FFD5-4217-91AF-674AAD63DE1A}" presName="sp" presStyleCnt="0"/>
      <dgm:spPr/>
    </dgm:pt>
    <dgm:pt modelId="{C4C28A89-135B-4667-BCBA-3D2D2976A14D}" type="pres">
      <dgm:prSet presAssocID="{18F364C4-EB8B-4CA0-BF66-2D3DDA67E097}" presName="arrowAndChildren" presStyleCnt="0"/>
      <dgm:spPr/>
    </dgm:pt>
    <dgm:pt modelId="{27D98121-A32F-46D9-B5E2-CF80863E74D8}" type="pres">
      <dgm:prSet presAssocID="{18F364C4-EB8B-4CA0-BF66-2D3DDA67E097}" presName="parentTextArrow" presStyleLbl="node1" presStyleIdx="2" presStyleCnt="5" custScaleY="71493"/>
      <dgm:spPr/>
    </dgm:pt>
    <dgm:pt modelId="{93DB074E-054D-4B2D-A066-BEB5553B902E}" type="pres">
      <dgm:prSet presAssocID="{B753F560-3B10-41FA-9DA4-1816AA107AD1}" presName="sp" presStyleCnt="0"/>
      <dgm:spPr/>
    </dgm:pt>
    <dgm:pt modelId="{278B03C6-DC76-49C2-8733-4A2C3CA1B514}" type="pres">
      <dgm:prSet presAssocID="{40CE44E3-5FB9-4556-8D0B-EA420BAFDA61}" presName="arrowAndChildren" presStyleCnt="0"/>
      <dgm:spPr/>
    </dgm:pt>
    <dgm:pt modelId="{136F96E9-75E5-4C61-A0CD-CD267F51A512}" type="pres">
      <dgm:prSet presAssocID="{40CE44E3-5FB9-4556-8D0B-EA420BAFDA61}" presName="parentTextArrow" presStyleLbl="node1" presStyleIdx="2" presStyleCnt="5"/>
      <dgm:spPr/>
    </dgm:pt>
    <dgm:pt modelId="{D1445BDE-E7C6-4CB9-BA20-D8DC1C24C2C4}" type="pres">
      <dgm:prSet presAssocID="{40CE44E3-5FB9-4556-8D0B-EA420BAFDA61}" presName="arrow" presStyleLbl="node1" presStyleIdx="3" presStyleCnt="5" custLinFactNeighborY="-130"/>
      <dgm:spPr/>
    </dgm:pt>
    <dgm:pt modelId="{453A5B18-C570-4924-BA9A-A29F61792970}" type="pres">
      <dgm:prSet presAssocID="{40CE44E3-5FB9-4556-8D0B-EA420BAFDA61}" presName="descendantArrow" presStyleCnt="0"/>
      <dgm:spPr/>
    </dgm:pt>
    <dgm:pt modelId="{76E810E7-8BDF-48DD-B31D-50F6DC9F5CB9}" type="pres">
      <dgm:prSet presAssocID="{F740BD0D-7BFA-4EEB-AD29-16336E92F122}" presName="childTextArrow" presStyleLbl="fgAccFollowNode1" presStyleIdx="1" presStyleCnt="3" custLinFactNeighborX="50000">
        <dgm:presLayoutVars>
          <dgm:bulletEnabled val="1"/>
        </dgm:presLayoutVars>
      </dgm:prSet>
      <dgm:spPr/>
    </dgm:pt>
    <dgm:pt modelId="{AD3AE08C-4B4E-4040-A796-5A4013ECAE23}" type="pres">
      <dgm:prSet presAssocID="{877B6102-7F54-4AF9-AABB-5656F9078484}" presName="sp" presStyleCnt="0"/>
      <dgm:spPr/>
    </dgm:pt>
    <dgm:pt modelId="{9499B813-9E19-4367-9304-C1338E40A5A0}" type="pres">
      <dgm:prSet presAssocID="{0ECEEC6E-3147-4A35-8DEE-FBB84392D09B}" presName="arrowAndChildren" presStyleCnt="0"/>
      <dgm:spPr/>
    </dgm:pt>
    <dgm:pt modelId="{DD295A3F-1A60-4123-83FE-A928AA96F35A}" type="pres">
      <dgm:prSet presAssocID="{0ECEEC6E-3147-4A35-8DEE-FBB84392D09B}" presName="parentTextArrow" presStyleLbl="node1" presStyleIdx="3" presStyleCnt="5"/>
      <dgm:spPr/>
    </dgm:pt>
    <dgm:pt modelId="{7392644D-24D6-4A70-A1BE-AEEBDBDB2743}" type="pres">
      <dgm:prSet presAssocID="{0ECEEC6E-3147-4A35-8DEE-FBB84392D09B}" presName="arrow" presStyleLbl="node1" presStyleIdx="4" presStyleCnt="5"/>
      <dgm:spPr/>
    </dgm:pt>
    <dgm:pt modelId="{0A9C958C-962D-4011-8A44-4D91E5B1A838}" type="pres">
      <dgm:prSet presAssocID="{0ECEEC6E-3147-4A35-8DEE-FBB84392D09B}" presName="descendantArrow" presStyleCnt="0"/>
      <dgm:spPr/>
    </dgm:pt>
    <dgm:pt modelId="{CDEA2AB1-3327-4043-ABCB-D56CAFFE5092}" type="pres">
      <dgm:prSet presAssocID="{50D622A2-B8D2-4820-A0EE-6B80483AF91A}" presName="childTextArrow" presStyleLbl="fgAccFollowNode1" presStyleIdx="2" presStyleCnt="3" custLinFactNeighborX="66042">
        <dgm:presLayoutVars>
          <dgm:bulletEnabled val="1"/>
        </dgm:presLayoutVars>
      </dgm:prSet>
      <dgm:spPr/>
    </dgm:pt>
  </dgm:ptLst>
  <dgm:cxnLst>
    <dgm:cxn modelId="{E6A69A19-2580-4606-AB61-CD79F8D6124A}" srcId="{4E3AA381-E1CB-41A7-840A-48989F7D5C2B}" destId="{18F364C4-EB8B-4CA0-BF66-2D3DDA67E097}" srcOrd="2" destOrd="0" parTransId="{A14152BD-998B-4AA6-9BE0-34C0FB1FC76E}" sibTransId="{5E1A8A5A-FFD5-4217-91AF-674AAD63DE1A}"/>
    <dgm:cxn modelId="{B97D6A1D-1822-4D69-82F0-A4044C9ADAFB}" type="presOf" srcId="{50D622A2-B8D2-4820-A0EE-6B80483AF91A}" destId="{CDEA2AB1-3327-4043-ABCB-D56CAFFE5092}" srcOrd="0" destOrd="0" presId="urn:microsoft.com/office/officeart/2005/8/layout/process4"/>
    <dgm:cxn modelId="{115E3522-90D6-4E59-BC68-7553BD799066}" type="presOf" srcId="{7235C121-AC81-4F48-92DE-826D97CA8970}" destId="{9CE0449C-34A5-48CA-A362-EC8A0BF6D303}" srcOrd="0" destOrd="0" presId="urn:microsoft.com/office/officeart/2005/8/layout/process4"/>
    <dgm:cxn modelId="{96B28222-E8A3-44D8-A631-9BD58F537F20}" type="presOf" srcId="{4E3AA381-E1CB-41A7-840A-48989F7D5C2B}" destId="{C07DA69A-9859-4231-8D9E-A5CE3C575BCD}" srcOrd="0" destOrd="0" presId="urn:microsoft.com/office/officeart/2005/8/layout/process4"/>
    <dgm:cxn modelId="{02FAAE28-FA24-4EB6-B0CA-7BAF1B666DF1}" type="presOf" srcId="{18F364C4-EB8B-4CA0-BF66-2D3DDA67E097}" destId="{27D98121-A32F-46D9-B5E2-CF80863E74D8}" srcOrd="0" destOrd="0" presId="urn:microsoft.com/office/officeart/2005/8/layout/process4"/>
    <dgm:cxn modelId="{9F05DC29-5804-40F4-AC48-2A6B33EB23CC}" srcId="{4E3AA381-E1CB-41A7-840A-48989F7D5C2B}" destId="{40CE44E3-5FB9-4556-8D0B-EA420BAFDA61}" srcOrd="1" destOrd="0" parTransId="{1FE74638-2BE1-4070-8A2B-C295C848D77B}" sibTransId="{B753F560-3B10-41FA-9DA4-1816AA107AD1}"/>
    <dgm:cxn modelId="{EA032439-53F0-4AEF-BE38-136BBA8DEC6A}" srcId="{7EAD1264-7ACE-4139-84AA-71E5F7E30A09}" destId="{7235C121-AC81-4F48-92DE-826D97CA8970}" srcOrd="0" destOrd="0" parTransId="{3C7DAE63-DC3B-4865-8E0E-ED858A699091}" sibTransId="{4855D04C-DC6E-45FF-BBE4-FCF0C4B44779}"/>
    <dgm:cxn modelId="{22598F3B-6928-4D29-B191-E7634CB51676}" type="presOf" srcId="{F740BD0D-7BFA-4EEB-AD29-16336E92F122}" destId="{76E810E7-8BDF-48DD-B31D-50F6DC9F5CB9}" srcOrd="0" destOrd="0" presId="urn:microsoft.com/office/officeart/2005/8/layout/process4"/>
    <dgm:cxn modelId="{B3817D9E-E95C-4CAB-8EE3-0F9FABE4993B}" srcId="{4E3AA381-E1CB-41A7-840A-48989F7D5C2B}" destId="{0ECEEC6E-3147-4A35-8DEE-FBB84392D09B}" srcOrd="0" destOrd="0" parTransId="{06F2933F-9331-44F2-BE5F-E31E288F1A15}" sibTransId="{877B6102-7F54-4AF9-AABB-5656F9078484}"/>
    <dgm:cxn modelId="{E1ED9BA1-1CFD-4D0C-ADCC-3526EC9B92C4}" type="presOf" srcId="{7EAD1264-7ACE-4139-84AA-71E5F7E30A09}" destId="{5336FC6D-307E-49C4-A252-4B214D2371FE}" srcOrd="1" destOrd="0" presId="urn:microsoft.com/office/officeart/2005/8/layout/process4"/>
    <dgm:cxn modelId="{17AB0AAA-8278-4C99-A0A3-083E75875EDD}" type="presOf" srcId="{0ECEEC6E-3147-4A35-8DEE-FBB84392D09B}" destId="{7392644D-24D6-4A70-A1BE-AEEBDBDB2743}" srcOrd="1" destOrd="0" presId="urn:microsoft.com/office/officeart/2005/8/layout/process4"/>
    <dgm:cxn modelId="{954369C7-7FE0-4BEE-9706-CC1775A30BC7}" type="presOf" srcId="{40CE44E3-5FB9-4556-8D0B-EA420BAFDA61}" destId="{136F96E9-75E5-4C61-A0CD-CD267F51A512}" srcOrd="0" destOrd="0" presId="urn:microsoft.com/office/officeart/2005/8/layout/process4"/>
    <dgm:cxn modelId="{A1B084DB-6A01-44FC-ABD6-679BF6991D86}" type="presOf" srcId="{0ECEEC6E-3147-4A35-8DEE-FBB84392D09B}" destId="{DD295A3F-1A60-4123-83FE-A928AA96F35A}" srcOrd="0" destOrd="0" presId="urn:microsoft.com/office/officeart/2005/8/layout/process4"/>
    <dgm:cxn modelId="{DCFC86DC-1CD0-44E4-8B53-6D0D75883F0D}" srcId="{40CE44E3-5FB9-4556-8D0B-EA420BAFDA61}" destId="{F740BD0D-7BFA-4EEB-AD29-16336E92F122}" srcOrd="0" destOrd="0" parTransId="{9C332812-8794-40A0-B1FB-90C737BB5676}" sibTransId="{AD4366AE-A40B-4564-84D8-EBAF4D540D0E}"/>
    <dgm:cxn modelId="{18BF2AE7-BA36-41A0-8604-096CCD98B582}" srcId="{4E3AA381-E1CB-41A7-840A-48989F7D5C2B}" destId="{7EAD1264-7ACE-4139-84AA-71E5F7E30A09}" srcOrd="3" destOrd="0" parTransId="{698C1FB9-88BA-4200-989C-645F51227720}" sibTransId="{D0BAFA4F-FF46-475D-865D-9F9EB5F2B7E5}"/>
    <dgm:cxn modelId="{3F2BF6EA-760E-49EB-B4AA-EC7937BE46BB}" type="presOf" srcId="{7EAD1264-7ACE-4139-84AA-71E5F7E30A09}" destId="{D28E895D-C8A2-4945-90BF-C07CD6D50625}" srcOrd="0" destOrd="0" presId="urn:microsoft.com/office/officeart/2005/8/layout/process4"/>
    <dgm:cxn modelId="{33B5E4EB-AB04-4DE9-BCCF-5DA0931D72BF}" type="presOf" srcId="{3CA023F1-F808-4AE0-81BB-22046C3C4DEF}" destId="{2B5F6737-55BC-4915-AD7E-121BF46A392C}" srcOrd="0" destOrd="0" presId="urn:microsoft.com/office/officeart/2005/8/layout/process4"/>
    <dgm:cxn modelId="{C77666ED-E9CE-4222-9ACE-6B6725557E4B}" type="presOf" srcId="{40CE44E3-5FB9-4556-8D0B-EA420BAFDA61}" destId="{D1445BDE-E7C6-4CB9-BA20-D8DC1C24C2C4}" srcOrd="1" destOrd="0" presId="urn:microsoft.com/office/officeart/2005/8/layout/process4"/>
    <dgm:cxn modelId="{878AF7F1-AF73-4BC8-8A97-0B98BBBCC714}" srcId="{4E3AA381-E1CB-41A7-840A-48989F7D5C2B}" destId="{3CA023F1-F808-4AE0-81BB-22046C3C4DEF}" srcOrd="4" destOrd="0" parTransId="{F9FD5266-1962-4347-A912-415C65E29C17}" sibTransId="{2D88CE41-56F6-4374-9EE5-357E1D7523BC}"/>
    <dgm:cxn modelId="{829C2CFE-AFEF-4A25-A089-E05B20CC70CF}" srcId="{0ECEEC6E-3147-4A35-8DEE-FBB84392D09B}" destId="{50D622A2-B8D2-4820-A0EE-6B80483AF91A}" srcOrd="0" destOrd="0" parTransId="{0DC226E4-BDC5-4B1E-8DCE-5C0FDB9FFFFC}" sibTransId="{2B7BCD61-DCD6-40DB-9BB3-9ADA904C948F}"/>
    <dgm:cxn modelId="{97BCF574-7DCA-4D5B-825F-7CA69FB83B9E}" type="presParOf" srcId="{C07DA69A-9859-4231-8D9E-A5CE3C575BCD}" destId="{72514482-E0EE-44ED-8320-EA2A3E378340}" srcOrd="0" destOrd="0" presId="urn:microsoft.com/office/officeart/2005/8/layout/process4"/>
    <dgm:cxn modelId="{9EB4B8D5-8C42-4065-93E3-1FD73AE7A567}" type="presParOf" srcId="{72514482-E0EE-44ED-8320-EA2A3E378340}" destId="{2B5F6737-55BC-4915-AD7E-121BF46A392C}" srcOrd="0" destOrd="0" presId="urn:microsoft.com/office/officeart/2005/8/layout/process4"/>
    <dgm:cxn modelId="{6A14AE91-87C8-4143-9604-69A6C2A15574}" type="presParOf" srcId="{C07DA69A-9859-4231-8D9E-A5CE3C575BCD}" destId="{93A229FF-B383-4A99-923E-7D5E6F5EAC52}" srcOrd="1" destOrd="0" presId="urn:microsoft.com/office/officeart/2005/8/layout/process4"/>
    <dgm:cxn modelId="{1455CB4A-202E-4F23-A9C5-3FB8B34E87B2}" type="presParOf" srcId="{C07DA69A-9859-4231-8D9E-A5CE3C575BCD}" destId="{85A54C6B-F669-455C-B8B8-CBB6099E3F5C}" srcOrd="2" destOrd="0" presId="urn:microsoft.com/office/officeart/2005/8/layout/process4"/>
    <dgm:cxn modelId="{B84A8DD1-230E-4D0F-A1AE-3B45D7F6F94D}" type="presParOf" srcId="{85A54C6B-F669-455C-B8B8-CBB6099E3F5C}" destId="{D28E895D-C8A2-4945-90BF-C07CD6D50625}" srcOrd="0" destOrd="0" presId="urn:microsoft.com/office/officeart/2005/8/layout/process4"/>
    <dgm:cxn modelId="{CD0E90C0-8713-4D2A-BF4F-08910986965E}" type="presParOf" srcId="{85A54C6B-F669-455C-B8B8-CBB6099E3F5C}" destId="{5336FC6D-307E-49C4-A252-4B214D2371FE}" srcOrd="1" destOrd="0" presId="urn:microsoft.com/office/officeart/2005/8/layout/process4"/>
    <dgm:cxn modelId="{DFA50A88-B80B-48D7-AC02-D009D68BCB7F}" type="presParOf" srcId="{85A54C6B-F669-455C-B8B8-CBB6099E3F5C}" destId="{33CE39CD-D1B2-4350-B70E-BE4E8FD707BA}" srcOrd="2" destOrd="0" presId="urn:microsoft.com/office/officeart/2005/8/layout/process4"/>
    <dgm:cxn modelId="{A3DC3699-60D9-40FB-92DD-DDCEF314BE24}" type="presParOf" srcId="{33CE39CD-D1B2-4350-B70E-BE4E8FD707BA}" destId="{9CE0449C-34A5-48CA-A362-EC8A0BF6D303}" srcOrd="0" destOrd="0" presId="urn:microsoft.com/office/officeart/2005/8/layout/process4"/>
    <dgm:cxn modelId="{4FC9F539-3D6E-4D92-955F-70A4AA7B2BD9}" type="presParOf" srcId="{C07DA69A-9859-4231-8D9E-A5CE3C575BCD}" destId="{BEA21477-AEC3-430F-80BE-1F49B81C14F5}" srcOrd="3" destOrd="0" presId="urn:microsoft.com/office/officeart/2005/8/layout/process4"/>
    <dgm:cxn modelId="{86769BAF-9B55-4540-9758-607E2887AE3F}" type="presParOf" srcId="{C07DA69A-9859-4231-8D9E-A5CE3C575BCD}" destId="{C4C28A89-135B-4667-BCBA-3D2D2976A14D}" srcOrd="4" destOrd="0" presId="urn:microsoft.com/office/officeart/2005/8/layout/process4"/>
    <dgm:cxn modelId="{1D942062-5791-427D-AB96-4A9120704FDB}" type="presParOf" srcId="{C4C28A89-135B-4667-BCBA-3D2D2976A14D}" destId="{27D98121-A32F-46D9-B5E2-CF80863E74D8}" srcOrd="0" destOrd="0" presId="urn:microsoft.com/office/officeart/2005/8/layout/process4"/>
    <dgm:cxn modelId="{6603BE63-5CB9-43DF-BA6B-B5143EB80BF4}" type="presParOf" srcId="{C07DA69A-9859-4231-8D9E-A5CE3C575BCD}" destId="{93DB074E-054D-4B2D-A066-BEB5553B902E}" srcOrd="5" destOrd="0" presId="urn:microsoft.com/office/officeart/2005/8/layout/process4"/>
    <dgm:cxn modelId="{E4C68D6A-86D4-4C6F-81C0-E50E541B36E6}" type="presParOf" srcId="{C07DA69A-9859-4231-8D9E-A5CE3C575BCD}" destId="{278B03C6-DC76-49C2-8733-4A2C3CA1B514}" srcOrd="6" destOrd="0" presId="urn:microsoft.com/office/officeart/2005/8/layout/process4"/>
    <dgm:cxn modelId="{15DB16AE-0AEC-48BB-9824-9816BB064D33}" type="presParOf" srcId="{278B03C6-DC76-49C2-8733-4A2C3CA1B514}" destId="{136F96E9-75E5-4C61-A0CD-CD267F51A512}" srcOrd="0" destOrd="0" presId="urn:microsoft.com/office/officeart/2005/8/layout/process4"/>
    <dgm:cxn modelId="{A6DB7653-BC25-4BC1-B58F-4097D7D1FE4E}" type="presParOf" srcId="{278B03C6-DC76-49C2-8733-4A2C3CA1B514}" destId="{D1445BDE-E7C6-4CB9-BA20-D8DC1C24C2C4}" srcOrd="1" destOrd="0" presId="urn:microsoft.com/office/officeart/2005/8/layout/process4"/>
    <dgm:cxn modelId="{325C4560-0E63-47B3-902F-2EB49626B609}" type="presParOf" srcId="{278B03C6-DC76-49C2-8733-4A2C3CA1B514}" destId="{453A5B18-C570-4924-BA9A-A29F61792970}" srcOrd="2" destOrd="0" presId="urn:microsoft.com/office/officeart/2005/8/layout/process4"/>
    <dgm:cxn modelId="{2FE077E0-A42A-436E-BEE5-5B60D4E86C91}" type="presParOf" srcId="{453A5B18-C570-4924-BA9A-A29F61792970}" destId="{76E810E7-8BDF-48DD-B31D-50F6DC9F5CB9}" srcOrd="0" destOrd="0" presId="urn:microsoft.com/office/officeart/2005/8/layout/process4"/>
    <dgm:cxn modelId="{9D88DA7B-4628-418D-8CA4-BECE83914CD0}" type="presParOf" srcId="{C07DA69A-9859-4231-8D9E-A5CE3C575BCD}" destId="{AD3AE08C-4B4E-4040-A796-5A4013ECAE23}" srcOrd="7" destOrd="0" presId="urn:microsoft.com/office/officeart/2005/8/layout/process4"/>
    <dgm:cxn modelId="{40D54557-5044-4448-BCC5-1B9E4E81B10A}" type="presParOf" srcId="{C07DA69A-9859-4231-8D9E-A5CE3C575BCD}" destId="{9499B813-9E19-4367-9304-C1338E40A5A0}" srcOrd="8" destOrd="0" presId="urn:microsoft.com/office/officeart/2005/8/layout/process4"/>
    <dgm:cxn modelId="{18BC347D-4425-4DC2-A662-1C8044E15A1C}" type="presParOf" srcId="{9499B813-9E19-4367-9304-C1338E40A5A0}" destId="{DD295A3F-1A60-4123-83FE-A928AA96F35A}" srcOrd="0" destOrd="0" presId="urn:microsoft.com/office/officeart/2005/8/layout/process4"/>
    <dgm:cxn modelId="{CD9C29A2-06FD-41E1-AB9B-3AC90D8E525F}" type="presParOf" srcId="{9499B813-9E19-4367-9304-C1338E40A5A0}" destId="{7392644D-24D6-4A70-A1BE-AEEBDBDB2743}" srcOrd="1" destOrd="0" presId="urn:microsoft.com/office/officeart/2005/8/layout/process4"/>
    <dgm:cxn modelId="{09203F9D-102E-4C95-A323-C0F5D13E6E61}" type="presParOf" srcId="{9499B813-9E19-4367-9304-C1338E40A5A0}" destId="{0A9C958C-962D-4011-8A44-4D91E5B1A838}" srcOrd="2" destOrd="0" presId="urn:microsoft.com/office/officeart/2005/8/layout/process4"/>
    <dgm:cxn modelId="{0668C1D5-0634-43E2-ACA1-8755B190D23A}" type="presParOf" srcId="{0A9C958C-962D-4011-8A44-4D91E5B1A838}" destId="{CDEA2AB1-3327-4043-ABCB-D56CAFFE5092}"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3AA381-E1CB-41A7-840A-48989F7D5C2B}" type="doc">
      <dgm:prSet loTypeId="urn:microsoft.com/office/officeart/2005/8/layout/process4" loCatId="process" qsTypeId="urn:microsoft.com/office/officeart/2005/8/quickstyle/simple1#2" qsCatId="simple" csTypeId="urn:microsoft.com/office/officeart/2005/8/colors/accent1_2#2" csCatId="accent1" phldr="1"/>
      <dgm:spPr/>
      <dgm:t>
        <a:bodyPr/>
        <a:lstStyle/>
        <a:p>
          <a:endParaRPr lang="zh-CN" altLang="en-US"/>
        </a:p>
      </dgm:t>
    </dgm:pt>
    <dgm:pt modelId="{0ECEEC6E-3147-4A35-8DEE-FBB84392D09B}">
      <dgm:prSet phldrT="[文本]" custT="1"/>
      <dgm:spPr/>
      <dgm:t>
        <a:bodyPr/>
        <a:lstStyle/>
        <a:p>
          <a:r>
            <a:rPr lang="zh-CN" altLang="en-US" sz="1400" b="1" dirty="0">
              <a:latin typeface="微软雅黑" panose="020B0503020204020204" pitchFamily="34" charset="-122"/>
              <a:ea typeface="微软雅黑" panose="020B0503020204020204" pitchFamily="34" charset="-122"/>
            </a:rPr>
            <a:t>申请</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许可证管理平台</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账户</a:t>
          </a:r>
        </a:p>
      </dgm:t>
    </dgm:pt>
    <dgm:pt modelId="{06F2933F-9331-44F2-BE5F-E31E288F1A15}" type="parTrans" cxnId="{B3817D9E-E95C-4CAB-8EE3-0F9FABE4993B}">
      <dgm:prSet/>
      <dgm:spPr/>
      <dgm:t>
        <a:bodyPr/>
        <a:lstStyle/>
        <a:p>
          <a:endParaRPr lang="zh-CN" altLang="en-US" sz="1800"/>
        </a:p>
      </dgm:t>
    </dgm:pt>
    <dgm:pt modelId="{877B6102-7F54-4AF9-AABB-5656F9078484}" type="sibTrans" cxnId="{B3817D9E-E95C-4CAB-8EE3-0F9FABE4993B}">
      <dgm:prSet/>
      <dgm:spPr/>
      <dgm:t>
        <a:bodyPr/>
        <a:lstStyle/>
        <a:p>
          <a:endParaRPr lang="zh-CN" altLang="en-US" sz="1800"/>
        </a:p>
      </dgm:t>
    </dgm:pt>
    <dgm:pt modelId="{50D622A2-B8D2-4820-A0EE-6B80483AF91A}">
      <dgm:prSet phldrT="[文本]" custT="1"/>
      <dgm:spPr/>
      <dgm:t>
        <a:bodyPr/>
        <a:lstStyle/>
        <a:p>
          <a:r>
            <a:rPr lang="zh-CN" altLang="en-US" sz="1200" dirty="0">
              <a:latin typeface="微软雅黑" panose="020B0503020204020204" pitchFamily="34" charset="-122"/>
              <a:ea typeface="微软雅黑" panose="020B0503020204020204" pitchFamily="34" charset="-122"/>
            </a:rPr>
            <a:t>联系当地商务部门获取电子密钥</a:t>
          </a:r>
        </a:p>
      </dgm:t>
    </dgm:pt>
    <dgm:pt modelId="{0DC226E4-BDC5-4B1E-8DCE-5C0FDB9FFFFC}" type="parTrans" cxnId="{829C2CFE-AFEF-4A25-A089-E05B20CC70CF}">
      <dgm:prSet/>
      <dgm:spPr/>
      <dgm:t>
        <a:bodyPr/>
        <a:lstStyle/>
        <a:p>
          <a:endParaRPr lang="zh-CN" altLang="en-US" sz="1800"/>
        </a:p>
      </dgm:t>
    </dgm:pt>
    <dgm:pt modelId="{2B7BCD61-DCD6-40DB-9BB3-9ADA904C948F}" type="sibTrans" cxnId="{829C2CFE-AFEF-4A25-A089-E05B20CC70CF}">
      <dgm:prSet/>
      <dgm:spPr/>
      <dgm:t>
        <a:bodyPr/>
        <a:lstStyle/>
        <a:p>
          <a:endParaRPr lang="zh-CN" altLang="en-US" sz="1800"/>
        </a:p>
      </dgm:t>
    </dgm:pt>
    <dgm:pt modelId="{40CE44E3-5FB9-4556-8D0B-EA420BAFDA61}">
      <dgm:prSet phldrT="[文本]" custT="1"/>
      <dgm:spPr/>
      <dgm:t>
        <a:bodyPr/>
        <a:lstStyle/>
        <a:p>
          <a:r>
            <a:rPr lang="zh-CN" altLang="en-US" sz="1400" b="1" dirty="0">
              <a:latin typeface="微软雅黑" panose="020B0503020204020204" pitchFamily="34" charset="-122"/>
              <a:ea typeface="微软雅黑" panose="020B0503020204020204" pitchFamily="34" charset="-122"/>
            </a:rPr>
            <a:t>插入电子密钥，登录</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许可证系统</a:t>
          </a:r>
          <a:r>
            <a:rPr lang="en-US" altLang="zh-CN"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dgm:t>
    </dgm:pt>
    <dgm:pt modelId="{1FE74638-2BE1-4070-8A2B-C295C848D77B}" type="parTrans" cxnId="{9F05DC29-5804-40F4-AC48-2A6B33EB23CC}">
      <dgm:prSet/>
      <dgm:spPr/>
      <dgm:t>
        <a:bodyPr/>
        <a:lstStyle/>
        <a:p>
          <a:endParaRPr lang="zh-CN" altLang="en-US" sz="1800"/>
        </a:p>
      </dgm:t>
    </dgm:pt>
    <dgm:pt modelId="{B753F560-3B10-41FA-9DA4-1816AA107AD1}" type="sibTrans" cxnId="{9F05DC29-5804-40F4-AC48-2A6B33EB23CC}">
      <dgm:prSet/>
      <dgm:spPr/>
      <dgm:t>
        <a:bodyPr/>
        <a:lstStyle/>
        <a:p>
          <a:endParaRPr lang="zh-CN" altLang="en-US" sz="1800"/>
        </a:p>
      </dgm:t>
    </dgm:pt>
    <dgm:pt modelId="{7EAD1264-7ACE-4139-84AA-71E5F7E30A09}">
      <dgm:prSet phldrT="[文本]" custT="1"/>
      <dgm:spPr/>
      <dgm:t>
        <a:bodyPr/>
        <a:lstStyle/>
        <a:p>
          <a:r>
            <a:rPr lang="zh-CN" altLang="en-US" sz="1400" b="1" dirty="0">
              <a:latin typeface="微软雅黑" panose="020B0503020204020204" pitchFamily="34" charset="-122"/>
              <a:ea typeface="微软雅黑" panose="020B0503020204020204" pitchFamily="34" charset="-122"/>
            </a:rPr>
            <a:t>输入“许可证申领号”，填报合同信息</a:t>
          </a:r>
        </a:p>
      </dgm:t>
    </dgm:pt>
    <dgm:pt modelId="{698C1FB9-88BA-4200-989C-645F51227720}" type="parTrans" cxnId="{18BF2AE7-BA36-41A0-8604-096CCD98B582}">
      <dgm:prSet/>
      <dgm:spPr/>
      <dgm:t>
        <a:bodyPr/>
        <a:lstStyle/>
        <a:p>
          <a:endParaRPr lang="zh-CN" altLang="en-US" sz="1800"/>
        </a:p>
      </dgm:t>
    </dgm:pt>
    <dgm:pt modelId="{D0BAFA4F-FF46-475D-865D-9F9EB5F2B7E5}" type="sibTrans" cxnId="{18BF2AE7-BA36-41A0-8604-096CCD98B582}">
      <dgm:prSet/>
      <dgm:spPr/>
      <dgm:t>
        <a:bodyPr/>
        <a:lstStyle/>
        <a:p>
          <a:endParaRPr lang="zh-CN" altLang="en-US" sz="1800"/>
        </a:p>
      </dgm:t>
    </dgm:pt>
    <dgm:pt modelId="{0362CD9F-805A-4517-B376-E7BD19710CAA}">
      <dgm:prSet phldrT="[文本]" custT="1"/>
      <dgm:spPr/>
      <dgm:t>
        <a:bodyPr/>
        <a:lstStyle/>
        <a:p>
          <a:r>
            <a:rPr lang="zh-CN" altLang="en-US" sz="1200" dirty="0">
              <a:latin typeface="微软雅黑" panose="020B0503020204020204" pitchFamily="34" charset="-122"/>
              <a:ea typeface="微软雅黑" panose="020B0503020204020204" pitchFamily="34" charset="-122"/>
            </a:rPr>
            <a:t>两个系统信息应保持一致</a:t>
          </a:r>
        </a:p>
      </dgm:t>
    </dgm:pt>
    <dgm:pt modelId="{5A5A6355-9908-4A48-9312-96DE1B03B90A}" type="parTrans" cxnId="{8A1AA3A2-8A2E-4F8F-9AED-E950A74AD59D}">
      <dgm:prSet/>
      <dgm:spPr/>
      <dgm:t>
        <a:bodyPr/>
        <a:lstStyle/>
        <a:p>
          <a:endParaRPr lang="zh-CN" altLang="en-US" sz="1800"/>
        </a:p>
      </dgm:t>
    </dgm:pt>
    <dgm:pt modelId="{D8C4A1D4-D52E-4EB6-86BE-D73D4F7470BA}" type="sibTrans" cxnId="{8A1AA3A2-8A2E-4F8F-9AED-E950A74AD59D}">
      <dgm:prSet/>
      <dgm:spPr/>
      <dgm:t>
        <a:bodyPr/>
        <a:lstStyle/>
        <a:p>
          <a:endParaRPr lang="zh-CN" altLang="en-US" sz="1800"/>
        </a:p>
      </dgm:t>
    </dgm:pt>
    <dgm:pt modelId="{C07DA69A-9859-4231-8D9E-A5CE3C575BCD}" type="pres">
      <dgm:prSet presAssocID="{4E3AA381-E1CB-41A7-840A-48989F7D5C2B}" presName="Name0" presStyleCnt="0">
        <dgm:presLayoutVars>
          <dgm:dir/>
          <dgm:animLvl val="lvl"/>
          <dgm:resizeHandles val="exact"/>
        </dgm:presLayoutVars>
      </dgm:prSet>
      <dgm:spPr/>
    </dgm:pt>
    <dgm:pt modelId="{6368E041-0A89-4992-BF3B-7F37E9ABB02F}" type="pres">
      <dgm:prSet presAssocID="{7EAD1264-7ACE-4139-84AA-71E5F7E30A09}" presName="boxAndChildren" presStyleCnt="0"/>
      <dgm:spPr/>
    </dgm:pt>
    <dgm:pt modelId="{099D0548-E7D7-436E-80CD-6FCD7868BCBF}" type="pres">
      <dgm:prSet presAssocID="{7EAD1264-7ACE-4139-84AA-71E5F7E30A09}" presName="parentTextBox" presStyleLbl="node1" presStyleIdx="0" presStyleCnt="3"/>
      <dgm:spPr/>
    </dgm:pt>
    <dgm:pt modelId="{4DD95BA7-5E08-4469-A413-20E8D5EE2596}" type="pres">
      <dgm:prSet presAssocID="{7EAD1264-7ACE-4139-84AA-71E5F7E30A09}" presName="entireBox" presStyleLbl="node1" presStyleIdx="0" presStyleCnt="3"/>
      <dgm:spPr/>
    </dgm:pt>
    <dgm:pt modelId="{0D255548-5EF0-42EF-8433-6B69C8B64E92}" type="pres">
      <dgm:prSet presAssocID="{7EAD1264-7ACE-4139-84AA-71E5F7E30A09}" presName="descendantBox" presStyleCnt="0"/>
      <dgm:spPr/>
    </dgm:pt>
    <dgm:pt modelId="{AE58E653-1973-464B-A5BE-285F87489DB5}" type="pres">
      <dgm:prSet presAssocID="{0362CD9F-805A-4517-B376-E7BD19710CAA}" presName="childTextBox" presStyleLbl="fgAccFollowNode1" presStyleIdx="0" presStyleCnt="2">
        <dgm:presLayoutVars>
          <dgm:bulletEnabled val="1"/>
        </dgm:presLayoutVars>
      </dgm:prSet>
      <dgm:spPr/>
    </dgm:pt>
    <dgm:pt modelId="{93DB074E-054D-4B2D-A066-BEB5553B902E}" type="pres">
      <dgm:prSet presAssocID="{B753F560-3B10-41FA-9DA4-1816AA107AD1}" presName="sp" presStyleCnt="0"/>
      <dgm:spPr/>
    </dgm:pt>
    <dgm:pt modelId="{278B03C6-DC76-49C2-8733-4A2C3CA1B514}" type="pres">
      <dgm:prSet presAssocID="{40CE44E3-5FB9-4556-8D0B-EA420BAFDA61}" presName="arrowAndChildren" presStyleCnt="0"/>
      <dgm:spPr/>
    </dgm:pt>
    <dgm:pt modelId="{136F96E9-75E5-4C61-A0CD-CD267F51A512}" type="pres">
      <dgm:prSet presAssocID="{40CE44E3-5FB9-4556-8D0B-EA420BAFDA61}" presName="parentTextArrow" presStyleLbl="node1" presStyleIdx="1" presStyleCnt="3" custScaleY="75964"/>
      <dgm:spPr/>
    </dgm:pt>
    <dgm:pt modelId="{AD3AE08C-4B4E-4040-A796-5A4013ECAE23}" type="pres">
      <dgm:prSet presAssocID="{877B6102-7F54-4AF9-AABB-5656F9078484}" presName="sp" presStyleCnt="0"/>
      <dgm:spPr/>
    </dgm:pt>
    <dgm:pt modelId="{9499B813-9E19-4367-9304-C1338E40A5A0}" type="pres">
      <dgm:prSet presAssocID="{0ECEEC6E-3147-4A35-8DEE-FBB84392D09B}" presName="arrowAndChildren" presStyleCnt="0"/>
      <dgm:spPr/>
    </dgm:pt>
    <dgm:pt modelId="{DD295A3F-1A60-4123-83FE-A928AA96F35A}" type="pres">
      <dgm:prSet presAssocID="{0ECEEC6E-3147-4A35-8DEE-FBB84392D09B}" presName="parentTextArrow" presStyleLbl="node1" presStyleIdx="1" presStyleCnt="3"/>
      <dgm:spPr/>
    </dgm:pt>
    <dgm:pt modelId="{7392644D-24D6-4A70-A1BE-AEEBDBDB2743}" type="pres">
      <dgm:prSet presAssocID="{0ECEEC6E-3147-4A35-8DEE-FBB84392D09B}" presName="arrow" presStyleLbl="node1" presStyleIdx="2" presStyleCnt="3" custScaleY="78077" custLinFactNeighborX="-44986" custLinFactNeighborY="-44596"/>
      <dgm:spPr/>
    </dgm:pt>
    <dgm:pt modelId="{0A9C958C-962D-4011-8A44-4D91E5B1A838}" type="pres">
      <dgm:prSet presAssocID="{0ECEEC6E-3147-4A35-8DEE-FBB84392D09B}" presName="descendantArrow" presStyleCnt="0"/>
      <dgm:spPr/>
    </dgm:pt>
    <dgm:pt modelId="{CDEA2AB1-3327-4043-ABCB-D56CAFFE5092}" type="pres">
      <dgm:prSet presAssocID="{50D622A2-B8D2-4820-A0EE-6B80483AF91A}" presName="childTextArrow" presStyleLbl="fgAccFollowNode1" presStyleIdx="1" presStyleCnt="2">
        <dgm:presLayoutVars>
          <dgm:bulletEnabled val="1"/>
        </dgm:presLayoutVars>
      </dgm:prSet>
      <dgm:spPr/>
    </dgm:pt>
  </dgm:ptLst>
  <dgm:cxnLst>
    <dgm:cxn modelId="{91D4290C-7FD1-4D67-B65F-BA31BABC3FBD}" type="presOf" srcId="{4E3AA381-E1CB-41A7-840A-48989F7D5C2B}" destId="{C07DA69A-9859-4231-8D9E-A5CE3C575BCD}" srcOrd="0" destOrd="0" presId="urn:microsoft.com/office/officeart/2005/8/layout/process4"/>
    <dgm:cxn modelId="{9F05DC29-5804-40F4-AC48-2A6B33EB23CC}" srcId="{4E3AA381-E1CB-41A7-840A-48989F7D5C2B}" destId="{40CE44E3-5FB9-4556-8D0B-EA420BAFDA61}" srcOrd="1" destOrd="0" parTransId="{1FE74638-2BE1-4070-8A2B-C295C848D77B}" sibTransId="{B753F560-3B10-41FA-9DA4-1816AA107AD1}"/>
    <dgm:cxn modelId="{E72E353A-BF32-4758-9603-51A7FC65AD76}" type="presOf" srcId="{50D622A2-B8D2-4820-A0EE-6B80483AF91A}" destId="{CDEA2AB1-3327-4043-ABCB-D56CAFFE5092}" srcOrd="0" destOrd="0" presId="urn:microsoft.com/office/officeart/2005/8/layout/process4"/>
    <dgm:cxn modelId="{4871AF44-3C8E-4BAA-A363-E13615F0D6DD}" type="presOf" srcId="{0362CD9F-805A-4517-B376-E7BD19710CAA}" destId="{AE58E653-1973-464B-A5BE-285F87489DB5}" srcOrd="0" destOrd="0" presId="urn:microsoft.com/office/officeart/2005/8/layout/process4"/>
    <dgm:cxn modelId="{39638F50-2BBA-4EDB-B005-6E6B9CBACF71}" type="presOf" srcId="{40CE44E3-5FB9-4556-8D0B-EA420BAFDA61}" destId="{136F96E9-75E5-4C61-A0CD-CD267F51A512}" srcOrd="0" destOrd="0" presId="urn:microsoft.com/office/officeart/2005/8/layout/process4"/>
    <dgm:cxn modelId="{B3817D9E-E95C-4CAB-8EE3-0F9FABE4993B}" srcId="{4E3AA381-E1CB-41A7-840A-48989F7D5C2B}" destId="{0ECEEC6E-3147-4A35-8DEE-FBB84392D09B}" srcOrd="0" destOrd="0" parTransId="{06F2933F-9331-44F2-BE5F-E31E288F1A15}" sibTransId="{877B6102-7F54-4AF9-AABB-5656F9078484}"/>
    <dgm:cxn modelId="{8A1AA3A2-8A2E-4F8F-9AED-E950A74AD59D}" srcId="{7EAD1264-7ACE-4139-84AA-71E5F7E30A09}" destId="{0362CD9F-805A-4517-B376-E7BD19710CAA}" srcOrd="0" destOrd="0" parTransId="{5A5A6355-9908-4A48-9312-96DE1B03B90A}" sibTransId="{D8C4A1D4-D52E-4EB6-86BE-D73D4F7470BA}"/>
    <dgm:cxn modelId="{325666C4-E118-48ED-866B-EFA00F9D5B38}" type="presOf" srcId="{0ECEEC6E-3147-4A35-8DEE-FBB84392D09B}" destId="{7392644D-24D6-4A70-A1BE-AEEBDBDB2743}" srcOrd="1" destOrd="0" presId="urn:microsoft.com/office/officeart/2005/8/layout/process4"/>
    <dgm:cxn modelId="{6BE76ADB-8C65-488A-A1FF-9EA9E33A9B6D}" type="presOf" srcId="{0ECEEC6E-3147-4A35-8DEE-FBB84392D09B}" destId="{DD295A3F-1A60-4123-83FE-A928AA96F35A}" srcOrd="0" destOrd="0" presId="urn:microsoft.com/office/officeart/2005/8/layout/process4"/>
    <dgm:cxn modelId="{18BF2AE7-BA36-41A0-8604-096CCD98B582}" srcId="{4E3AA381-E1CB-41A7-840A-48989F7D5C2B}" destId="{7EAD1264-7ACE-4139-84AA-71E5F7E30A09}" srcOrd="2" destOrd="0" parTransId="{698C1FB9-88BA-4200-989C-645F51227720}" sibTransId="{D0BAFA4F-FF46-475D-865D-9F9EB5F2B7E5}"/>
    <dgm:cxn modelId="{B74FE3EB-05BC-4630-925E-F9A1A4D0300C}" type="presOf" srcId="{7EAD1264-7ACE-4139-84AA-71E5F7E30A09}" destId="{4DD95BA7-5E08-4469-A413-20E8D5EE2596}" srcOrd="1" destOrd="0" presId="urn:microsoft.com/office/officeart/2005/8/layout/process4"/>
    <dgm:cxn modelId="{B3503CFB-AB8D-4985-A8AC-9DC4653D68E7}" type="presOf" srcId="{7EAD1264-7ACE-4139-84AA-71E5F7E30A09}" destId="{099D0548-E7D7-436E-80CD-6FCD7868BCBF}" srcOrd="0" destOrd="0" presId="urn:microsoft.com/office/officeart/2005/8/layout/process4"/>
    <dgm:cxn modelId="{829C2CFE-AFEF-4A25-A089-E05B20CC70CF}" srcId="{0ECEEC6E-3147-4A35-8DEE-FBB84392D09B}" destId="{50D622A2-B8D2-4820-A0EE-6B80483AF91A}" srcOrd="0" destOrd="0" parTransId="{0DC226E4-BDC5-4B1E-8DCE-5C0FDB9FFFFC}" sibTransId="{2B7BCD61-DCD6-40DB-9BB3-9ADA904C948F}"/>
    <dgm:cxn modelId="{1835032F-FFED-448F-A4F4-FD47558D7ED8}" type="presParOf" srcId="{C07DA69A-9859-4231-8D9E-A5CE3C575BCD}" destId="{6368E041-0A89-4992-BF3B-7F37E9ABB02F}" srcOrd="0" destOrd="0" presId="urn:microsoft.com/office/officeart/2005/8/layout/process4"/>
    <dgm:cxn modelId="{96457EB7-3878-44ED-B825-74541758D85E}" type="presParOf" srcId="{6368E041-0A89-4992-BF3B-7F37E9ABB02F}" destId="{099D0548-E7D7-436E-80CD-6FCD7868BCBF}" srcOrd="0" destOrd="0" presId="urn:microsoft.com/office/officeart/2005/8/layout/process4"/>
    <dgm:cxn modelId="{D74C7E4F-F119-415B-9176-BB40066C5AD8}" type="presParOf" srcId="{6368E041-0A89-4992-BF3B-7F37E9ABB02F}" destId="{4DD95BA7-5E08-4469-A413-20E8D5EE2596}" srcOrd="1" destOrd="0" presId="urn:microsoft.com/office/officeart/2005/8/layout/process4"/>
    <dgm:cxn modelId="{EFF7EB24-2B4F-4AB4-978B-89C367476325}" type="presParOf" srcId="{6368E041-0A89-4992-BF3B-7F37E9ABB02F}" destId="{0D255548-5EF0-42EF-8433-6B69C8B64E92}" srcOrd="2" destOrd="0" presId="urn:microsoft.com/office/officeart/2005/8/layout/process4"/>
    <dgm:cxn modelId="{1C4A45EE-80BF-45EA-81E1-70390681771E}" type="presParOf" srcId="{0D255548-5EF0-42EF-8433-6B69C8B64E92}" destId="{AE58E653-1973-464B-A5BE-285F87489DB5}" srcOrd="0" destOrd="0" presId="urn:microsoft.com/office/officeart/2005/8/layout/process4"/>
    <dgm:cxn modelId="{66B1DAEA-33AB-4EC2-A354-AF09F49F02EB}" type="presParOf" srcId="{C07DA69A-9859-4231-8D9E-A5CE3C575BCD}" destId="{93DB074E-054D-4B2D-A066-BEB5553B902E}" srcOrd="1" destOrd="0" presId="urn:microsoft.com/office/officeart/2005/8/layout/process4"/>
    <dgm:cxn modelId="{97E0F601-5746-4734-8821-ECE19C42CAB7}" type="presParOf" srcId="{C07DA69A-9859-4231-8D9E-A5CE3C575BCD}" destId="{278B03C6-DC76-49C2-8733-4A2C3CA1B514}" srcOrd="2" destOrd="0" presId="urn:microsoft.com/office/officeart/2005/8/layout/process4"/>
    <dgm:cxn modelId="{B9FD898F-8DD9-4372-8AF5-CA9212452E4F}" type="presParOf" srcId="{278B03C6-DC76-49C2-8733-4A2C3CA1B514}" destId="{136F96E9-75E5-4C61-A0CD-CD267F51A512}" srcOrd="0" destOrd="0" presId="urn:microsoft.com/office/officeart/2005/8/layout/process4"/>
    <dgm:cxn modelId="{0886E8A1-E8C5-4A53-B1A2-ED9B8A3FDAC4}" type="presParOf" srcId="{C07DA69A-9859-4231-8D9E-A5CE3C575BCD}" destId="{AD3AE08C-4B4E-4040-A796-5A4013ECAE23}" srcOrd="3" destOrd="0" presId="urn:microsoft.com/office/officeart/2005/8/layout/process4"/>
    <dgm:cxn modelId="{A62AD59C-354D-4F97-80BA-6196774A967E}" type="presParOf" srcId="{C07DA69A-9859-4231-8D9E-A5CE3C575BCD}" destId="{9499B813-9E19-4367-9304-C1338E40A5A0}" srcOrd="4" destOrd="0" presId="urn:microsoft.com/office/officeart/2005/8/layout/process4"/>
    <dgm:cxn modelId="{A8892E70-4C5C-42CE-87E5-D72BC16A3BB4}" type="presParOf" srcId="{9499B813-9E19-4367-9304-C1338E40A5A0}" destId="{DD295A3F-1A60-4123-83FE-A928AA96F35A}" srcOrd="0" destOrd="0" presId="urn:microsoft.com/office/officeart/2005/8/layout/process4"/>
    <dgm:cxn modelId="{6EFDE287-C086-4C04-B98B-34EF06ADCA56}" type="presParOf" srcId="{9499B813-9E19-4367-9304-C1338E40A5A0}" destId="{7392644D-24D6-4A70-A1BE-AEEBDBDB2743}" srcOrd="1" destOrd="0" presId="urn:microsoft.com/office/officeart/2005/8/layout/process4"/>
    <dgm:cxn modelId="{FD0B673C-98A9-4421-A3FC-C6400434B3E6}" type="presParOf" srcId="{9499B813-9E19-4367-9304-C1338E40A5A0}" destId="{0A9C958C-962D-4011-8A44-4D91E5B1A838}" srcOrd="2" destOrd="0" presId="urn:microsoft.com/office/officeart/2005/8/layout/process4"/>
    <dgm:cxn modelId="{C4EA74F2-77F4-4DBD-8793-AE142B638A14}" type="presParOf" srcId="{0A9C958C-962D-4011-8A44-4D91E5B1A838}" destId="{CDEA2AB1-3327-4043-ABCB-D56CAFFE5092}" srcOrd="0" destOrd="0" presId="urn:microsoft.com/office/officeart/2005/8/layout/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F6737-55BC-4915-AD7E-121BF46A392C}">
      <dsp:nvSpPr>
        <dsp:cNvPr id="0" name=""/>
        <dsp:cNvSpPr/>
      </dsp:nvSpPr>
      <dsp:spPr>
        <a:xfrm>
          <a:off x="0" y="2354120"/>
          <a:ext cx="3820748" cy="2596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获得“许可证申领号”</a:t>
          </a:r>
          <a:endParaRPr lang="zh-CN" altLang="en-US" sz="1200" b="1" kern="1200" dirty="0">
            <a:latin typeface="微软雅黑" panose="020B0503020204020204" pitchFamily="34" charset="-122"/>
            <a:ea typeface="微软雅黑" panose="020B0503020204020204" pitchFamily="34" charset="-122"/>
          </a:endParaRPr>
        </a:p>
      </dsp:txBody>
      <dsp:txXfrm>
        <a:off x="0" y="2354120"/>
        <a:ext cx="3820748" cy="259682"/>
      </dsp:txXfrm>
    </dsp:sp>
    <dsp:sp modelId="{5336FC6D-307E-49C4-A252-4B214D2371FE}">
      <dsp:nvSpPr>
        <dsp:cNvPr id="0" name=""/>
        <dsp:cNvSpPr/>
      </dsp:nvSpPr>
      <dsp:spPr>
        <a:xfrm rot="10800000">
          <a:off x="0" y="1719517"/>
          <a:ext cx="3820748" cy="63990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填报合同信息</a:t>
          </a:r>
        </a:p>
      </dsp:txBody>
      <dsp:txXfrm rot="-10800000">
        <a:off x="0" y="1719517"/>
        <a:ext cx="3820748" cy="224607"/>
      </dsp:txXfrm>
    </dsp:sp>
    <dsp:sp modelId="{9CE0449C-34A5-48CA-A362-EC8A0BF6D303}">
      <dsp:nvSpPr>
        <dsp:cNvPr id="0" name=""/>
        <dsp:cNvSpPr/>
      </dsp:nvSpPr>
      <dsp:spPr>
        <a:xfrm>
          <a:off x="0" y="1944124"/>
          <a:ext cx="3820748" cy="1913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如实填写“新签合同”、”实际装船”两个模块</a:t>
          </a:r>
        </a:p>
      </dsp:txBody>
      <dsp:txXfrm>
        <a:off x="0" y="1944124"/>
        <a:ext cx="3820748" cy="191332"/>
      </dsp:txXfrm>
    </dsp:sp>
    <dsp:sp modelId="{27D98121-A32F-46D9-B5E2-CF80863E74D8}">
      <dsp:nvSpPr>
        <dsp:cNvPr id="0" name=""/>
        <dsp:cNvSpPr/>
      </dsp:nvSpPr>
      <dsp:spPr>
        <a:xfrm rot="10800000">
          <a:off x="0" y="1268269"/>
          <a:ext cx="3820748" cy="457488"/>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sz="1400" b="1" kern="1200" dirty="0">
              <a:latin typeface="微软雅黑" panose="020B0503020204020204" pitchFamily="34" charset="-122"/>
              <a:ea typeface="微软雅黑" panose="020B0503020204020204" pitchFamily="34" charset="-122"/>
            </a:rPr>
            <a:t>填写企业</a:t>
          </a:r>
          <a:r>
            <a:rPr lang="zh-CN" altLang="en-US" sz="1400" b="1" kern="1200" dirty="0">
              <a:latin typeface="微软雅黑" panose="020B0503020204020204" pitchFamily="34" charset="-122"/>
              <a:ea typeface="微软雅黑" panose="020B0503020204020204" pitchFamily="34" charset="-122"/>
            </a:rPr>
            <a:t>基本</a:t>
          </a:r>
          <a:r>
            <a:rPr lang="zh-CN" sz="1400" b="1" kern="1200" dirty="0">
              <a:latin typeface="微软雅黑" panose="020B0503020204020204" pitchFamily="34" charset="-122"/>
              <a:ea typeface="微软雅黑" panose="020B0503020204020204" pitchFamily="34" charset="-122"/>
            </a:rPr>
            <a:t>信息，等待审核</a:t>
          </a:r>
          <a:endParaRPr lang="zh-CN" altLang="en-US" sz="1400" b="1" kern="1200" dirty="0">
            <a:latin typeface="微软雅黑" panose="020B0503020204020204" pitchFamily="34" charset="-122"/>
            <a:ea typeface="微软雅黑" panose="020B0503020204020204" pitchFamily="34" charset="-122"/>
          </a:endParaRPr>
        </a:p>
      </dsp:txBody>
      <dsp:txXfrm rot="10800000">
        <a:off x="0" y="1268269"/>
        <a:ext cx="3820748" cy="297262"/>
      </dsp:txXfrm>
    </dsp:sp>
    <dsp:sp modelId="{D1445BDE-E7C6-4CB9-BA20-D8DC1C24C2C4}">
      <dsp:nvSpPr>
        <dsp:cNvPr id="0" name=""/>
        <dsp:cNvSpPr/>
      </dsp:nvSpPr>
      <dsp:spPr>
        <a:xfrm rot="10800000">
          <a:off x="0" y="633771"/>
          <a:ext cx="3820748" cy="63990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通过用户名和密码登录</a:t>
          </a:r>
          <a:r>
            <a:rPr lang="en-US" altLang="zh-CN" sz="1400" b="1" kern="1200" dirty="0">
              <a:latin typeface="微软雅黑" panose="020B0503020204020204" pitchFamily="34" charset="-122"/>
              <a:ea typeface="微软雅黑" panose="020B0503020204020204" pitchFamily="34" charset="-122"/>
            </a:rPr>
            <a:t>《</a:t>
          </a:r>
          <a:r>
            <a:rPr lang="zh-CN" altLang="en-US" sz="1400" b="1" kern="1200" dirty="0">
              <a:latin typeface="微软雅黑" panose="020B0503020204020204" pitchFamily="34" charset="-122"/>
              <a:ea typeface="微软雅黑" panose="020B0503020204020204" pitchFamily="34" charset="-122"/>
            </a:rPr>
            <a:t>大宗系统</a:t>
          </a:r>
          <a:r>
            <a:rPr lang="en-US" altLang="zh-CN" sz="1400" b="1" kern="1200" dirty="0">
              <a:latin typeface="微软雅黑" panose="020B0503020204020204" pitchFamily="34" charset="-122"/>
              <a:ea typeface="微软雅黑" panose="020B0503020204020204" pitchFamily="34" charset="-122"/>
            </a:rPr>
            <a:t>》</a:t>
          </a:r>
          <a:endParaRPr lang="zh-CN" altLang="en-US" sz="1400" b="1" kern="1200" dirty="0">
            <a:latin typeface="微软雅黑" panose="020B0503020204020204" pitchFamily="34" charset="-122"/>
            <a:ea typeface="微软雅黑" panose="020B0503020204020204" pitchFamily="34" charset="-122"/>
          </a:endParaRPr>
        </a:p>
      </dsp:txBody>
      <dsp:txXfrm rot="-10800000">
        <a:off x="0" y="633771"/>
        <a:ext cx="3820748" cy="224607"/>
      </dsp:txXfrm>
    </dsp:sp>
    <dsp:sp modelId="{76E810E7-8BDF-48DD-B31D-50F6DC9F5CB9}">
      <dsp:nvSpPr>
        <dsp:cNvPr id="0" name=""/>
        <dsp:cNvSpPr/>
      </dsp:nvSpPr>
      <dsp:spPr>
        <a:xfrm>
          <a:off x="0" y="859210"/>
          <a:ext cx="3820748" cy="1913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hlinkClick xmlns:r="http://schemas.openxmlformats.org/officeDocument/2006/relationships" r:id="rId1"/>
            </a:rPr>
            <a:t>http://ecomp.mofcom.gov.cn</a:t>
          </a:r>
          <a:endParaRPr lang="en-US" altLang="zh-CN" sz="1200" kern="1200" dirty="0"/>
        </a:p>
      </dsp:txBody>
      <dsp:txXfrm>
        <a:off x="0" y="859210"/>
        <a:ext cx="3820748" cy="191332"/>
      </dsp:txXfrm>
    </dsp:sp>
    <dsp:sp modelId="{7392644D-24D6-4A70-A1BE-AEEBDBDB2743}">
      <dsp:nvSpPr>
        <dsp:cNvPr id="0" name=""/>
        <dsp:cNvSpPr/>
      </dsp:nvSpPr>
      <dsp:spPr>
        <a:xfrm rot="10800000">
          <a:off x="0" y="937"/>
          <a:ext cx="3820748" cy="63990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申请</a:t>
          </a:r>
          <a:r>
            <a:rPr lang="en-US" altLang="zh-CN" sz="1400" b="1" kern="1200" dirty="0">
              <a:latin typeface="微软雅黑" panose="020B0503020204020204" pitchFamily="34" charset="-122"/>
              <a:ea typeface="微软雅黑" panose="020B0503020204020204" pitchFamily="34" charset="-122"/>
            </a:rPr>
            <a:t>《</a:t>
          </a:r>
          <a:r>
            <a:rPr lang="zh-CN" altLang="en-US" sz="1400" b="1" kern="1200" dirty="0">
              <a:latin typeface="微软雅黑" panose="020B0503020204020204" pitchFamily="34" charset="-122"/>
              <a:ea typeface="微软雅黑" panose="020B0503020204020204" pitchFamily="34" charset="-122"/>
            </a:rPr>
            <a:t>大宗农产品进口报告系统</a:t>
          </a:r>
          <a:r>
            <a:rPr lang="en-US" altLang="zh-CN" sz="1400" b="1" kern="1200" dirty="0">
              <a:latin typeface="微软雅黑" panose="020B0503020204020204" pitchFamily="34" charset="-122"/>
              <a:ea typeface="微软雅黑" panose="020B0503020204020204" pitchFamily="34" charset="-122"/>
            </a:rPr>
            <a:t>》</a:t>
          </a:r>
          <a:r>
            <a:rPr lang="zh-CN" altLang="en-US" sz="1400" b="1" kern="1200" dirty="0">
              <a:latin typeface="微软雅黑" panose="020B0503020204020204" pitchFamily="34" charset="-122"/>
              <a:ea typeface="微软雅黑" panose="020B0503020204020204" pitchFamily="34" charset="-122"/>
            </a:rPr>
            <a:t>账户</a:t>
          </a:r>
        </a:p>
      </dsp:txBody>
      <dsp:txXfrm rot="-10800000">
        <a:off x="0" y="937"/>
        <a:ext cx="3820748" cy="224607"/>
      </dsp:txXfrm>
    </dsp:sp>
    <dsp:sp modelId="{CDEA2AB1-3327-4043-ABCB-D56CAFFE5092}">
      <dsp:nvSpPr>
        <dsp:cNvPr id="0" name=""/>
        <dsp:cNvSpPr/>
      </dsp:nvSpPr>
      <dsp:spPr>
        <a:xfrm>
          <a:off x="0" y="225544"/>
          <a:ext cx="3820748" cy="19133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联系食土商会获取用户名和密码</a:t>
          </a:r>
        </a:p>
      </dsp:txBody>
      <dsp:txXfrm>
        <a:off x="0" y="225544"/>
        <a:ext cx="3820748" cy="191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95BA7-5E08-4469-A413-20E8D5EE2596}">
      <dsp:nvSpPr>
        <dsp:cNvPr id="0" name=""/>
        <dsp:cNvSpPr/>
      </dsp:nvSpPr>
      <dsp:spPr>
        <a:xfrm>
          <a:off x="0" y="1709029"/>
          <a:ext cx="3804249" cy="7303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输入“许可证申领号”，填报合同信息</a:t>
          </a:r>
        </a:p>
      </dsp:txBody>
      <dsp:txXfrm>
        <a:off x="0" y="1709029"/>
        <a:ext cx="3804249" cy="394383"/>
      </dsp:txXfrm>
    </dsp:sp>
    <dsp:sp modelId="{AE58E653-1973-464B-A5BE-285F87489DB5}">
      <dsp:nvSpPr>
        <dsp:cNvPr id="0" name=""/>
        <dsp:cNvSpPr/>
      </dsp:nvSpPr>
      <dsp:spPr>
        <a:xfrm>
          <a:off x="0" y="2088806"/>
          <a:ext cx="3804249" cy="33595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两个系统信息应保持一致</a:t>
          </a:r>
        </a:p>
      </dsp:txBody>
      <dsp:txXfrm>
        <a:off x="0" y="2088806"/>
        <a:ext cx="3804249" cy="335956"/>
      </dsp:txXfrm>
    </dsp:sp>
    <dsp:sp modelId="{136F96E9-75E5-4C61-A0CD-CD267F51A512}">
      <dsp:nvSpPr>
        <dsp:cNvPr id="0" name=""/>
        <dsp:cNvSpPr/>
      </dsp:nvSpPr>
      <dsp:spPr>
        <a:xfrm rot="10800000">
          <a:off x="0" y="866710"/>
          <a:ext cx="3804249" cy="853274"/>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插入电子密钥，登录</a:t>
          </a:r>
          <a:r>
            <a:rPr lang="en-US" altLang="zh-CN" sz="1400" b="1" kern="1200" dirty="0">
              <a:latin typeface="微软雅黑" panose="020B0503020204020204" pitchFamily="34" charset="-122"/>
              <a:ea typeface="微软雅黑" panose="020B0503020204020204" pitchFamily="34" charset="-122"/>
            </a:rPr>
            <a:t>《</a:t>
          </a:r>
          <a:r>
            <a:rPr lang="zh-CN" altLang="en-US" sz="1400" b="1" kern="1200" dirty="0">
              <a:latin typeface="微软雅黑" panose="020B0503020204020204" pitchFamily="34" charset="-122"/>
              <a:ea typeface="微软雅黑" panose="020B0503020204020204" pitchFamily="34" charset="-122"/>
            </a:rPr>
            <a:t>许可证系统</a:t>
          </a:r>
          <a:r>
            <a:rPr lang="en-US" altLang="zh-CN" sz="1400" b="1" kern="1200" dirty="0">
              <a:latin typeface="微软雅黑" panose="020B0503020204020204" pitchFamily="34" charset="-122"/>
              <a:ea typeface="微软雅黑" panose="020B0503020204020204" pitchFamily="34" charset="-122"/>
            </a:rPr>
            <a:t>》</a:t>
          </a:r>
          <a:endParaRPr lang="zh-CN" altLang="en-US" sz="1400" b="1" kern="1200" dirty="0">
            <a:latin typeface="微软雅黑" panose="020B0503020204020204" pitchFamily="34" charset="-122"/>
            <a:ea typeface="微软雅黑" panose="020B0503020204020204" pitchFamily="34" charset="-122"/>
          </a:endParaRPr>
        </a:p>
      </dsp:txBody>
      <dsp:txXfrm rot="10800000">
        <a:off x="0" y="866710"/>
        <a:ext cx="3804249" cy="554432"/>
      </dsp:txXfrm>
    </dsp:sp>
    <dsp:sp modelId="{7392644D-24D6-4A70-A1BE-AEEBDBDB2743}">
      <dsp:nvSpPr>
        <dsp:cNvPr id="0" name=""/>
        <dsp:cNvSpPr/>
      </dsp:nvSpPr>
      <dsp:spPr>
        <a:xfrm rot="10800000">
          <a:off x="0" y="0"/>
          <a:ext cx="3804249" cy="87700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申请</a:t>
          </a:r>
          <a:r>
            <a:rPr lang="en-US" altLang="zh-CN" sz="1400" b="1" kern="1200" dirty="0">
              <a:latin typeface="微软雅黑" panose="020B0503020204020204" pitchFamily="34" charset="-122"/>
              <a:ea typeface="微软雅黑" panose="020B0503020204020204" pitchFamily="34" charset="-122"/>
            </a:rPr>
            <a:t>《</a:t>
          </a:r>
          <a:r>
            <a:rPr lang="zh-CN" altLang="en-US" sz="1400" b="1" kern="1200" dirty="0">
              <a:latin typeface="微软雅黑" panose="020B0503020204020204" pitchFamily="34" charset="-122"/>
              <a:ea typeface="微软雅黑" panose="020B0503020204020204" pitchFamily="34" charset="-122"/>
            </a:rPr>
            <a:t>许可证管理平台</a:t>
          </a:r>
          <a:r>
            <a:rPr lang="en-US" altLang="zh-CN" sz="1400" b="1" kern="1200" dirty="0">
              <a:latin typeface="微软雅黑" panose="020B0503020204020204" pitchFamily="34" charset="-122"/>
              <a:ea typeface="微软雅黑" panose="020B0503020204020204" pitchFamily="34" charset="-122"/>
            </a:rPr>
            <a:t>》</a:t>
          </a:r>
          <a:r>
            <a:rPr lang="zh-CN" altLang="en-US" sz="1400" b="1" kern="1200" dirty="0">
              <a:latin typeface="微软雅黑" panose="020B0503020204020204" pitchFamily="34" charset="-122"/>
              <a:ea typeface="微软雅黑" panose="020B0503020204020204" pitchFamily="34" charset="-122"/>
            </a:rPr>
            <a:t>账户</a:t>
          </a:r>
        </a:p>
      </dsp:txBody>
      <dsp:txXfrm rot="-10800000">
        <a:off x="0" y="0"/>
        <a:ext cx="3804249" cy="307830"/>
      </dsp:txXfrm>
    </dsp:sp>
    <dsp:sp modelId="{CDEA2AB1-3327-4043-ABCB-D56CAFFE5092}">
      <dsp:nvSpPr>
        <dsp:cNvPr id="0" name=""/>
        <dsp:cNvSpPr/>
      </dsp:nvSpPr>
      <dsp:spPr>
        <a:xfrm>
          <a:off x="0" y="271794"/>
          <a:ext cx="3804249" cy="33585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联系当地商务部门获取电子密钥</a:t>
          </a:r>
        </a:p>
      </dsp:txBody>
      <dsp:txXfrm>
        <a:off x="0" y="271794"/>
        <a:ext cx="3804249" cy="3358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D77B4-E4B4-4D3C-A9C5-EB900FF3B15E}" type="datetimeFigureOut">
              <a:rPr lang="zh-CN" altLang="en-US" smtClean="0"/>
              <a:t>2025/6/24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D5EBB-275F-4C24-B082-C5EEF143550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为什么</a:t>
            </a:r>
          </a:p>
        </p:txBody>
      </p:sp>
      <p:sp>
        <p:nvSpPr>
          <p:cNvPr id="4" name="灯片编号占位符 3"/>
          <p:cNvSpPr>
            <a:spLocks noGrp="1"/>
          </p:cNvSpPr>
          <p:nvPr>
            <p:ph type="sldNum" sz="quarter" idx="5"/>
          </p:nvPr>
        </p:nvSpPr>
        <p:spPr/>
        <p:txBody>
          <a:bodyPr/>
          <a:lstStyle/>
          <a:p>
            <a:fld id="{73AD5EBB-275F-4C24-B082-C5EEF143550F}" type="slidenum">
              <a:rPr lang="zh-CN" altLang="en-US" smtClean="0"/>
              <a:t>2</a:t>
            </a:fld>
            <a:endParaRPr lang="zh-CN" altLang="en-US"/>
          </a:p>
        </p:txBody>
      </p:sp>
    </p:spTree>
    <p:extLst>
      <p:ext uri="{BB962C8B-B14F-4D97-AF65-F5344CB8AC3E}">
        <p14:creationId xmlns:p14="http://schemas.microsoft.com/office/powerpoint/2010/main" val="163524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3AD5EBB-275F-4C24-B082-C5EEF143550F}" type="slidenum">
              <a:rPr lang="zh-CN" altLang="en-US" smtClean="0"/>
              <a:t>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81D302F-5E2D-4FF9-A986-02603DCE6FDA}" type="datetimeFigureOut">
              <a:rPr lang="zh-CN" altLang="en-US" smtClean="0"/>
              <a:t>2025/6/24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81D302F-5E2D-4FF9-A986-02603DCE6FDA}" type="datetimeFigureOut">
              <a:rPr lang="zh-CN" altLang="en-US" smtClean="0"/>
              <a:t>2025/6/24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81D302F-5E2D-4FF9-A986-02603DCE6FDA}" type="datetimeFigureOut">
              <a:rPr lang="zh-CN" altLang="en-US" smtClean="0"/>
              <a:t>2025/6/24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81D302F-5E2D-4FF9-A986-02603DCE6FDA}" type="datetimeFigureOut">
              <a:rPr lang="zh-CN" altLang="en-US" smtClean="0"/>
              <a:t>2025/6/24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81D302F-5E2D-4FF9-A986-02603DCE6FDA}" type="datetimeFigureOut">
              <a:rPr lang="zh-CN" altLang="en-US" smtClean="0"/>
              <a:t>2025/6/24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81D302F-5E2D-4FF9-A986-02603DCE6FDA}" type="datetimeFigureOut">
              <a:rPr lang="zh-CN" altLang="en-US" smtClean="0"/>
              <a:t>2025/6/24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6CA248-7BE1-4335-B3FB-1E6869F2EC7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1"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81D302F-5E2D-4FF9-A986-02603DCE6FDA}" type="datetimeFigureOut">
              <a:rPr lang="zh-CN" altLang="en-US" smtClean="0"/>
              <a:t>2025/6/24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56CA248-7BE1-4335-B3FB-1E6869F2EC7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1D302F-5E2D-4FF9-A986-02603DCE6FDA}" type="datetimeFigureOut">
              <a:rPr lang="zh-CN" altLang="en-US" smtClean="0"/>
              <a:t>2025/6/24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56CA248-7BE1-4335-B3FB-1E6869F2EC7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D302F-5E2D-4FF9-A986-02603DCE6FDA}" type="datetimeFigureOut">
              <a:rPr lang="zh-CN" altLang="en-US" smtClean="0"/>
              <a:t>2025/6/24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56CA248-7BE1-4335-B3FB-1E6869F2EC7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1D302F-5E2D-4FF9-A986-02603DCE6FDA}" type="datetimeFigureOut">
              <a:rPr lang="zh-CN" altLang="en-US" smtClean="0"/>
              <a:t>2025/6/24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6CA248-7BE1-4335-B3FB-1E6869F2EC7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81D302F-5E2D-4FF9-A986-02603DCE6FDA}" type="datetimeFigureOut">
              <a:rPr lang="zh-CN" altLang="en-US" smtClean="0"/>
              <a:t>2025/6/24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6CA248-7BE1-4335-B3FB-1E6869F2EC7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81D302F-5E2D-4FF9-A986-02603DCE6FDA}" type="datetimeFigureOut">
              <a:rPr lang="zh-CN" altLang="en-US" smtClean="0"/>
              <a:t>2025/6/24</a:t>
            </a:fld>
            <a:endParaRPr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6CA248-7BE1-4335-B3FB-1E6869F2EC7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tags" Target="../tags/tag12.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1.png"/><Relationship Id="rId10" Type="http://schemas.openxmlformats.org/officeDocument/2006/relationships/diagramData" Target="../diagrams/data2.xml"/><Relationship Id="rId4" Type="http://schemas.openxmlformats.org/officeDocument/2006/relationships/slideLayout" Target="../slideLayouts/slideLayout1.xml"/><Relationship Id="rId9" Type="http://schemas.microsoft.com/office/2007/relationships/diagramDrawing" Target="../diagrams/drawing1.xml"/><Relationship Id="rId14"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6.xml"/><Relationship Id="rId7" Type="http://schemas.openxmlformats.org/officeDocument/2006/relationships/image" Target="../media/image1.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png"/><Relationship Id="rId5" Type="http://schemas.openxmlformats.org/officeDocument/2006/relationships/slideLayout" Target="../slideLayouts/slideLayout1.xml"/><Relationship Id="rId4" Type="http://schemas.openxmlformats.org/officeDocument/2006/relationships/tags" Target="../tags/tag17.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7.xml"/><Relationship Id="rId7" Type="http://schemas.openxmlformats.org/officeDocument/2006/relationships/image" Target="../media/image16.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8.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1.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319891" y="3089576"/>
            <a:ext cx="4504209" cy="1015663"/>
          </a:xfrm>
          <a:prstGeom prst="rect">
            <a:avLst/>
          </a:prstGeom>
          <a:noFill/>
        </p:spPr>
        <p:txBody>
          <a:bodyPr wrap="square" rtlCol="0">
            <a:spAutoFit/>
          </a:bodyPr>
          <a:lstStyle>
            <a:defPPr>
              <a:defRPr lang="zh-CN"/>
            </a:defPPr>
            <a:lvl1pPr>
              <a:defRPr b="1">
                <a:solidFill>
                  <a:schemeClr val="accent1"/>
                </a:solidFill>
                <a:latin typeface="微软雅黑" panose="020B0503020204020204" pitchFamily="34" charset="-122"/>
                <a:ea typeface="微软雅黑" panose="020B0503020204020204" pitchFamily="34" charset="-122"/>
              </a:defRPr>
            </a:lvl1pPr>
          </a:lstStyle>
          <a:p>
            <a:pPr algn="ctr"/>
            <a:r>
              <a:rPr lang="zh-CN" altLang="en-US" sz="2000" dirty="0"/>
              <a:t>金运</a:t>
            </a:r>
            <a:endParaRPr lang="en-US" altLang="zh-CN" sz="2000" dirty="0"/>
          </a:p>
          <a:p>
            <a:pPr algn="ctr"/>
            <a:endParaRPr lang="en-US" altLang="zh-CN" sz="2000" dirty="0"/>
          </a:p>
          <a:p>
            <a:pPr algn="ctr"/>
            <a:r>
              <a:rPr lang="zh-CN" altLang="en-US" sz="2000" dirty="0"/>
              <a:t>中国食品土畜进出口商会 </a:t>
            </a:r>
          </a:p>
        </p:txBody>
      </p:sp>
      <p:grpSp>
        <p:nvGrpSpPr>
          <p:cNvPr id="2" name="组合 1"/>
          <p:cNvGrpSpPr/>
          <p:nvPr/>
        </p:nvGrpSpPr>
        <p:grpSpPr>
          <a:xfrm>
            <a:off x="-3" y="1579911"/>
            <a:ext cx="9144001" cy="1021255"/>
            <a:chOff x="0" y="2716812"/>
            <a:chExt cx="5991142" cy="1361673"/>
          </a:xfrm>
        </p:grpSpPr>
        <p:sp>
          <p:nvSpPr>
            <p:cNvPr id="30" name="矩形 29"/>
            <p:cNvSpPr/>
            <p:nvPr/>
          </p:nvSpPr>
          <p:spPr>
            <a:xfrm>
              <a:off x="0" y="3805061"/>
              <a:ext cx="5991141" cy="273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716812"/>
              <a:ext cx="5991142" cy="993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93984" y="2841364"/>
              <a:ext cx="4770218" cy="995144"/>
            </a:xfrm>
            <a:prstGeom prst="rect">
              <a:avLst/>
            </a:prstGeom>
            <a:noFill/>
          </p:spPr>
          <p:txBody>
            <a:bodyPr wrap="square" rtlCol="0">
              <a:spAutoFit/>
            </a:bodyPr>
            <a:lstStyle/>
            <a:p>
              <a:pPr algn="r">
                <a:lnSpc>
                  <a:spcPct val="125000"/>
                </a:lnSpc>
              </a:pPr>
              <a:r>
                <a:rPr lang="zh-CN" altLang="en-US" sz="3400" b="1" dirty="0">
                  <a:solidFill>
                    <a:schemeClr val="bg1"/>
                  </a:solidFill>
                  <a:latin typeface="微软雅黑" panose="020B0503020204020204" pitchFamily="34" charset="-122"/>
                  <a:ea typeface="微软雅黑" panose="020B0503020204020204" pitchFamily="34" charset="-122"/>
                </a:rPr>
                <a:t>大宗农产品进口报告系统及信息发布</a:t>
              </a:r>
            </a:p>
          </p:txBody>
        </p:sp>
      </p:grpSp>
      <p:grpSp>
        <p:nvGrpSpPr>
          <p:cNvPr id="5" name="组合 4"/>
          <p:cNvGrpSpPr/>
          <p:nvPr/>
        </p:nvGrpSpPr>
        <p:grpSpPr>
          <a:xfrm>
            <a:off x="146533" y="1639891"/>
            <a:ext cx="1224000" cy="917999"/>
            <a:chOff x="222586" y="2787385"/>
            <a:chExt cx="1224000" cy="1223998"/>
          </a:xfrm>
        </p:grpSpPr>
        <p:sp>
          <p:nvSpPr>
            <p:cNvPr id="20" name="椭圆 19"/>
            <p:cNvSpPr/>
            <p:nvPr/>
          </p:nvSpPr>
          <p:spPr>
            <a:xfrm>
              <a:off x="222586" y="2787385"/>
              <a:ext cx="1224000" cy="1223998"/>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5"/>
            <p:cNvSpPr>
              <a:spLocks noEditPoints="1"/>
            </p:cNvSpPr>
            <p:nvPr/>
          </p:nvSpPr>
          <p:spPr bwMode="auto">
            <a:xfrm>
              <a:off x="446632" y="3034538"/>
              <a:ext cx="775907" cy="729691"/>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3" name="文本框 12"/>
          <p:cNvSpPr txBox="1"/>
          <p:nvPr/>
        </p:nvSpPr>
        <p:spPr>
          <a:xfrm>
            <a:off x="2839080" y="4300743"/>
            <a:ext cx="3465830" cy="368300"/>
          </a:xfrm>
          <a:prstGeom prst="rect">
            <a:avLst/>
          </a:prstGeom>
          <a:noFill/>
        </p:spPr>
        <p:txBody>
          <a:bodyPr wrap="square" rtlCol="0">
            <a:spAutoFit/>
          </a:bodyPr>
          <a:lstStyle/>
          <a:p>
            <a:pPr algn="ctr"/>
            <a:r>
              <a:rPr lang="en-US" altLang="zh-CN" b="1" dirty="0"/>
              <a:t> 2025</a:t>
            </a:r>
            <a:r>
              <a:rPr lang="zh-CN" altLang="en-US" b="1" dirty="0"/>
              <a:t>年</a:t>
            </a:r>
            <a:r>
              <a:rPr lang="en-US" altLang="zh-CN" b="1" dirty="0"/>
              <a:t>6</a:t>
            </a:r>
            <a:r>
              <a:rPr lang="zh-CN" altLang="en-US" b="1" dirty="0"/>
              <a:t>月</a:t>
            </a:r>
            <a:r>
              <a:rPr lang="en-US" altLang="zh-CN" b="1" dirty="0"/>
              <a:t>20</a:t>
            </a:r>
            <a:r>
              <a:rPr lang="zh-CN" altLang="en-US" b="1" dirty="0"/>
              <a:t>日</a:t>
            </a:r>
          </a:p>
        </p:txBody>
      </p:sp>
      <p:pic>
        <p:nvPicPr>
          <p:cNvPr id="21" name="图片 20" descr="商会全称LOGO"/>
          <p:cNvPicPr>
            <a:picLocks noChangeAspect="1"/>
          </p:cNvPicPr>
          <p:nvPr/>
        </p:nvPicPr>
        <p:blipFill>
          <a:blip r:embed="rId2"/>
          <a:stretch>
            <a:fillRect/>
          </a:stretch>
        </p:blipFill>
        <p:spPr>
          <a:xfrm>
            <a:off x="6384290" y="80645"/>
            <a:ext cx="2646680" cy="53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4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1388734"/>
            <a:ext cx="4205521" cy="3154710"/>
          </a:xfrm>
          <a:prstGeom prst="rect">
            <a:avLst/>
          </a:prstGeom>
          <a:noFill/>
        </p:spPr>
        <p:txBody>
          <a:bodyPr wrap="square" rtlCol="0">
            <a:spAutoFit/>
          </a:bodyPr>
          <a:lstStyle/>
          <a:p>
            <a:pPr algn="ctr"/>
            <a:r>
              <a:rPr lang="en-US" altLang="zh-CN"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02</a:t>
            </a:r>
            <a:endParaRPr lang="zh-CN" altLang="en-US"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p:cNvSpPr txBox="1"/>
          <p:nvPr/>
        </p:nvSpPr>
        <p:spPr>
          <a:xfrm>
            <a:off x="3839255" y="1776019"/>
            <a:ext cx="6799889" cy="954107"/>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大宗农产品进口报告管理商品</a:t>
            </a:r>
            <a:b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许可证申请流程</a:t>
            </a:r>
          </a:p>
        </p:txBody>
      </p:sp>
      <p:sp>
        <p:nvSpPr>
          <p:cNvPr id="8" name="文本框 7"/>
          <p:cNvSpPr txBox="1"/>
          <p:nvPr/>
        </p:nvSpPr>
        <p:spPr>
          <a:xfrm>
            <a:off x="3836059" y="2717301"/>
            <a:ext cx="4663440" cy="400110"/>
          </a:xfrm>
          <a:prstGeom prst="rect">
            <a:avLst/>
          </a:prstGeom>
          <a:noFill/>
        </p:spPr>
        <p:txBody>
          <a:bodyPr wrap="square" rtlCol="0">
            <a:spAutoFit/>
          </a:bodyPr>
          <a:lstStyle/>
          <a:p>
            <a:r>
              <a:rPr lang="da-DK" altLang="zh-CN" sz="2000" dirty="0">
                <a:latin typeface="Times New Roman" panose="02020603050405020304" pitchFamily="18" charset="0"/>
                <a:cs typeface="Times New Roman" panose="02020603050405020304" pitchFamily="18" charset="0"/>
              </a:rPr>
              <a:t>Application Procedure</a:t>
            </a:r>
          </a:p>
        </p:txBody>
      </p:sp>
      <p:grpSp>
        <p:nvGrpSpPr>
          <p:cNvPr id="15" name="组合 14"/>
          <p:cNvGrpSpPr/>
          <p:nvPr/>
        </p:nvGrpSpPr>
        <p:grpSpPr>
          <a:xfrm>
            <a:off x="3717931" y="2689625"/>
            <a:ext cx="5100754" cy="122679"/>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useBgFill="1">
        <p:nvSpPr>
          <p:cNvPr id="16" name="文本框 15"/>
          <p:cNvSpPr txBox="1"/>
          <p:nvPr/>
        </p:nvSpPr>
        <p:spPr>
          <a:xfrm>
            <a:off x="487592" y="2329377"/>
            <a:ext cx="3230339" cy="646331"/>
          </a:xfrm>
          <a:prstGeom prst="rect">
            <a:avLst/>
          </a:prstGeom>
        </p:spPr>
        <p:txBody>
          <a:bodyPr wrap="square" rtlCol="0">
            <a:spAutoFit/>
          </a:bodyPr>
          <a:lstStyle/>
          <a:p>
            <a:pPr algn="ctr"/>
            <a:r>
              <a:rPr lang="en-US" altLang="zh-CN" sz="3600" b="1" dirty="0">
                <a:solidFill>
                  <a:schemeClr val="accent1"/>
                </a:solidFill>
                <a:latin typeface="Times New Roman" panose="02020603050405020304" pitchFamily="18" charset="0"/>
                <a:cs typeface="Times New Roman" panose="02020603050405020304" pitchFamily="18" charset="0"/>
              </a:rPr>
              <a:t>PART TWO</a:t>
            </a:r>
            <a:endParaRPr lang="zh-CN" altLang="en-US" sz="3600" b="1"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down)">
                                      <p:cBhvr>
                                        <p:cTn id="20" dur="500"/>
                                        <p:tgtEl>
                                          <p:spTgt spid="8"/>
                                        </p:tgtEl>
                                      </p:cBhvr>
                                    </p:animEffect>
                                  </p:childTnLst>
                                </p:cTn>
                              </p:par>
                              <p:par>
                                <p:cTn id="21" presetID="16" presetClass="entr" presetSubtype="37" fill="hold" grpId="0" nodeType="withEffect">
                                  <p:stCondLst>
                                    <p:cond delay="40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1358399" y="107394"/>
            <a:ext cx="7113238" cy="707886"/>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大宗农产品进口报告管理商品</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许可证申请流程</a:t>
            </a:r>
          </a:p>
        </p:txBody>
      </p:sp>
      <p:grpSp>
        <p:nvGrpSpPr>
          <p:cNvPr id="16" name="组合 15"/>
          <p:cNvGrpSpPr/>
          <p:nvPr/>
        </p:nvGrpSpPr>
        <p:grpSpPr>
          <a:xfrm>
            <a:off x="8606970" y="4889589"/>
            <a:ext cx="638628" cy="338554"/>
            <a:chOff x="8663567" y="6519446"/>
            <a:chExt cx="638628" cy="451404"/>
          </a:xfrm>
        </p:grpSpPr>
        <p:sp>
          <p:nvSpPr>
            <p:cNvPr id="20" name="矩形 19"/>
            <p:cNvSpPr/>
            <p:nvPr/>
          </p:nvSpPr>
          <p:spPr>
            <a:xfrm>
              <a:off x="8766881" y="6519446"/>
              <a:ext cx="432000"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663567" y="6519446"/>
              <a:ext cx="638628" cy="45140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23" name="内容占位符 3"/>
          <p:cNvGraphicFramePr/>
          <p:nvPr/>
        </p:nvGraphicFramePr>
        <p:xfrm>
          <a:off x="268173" y="1009291"/>
          <a:ext cx="3820748" cy="26138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4" name="内容占位符 3"/>
          <p:cNvGraphicFramePr/>
          <p:nvPr/>
        </p:nvGraphicFramePr>
        <p:xfrm>
          <a:off x="4915018" y="1112807"/>
          <a:ext cx="3804249" cy="244002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7" name="箭头: 右 8"/>
          <p:cNvSpPr/>
          <p:nvPr/>
        </p:nvSpPr>
        <p:spPr>
          <a:xfrm rot="5400000">
            <a:off x="3689692" y="2203185"/>
            <a:ext cx="1604603" cy="41837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sz="2000" dirty="0"/>
          </a:p>
        </p:txBody>
      </p:sp>
      <p:grpSp>
        <p:nvGrpSpPr>
          <p:cNvPr id="39" name="组合 38"/>
          <p:cNvGrpSpPr/>
          <p:nvPr/>
        </p:nvGrpSpPr>
        <p:grpSpPr>
          <a:xfrm>
            <a:off x="537507" y="3822424"/>
            <a:ext cx="7994967" cy="67790"/>
            <a:chOff x="647702" y="5265146"/>
            <a:chExt cx="7921940" cy="90386"/>
          </a:xfrm>
        </p:grpSpPr>
        <p:cxnSp>
          <p:nvCxnSpPr>
            <p:cNvPr id="40" name="直接连接符 39"/>
            <p:cNvCxnSpPr>
              <a:endCxn id="42"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1" name="椭圆 40"/>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2087880" y="4009390"/>
            <a:ext cx="4671695" cy="4330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14625" y="4089400"/>
            <a:ext cx="4044950" cy="292735"/>
          </a:xfrm>
          <a:prstGeom prst="rect">
            <a:avLst/>
          </a:prstGeom>
          <a:noFill/>
        </p:spPr>
        <p:txBody>
          <a:bodyPr wrap="square" rtlCol="0">
            <a:noAutofit/>
          </a:bodyPr>
          <a:lstStyle/>
          <a:p>
            <a:r>
              <a:rPr lang="zh-CN" altLang="en-US" sz="1400" b="1">
                <a:solidFill>
                  <a:schemeClr val="bg1"/>
                </a:solidFill>
                <a:latin typeface="微软雅黑" panose="020B0503020204020204" pitchFamily="34" charset="-122"/>
                <a:ea typeface="微软雅黑" panose="020B0503020204020204" pitchFamily="34" charset="-122"/>
              </a:rPr>
              <a:t>获得许可证，按照要求办理报关手续</a:t>
            </a:r>
          </a:p>
        </p:txBody>
      </p:sp>
      <p:sp>
        <p:nvSpPr>
          <p:cNvPr id="4" name="下箭头 3"/>
          <p:cNvSpPr/>
          <p:nvPr/>
        </p:nvSpPr>
        <p:spPr>
          <a:xfrm>
            <a:off x="4200525" y="4427855"/>
            <a:ext cx="446405" cy="26924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1"/>
            </p:custDataLst>
          </p:nvPr>
        </p:nvSpPr>
        <p:spPr>
          <a:xfrm>
            <a:off x="2155825" y="4679950"/>
            <a:ext cx="4671695" cy="3822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2"/>
            </p:custDataLst>
          </p:nvPr>
        </p:nvSpPr>
        <p:spPr>
          <a:xfrm>
            <a:off x="2635250" y="4742180"/>
            <a:ext cx="4044950" cy="292735"/>
          </a:xfrm>
          <a:prstGeom prst="rect">
            <a:avLst/>
          </a:prstGeom>
          <a:noFill/>
        </p:spPr>
        <p:txBody>
          <a:bodyPr wrap="square" rtlCol="0">
            <a:noAutofit/>
          </a:bodyPr>
          <a:lstStyle/>
          <a:p>
            <a:r>
              <a:rPr lang="zh-CN" altLang="en-US" sz="1400" b="1">
                <a:solidFill>
                  <a:schemeClr val="bg1"/>
                </a:solidFill>
                <a:latin typeface="微软雅黑" panose="020B0503020204020204" pitchFamily="34" charset="-122"/>
                <a:ea typeface="微软雅黑" panose="020B0503020204020204" pitchFamily="34" charset="-122"/>
              </a:rPr>
              <a:t>登录《大宗系统》，填写实</a:t>
            </a:r>
            <a:r>
              <a:rPr lang="en-US" altLang="zh-CN" sz="1400" b="1">
                <a:solidFill>
                  <a:schemeClr val="bg1"/>
                </a:solidFill>
                <a:latin typeface="微软雅黑" panose="020B0503020204020204" pitchFamily="34" charset="-122"/>
                <a:ea typeface="微软雅黑" panose="020B0503020204020204" pitchFamily="34" charset="-122"/>
              </a:rPr>
              <a:t>“</a:t>
            </a:r>
            <a:r>
              <a:rPr lang="zh-CN" altLang="en-US" sz="1400" b="1">
                <a:solidFill>
                  <a:schemeClr val="bg1"/>
                </a:solidFill>
                <a:latin typeface="微软雅黑" panose="020B0503020204020204" pitchFamily="34" charset="-122"/>
                <a:ea typeface="微软雅黑" panose="020B0503020204020204" pitchFamily="34" charset="-122"/>
              </a:rPr>
              <a:t>实际到港</a:t>
            </a:r>
            <a:r>
              <a:rPr lang="en-US" altLang="zh-CN" sz="1400" b="1">
                <a:solidFill>
                  <a:schemeClr val="bg1"/>
                </a:solidFill>
                <a:latin typeface="微软雅黑" panose="020B0503020204020204" pitchFamily="34" charset="-122"/>
                <a:ea typeface="微软雅黑" panose="020B0503020204020204" pitchFamily="34" charset="-122"/>
              </a:rPr>
              <a:t>”</a:t>
            </a:r>
            <a:r>
              <a:rPr lang="zh-CN" altLang="en-US" sz="1400" b="1">
                <a:solidFill>
                  <a:schemeClr val="bg1"/>
                </a:solidFill>
                <a:latin typeface="微软雅黑" panose="020B0503020204020204" pitchFamily="34" charset="-122"/>
                <a:ea typeface="微软雅黑" panose="020B0503020204020204" pitchFamily="34" charset="-122"/>
              </a:rPr>
              <a:t>信息</a:t>
            </a:r>
          </a:p>
        </p:txBody>
      </p:sp>
      <p:pic>
        <p:nvPicPr>
          <p:cNvPr id="7" name="图片 6" descr="商会全称LOGO"/>
          <p:cNvPicPr>
            <a:picLocks noChangeAspect="1"/>
          </p:cNvPicPr>
          <p:nvPr>
            <p:custDataLst>
              <p:tags r:id="rId3"/>
            </p:custDataLst>
          </p:nvPr>
        </p:nvPicPr>
        <p:blipFill>
          <a:blip r:embed="rId15"/>
          <a:stretch>
            <a:fillRect/>
          </a:stretch>
        </p:blipFill>
        <p:spPr>
          <a:xfrm>
            <a:off x="6384290" y="80645"/>
            <a:ext cx="2646680" cy="53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2" fill="hold" nodeType="withEffect">
                                  <p:stCondLst>
                                    <p:cond delay="25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par>
                                <p:cTn id="16" presetID="16" presetClass="entr" presetSubtype="37" fill="hold" nodeType="withEffect">
                                  <p:stCondLst>
                                    <p:cond delay="250"/>
                                  </p:stCondLst>
                                  <p:childTnLst>
                                    <p:set>
                                      <p:cBhvr>
                                        <p:cTn id="17" dur="1" fill="hold">
                                          <p:stCondLst>
                                            <p:cond delay="0"/>
                                          </p:stCondLst>
                                        </p:cTn>
                                        <p:tgtEl>
                                          <p:spTgt spid="39"/>
                                        </p:tgtEl>
                                        <p:attrNameLst>
                                          <p:attrName>style.visibility</p:attrName>
                                        </p:attrNameLst>
                                      </p:cBhvr>
                                      <p:to>
                                        <p:strVal val="visible"/>
                                      </p:to>
                                    </p:set>
                                    <p:animEffect transition="in" filter="barn(outVertical)">
                                      <p:cBhvr>
                                        <p:cTn id="1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C14A2-6065-E96C-37DE-97E2E17E0DCE}"/>
            </a:ext>
          </a:extLst>
        </p:cNvPr>
        <p:cNvGrpSpPr/>
        <p:nvPr/>
      </p:nvGrpSpPr>
      <p:grpSpPr>
        <a:xfrm>
          <a:off x="0" y="0"/>
          <a:ext cx="0" cy="0"/>
          <a:chOff x="0" y="0"/>
          <a:chExt cx="0" cy="0"/>
        </a:xfrm>
      </p:grpSpPr>
      <p:grpSp>
        <p:nvGrpSpPr>
          <p:cNvPr id="19" name="组合 18">
            <a:extLst>
              <a:ext uri="{FF2B5EF4-FFF2-40B4-BE49-F238E27FC236}">
                <a16:creationId xmlns:a16="http://schemas.microsoft.com/office/drawing/2014/main" id="{93886516-28E3-3DDF-ACF0-6C25A80A5B02}"/>
              </a:ext>
            </a:extLst>
          </p:cNvPr>
          <p:cNvGrpSpPr/>
          <p:nvPr/>
        </p:nvGrpSpPr>
        <p:grpSpPr>
          <a:xfrm>
            <a:off x="611188" y="195956"/>
            <a:ext cx="666069" cy="498344"/>
            <a:chOff x="611187" y="261275"/>
            <a:chExt cx="666069" cy="664458"/>
          </a:xfrm>
        </p:grpSpPr>
        <p:sp>
          <p:nvSpPr>
            <p:cNvPr id="9" name="矩形 8">
              <a:extLst>
                <a:ext uri="{FF2B5EF4-FFF2-40B4-BE49-F238E27FC236}">
                  <a16:creationId xmlns:a16="http://schemas.microsoft.com/office/drawing/2014/main" id="{D1284B49-C16A-00A2-48C5-267C9964E45A}"/>
                </a:ext>
              </a:extLst>
            </p:cNvPr>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CE21AD37-422E-83EE-58E4-4A7A50E94772}"/>
                </a:ext>
              </a:extLst>
            </p:cNvPr>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a:extLst>
              <a:ext uri="{FF2B5EF4-FFF2-40B4-BE49-F238E27FC236}">
                <a16:creationId xmlns:a16="http://schemas.microsoft.com/office/drawing/2014/main" id="{0D99801A-4E50-6E26-F212-D95168FE7A9D}"/>
              </a:ext>
            </a:extLst>
          </p:cNvPr>
          <p:cNvSpPr txBox="1"/>
          <p:nvPr/>
        </p:nvSpPr>
        <p:spPr>
          <a:xfrm>
            <a:off x="1358399" y="107394"/>
            <a:ext cx="7113238" cy="707886"/>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大宗农产品进口报告管理商品</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许可证申请流程</a:t>
            </a:r>
          </a:p>
        </p:txBody>
      </p:sp>
      <p:grpSp>
        <p:nvGrpSpPr>
          <p:cNvPr id="16" name="组合 15">
            <a:extLst>
              <a:ext uri="{FF2B5EF4-FFF2-40B4-BE49-F238E27FC236}">
                <a16:creationId xmlns:a16="http://schemas.microsoft.com/office/drawing/2014/main" id="{D1427935-BC02-652C-DAE8-F2650E967A63}"/>
              </a:ext>
            </a:extLst>
          </p:cNvPr>
          <p:cNvGrpSpPr/>
          <p:nvPr/>
        </p:nvGrpSpPr>
        <p:grpSpPr>
          <a:xfrm>
            <a:off x="8606970" y="4889589"/>
            <a:ext cx="638628" cy="338554"/>
            <a:chOff x="8663567" y="6519446"/>
            <a:chExt cx="638628" cy="451404"/>
          </a:xfrm>
        </p:grpSpPr>
        <p:sp>
          <p:nvSpPr>
            <p:cNvPr id="20" name="矩形 19">
              <a:extLst>
                <a:ext uri="{FF2B5EF4-FFF2-40B4-BE49-F238E27FC236}">
                  <a16:creationId xmlns:a16="http://schemas.microsoft.com/office/drawing/2014/main" id="{2417CD11-7ED5-7C3E-7AD6-9CF78E555233}"/>
                </a:ext>
              </a:extLst>
            </p:cNvPr>
            <p:cNvSpPr/>
            <p:nvPr/>
          </p:nvSpPr>
          <p:spPr>
            <a:xfrm>
              <a:off x="8766881" y="6519446"/>
              <a:ext cx="432000"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6E7D36E2-3F94-1A91-06C5-4021C58A2A00}"/>
                </a:ext>
              </a:extLst>
            </p:cNvPr>
            <p:cNvSpPr txBox="1"/>
            <p:nvPr/>
          </p:nvSpPr>
          <p:spPr>
            <a:xfrm>
              <a:off x="8663567" y="6519446"/>
              <a:ext cx="638628" cy="45140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pic>
        <p:nvPicPr>
          <p:cNvPr id="7" name="图片 6" descr="商会全称LOGO">
            <a:extLst>
              <a:ext uri="{FF2B5EF4-FFF2-40B4-BE49-F238E27FC236}">
                <a16:creationId xmlns:a16="http://schemas.microsoft.com/office/drawing/2014/main" id="{8F4F2111-1904-24B8-C286-6D10AC3638BB}"/>
              </a:ext>
            </a:extLst>
          </p:cNvPr>
          <p:cNvPicPr>
            <a:picLocks noChangeAspect="1"/>
          </p:cNvPicPr>
          <p:nvPr>
            <p:custDataLst>
              <p:tags r:id="rId1"/>
            </p:custDataLst>
          </p:nvPr>
        </p:nvPicPr>
        <p:blipFill>
          <a:blip r:embed="rId3"/>
          <a:stretch>
            <a:fillRect/>
          </a:stretch>
        </p:blipFill>
        <p:spPr>
          <a:xfrm>
            <a:off x="6384290" y="80645"/>
            <a:ext cx="2646680" cy="539750"/>
          </a:xfrm>
          <a:prstGeom prst="rect">
            <a:avLst/>
          </a:prstGeom>
        </p:spPr>
      </p:pic>
      <p:pic>
        <p:nvPicPr>
          <p:cNvPr id="8" name="图片 7">
            <a:extLst>
              <a:ext uri="{FF2B5EF4-FFF2-40B4-BE49-F238E27FC236}">
                <a16:creationId xmlns:a16="http://schemas.microsoft.com/office/drawing/2014/main" id="{E5D9EE02-B969-7903-4449-FD28E6BB47F3}"/>
              </a:ext>
            </a:extLst>
          </p:cNvPr>
          <p:cNvPicPr>
            <a:picLocks noChangeAspect="1"/>
          </p:cNvPicPr>
          <p:nvPr/>
        </p:nvPicPr>
        <p:blipFill>
          <a:blip r:embed="rId4"/>
          <a:stretch>
            <a:fillRect/>
          </a:stretch>
        </p:blipFill>
        <p:spPr>
          <a:xfrm>
            <a:off x="2581257" y="786653"/>
            <a:ext cx="3652988" cy="4175911"/>
          </a:xfrm>
          <a:prstGeom prst="rect">
            <a:avLst/>
          </a:prstGeom>
        </p:spPr>
      </p:pic>
    </p:spTree>
    <p:extLst>
      <p:ext uri="{BB962C8B-B14F-4D97-AF65-F5344CB8AC3E}">
        <p14:creationId xmlns:p14="http://schemas.microsoft.com/office/powerpoint/2010/main" val="245351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2" fill="hold" nodeType="withEffect">
                                  <p:stCondLst>
                                    <p:cond delay="25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5CF9871-0EA2-22D7-56F9-068A579D2A86}"/>
              </a:ext>
            </a:extLst>
          </p:cNvPr>
          <p:cNvPicPr>
            <a:picLocks noChangeAspect="1"/>
          </p:cNvPicPr>
          <p:nvPr/>
        </p:nvPicPr>
        <p:blipFill>
          <a:blip r:embed="rId6"/>
          <a:stretch>
            <a:fillRect/>
          </a:stretch>
        </p:blipFill>
        <p:spPr>
          <a:xfrm>
            <a:off x="672068" y="989071"/>
            <a:ext cx="2833131" cy="2861022"/>
          </a:xfrm>
          <a:prstGeom prst="rect">
            <a:avLst/>
          </a:prstGeom>
        </p:spPr>
      </p:pic>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1150113" y="130433"/>
            <a:ext cx="7113238" cy="707886"/>
          </a:xfrm>
          <a:prstGeom prst="rect">
            <a:avLst/>
          </a:prstGeom>
          <a:noFill/>
        </p:spPr>
        <p:txBody>
          <a:bodyPr wrap="square" rtlCol="0">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大宗农产品进口报告系统</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p>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  申请材料</a:t>
            </a:r>
          </a:p>
        </p:txBody>
      </p:sp>
      <p:grpSp>
        <p:nvGrpSpPr>
          <p:cNvPr id="5" name="组合 4"/>
          <p:cNvGrpSpPr/>
          <p:nvPr/>
        </p:nvGrpSpPr>
        <p:grpSpPr>
          <a:xfrm>
            <a:off x="574676" y="4193359"/>
            <a:ext cx="7994967" cy="67790"/>
            <a:chOff x="647702" y="5265146"/>
            <a:chExt cx="7921940" cy="90386"/>
          </a:xfrm>
        </p:grpSpPr>
        <p:cxnSp>
          <p:nvCxnSpPr>
            <p:cNvPr id="25" name="直接连接符 24"/>
            <p:cNvCxnSpPr>
              <a:endCxn id="35"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6" name="椭圆 25"/>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330345" y="4396036"/>
            <a:ext cx="7921625" cy="307777"/>
          </a:xfrm>
          <a:prstGeom prst="rect">
            <a:avLst/>
          </a:prstGeom>
          <a:noFill/>
        </p:spPr>
        <p:txBody>
          <a:bodyPr wrap="square"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备案材料参见官网：</a:t>
            </a:r>
            <a:r>
              <a:rPr lang="en-US" altLang="zh-CN" sz="1400" b="1" dirty="0">
                <a:solidFill>
                  <a:schemeClr val="accent1"/>
                </a:solidFill>
                <a:latin typeface="微软雅黑" panose="020B0503020204020204" pitchFamily="34" charset="-122"/>
                <a:ea typeface="微软雅黑" panose="020B0503020204020204" pitchFamily="34" charset="-122"/>
              </a:rPr>
              <a:t>http://www.cccfna.org.cn</a:t>
            </a:r>
          </a:p>
        </p:txBody>
      </p:sp>
      <p:grpSp>
        <p:nvGrpSpPr>
          <p:cNvPr id="16" name="组合 15"/>
          <p:cNvGrpSpPr/>
          <p:nvPr/>
        </p:nvGrpSpPr>
        <p:grpSpPr>
          <a:xfrm>
            <a:off x="8606970" y="4889589"/>
            <a:ext cx="638628" cy="338554"/>
            <a:chOff x="8663567" y="6519446"/>
            <a:chExt cx="638628" cy="451404"/>
          </a:xfrm>
        </p:grpSpPr>
        <p:sp>
          <p:nvSpPr>
            <p:cNvPr id="20" name="矩形 19"/>
            <p:cNvSpPr/>
            <p:nvPr/>
          </p:nvSpPr>
          <p:spPr>
            <a:xfrm>
              <a:off x="8766881" y="6519446"/>
              <a:ext cx="432000"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663567" y="6519446"/>
              <a:ext cx="638628" cy="45140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07</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pic>
        <p:nvPicPr>
          <p:cNvPr id="6" name="图片 5" descr="商会全称LOGO"/>
          <p:cNvPicPr>
            <a:picLocks noChangeAspect="1"/>
          </p:cNvPicPr>
          <p:nvPr>
            <p:custDataLst>
              <p:tags r:id="rId1"/>
            </p:custDataLst>
          </p:nvPr>
        </p:nvPicPr>
        <p:blipFill>
          <a:blip r:embed="rId7"/>
          <a:stretch>
            <a:fillRect/>
          </a:stretch>
        </p:blipFill>
        <p:spPr>
          <a:xfrm>
            <a:off x="6384290" y="80645"/>
            <a:ext cx="2646680" cy="539750"/>
          </a:xfrm>
          <a:prstGeom prst="rect">
            <a:avLst/>
          </a:prstGeom>
        </p:spPr>
      </p:pic>
      <p:cxnSp>
        <p:nvCxnSpPr>
          <p:cNvPr id="7" name="直接箭头连接符 6"/>
          <p:cNvCxnSpPr/>
          <p:nvPr/>
        </p:nvCxnSpPr>
        <p:spPr>
          <a:xfrm>
            <a:off x="421592" y="1892276"/>
            <a:ext cx="380365" cy="41211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custDataLst>
              <p:tags r:id="rId2"/>
            </p:custDataLst>
          </p:nvPr>
        </p:nvCxnSpPr>
        <p:spPr>
          <a:xfrm>
            <a:off x="2506297" y="3276576"/>
            <a:ext cx="380365" cy="41211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custDataLst>
              <p:tags r:id="rId3"/>
            </p:custDataLst>
          </p:nvPr>
        </p:nvPicPr>
        <p:blipFill>
          <a:blip r:embed="rId8"/>
          <a:stretch>
            <a:fillRect/>
          </a:stretch>
        </p:blipFill>
        <p:spPr>
          <a:xfrm>
            <a:off x="4104005" y="986790"/>
            <a:ext cx="4933315" cy="2874645"/>
          </a:xfrm>
          <a:prstGeom prst="rect">
            <a:avLst/>
          </a:prstGeom>
        </p:spPr>
      </p:pic>
      <p:sp>
        <p:nvSpPr>
          <p:cNvPr id="23" name="矩形 22"/>
          <p:cNvSpPr/>
          <p:nvPr/>
        </p:nvSpPr>
        <p:spPr>
          <a:xfrm>
            <a:off x="4979670" y="1967865"/>
            <a:ext cx="2775585" cy="103695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p:nvPr>
            <p:custDataLst>
              <p:tags r:id="rId4"/>
            </p:custDataLst>
          </p:nvPr>
        </p:nvCxnSpPr>
        <p:spPr>
          <a:xfrm>
            <a:off x="4979622" y="1555726"/>
            <a:ext cx="380365" cy="41211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7" name="图片 26" descr="1_409447973_171_85_3_723048286_a74b5400230617610076bc0dd2b955d3"/>
          <p:cNvPicPr>
            <a:picLocks noChangeAspect="1"/>
          </p:cNvPicPr>
          <p:nvPr/>
        </p:nvPicPr>
        <p:blipFill>
          <a:blip r:embed="rId9"/>
          <a:stretch>
            <a:fillRect/>
          </a:stretch>
        </p:blipFill>
        <p:spPr>
          <a:xfrm>
            <a:off x="6616700" y="3909060"/>
            <a:ext cx="1138555" cy="1138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2" fill="hold" nodeType="withEffect">
                                  <p:stCondLst>
                                    <p:cond delay="25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par>
                                <p:cTn id="16" presetID="16" presetClass="entr" presetSubtype="37"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1190966" y="191989"/>
            <a:ext cx="7113238" cy="707886"/>
          </a:xfrm>
          <a:prstGeom prst="rect">
            <a:avLst/>
          </a:prstGeom>
          <a:noFill/>
        </p:spPr>
        <p:txBody>
          <a:bodyPr wrap="square" rtlCol="0">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大宗农产品进口报告系统</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p>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2000" b="1">
                <a:solidFill>
                  <a:schemeClr val="tx1">
                    <a:lumMod val="85000"/>
                    <a:lumOff val="15000"/>
                  </a:schemeClr>
                </a:solidFill>
                <a:latin typeface="微软雅黑" panose="020B0503020204020204" pitchFamily="34" charset="-122"/>
                <a:ea typeface="微软雅黑" panose="020B0503020204020204" pitchFamily="34" charset="-122"/>
              </a:rPr>
              <a:t>乳品备案申请</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材料</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276622" y="1164434"/>
            <a:ext cx="7652385" cy="1306195"/>
          </a:xfrm>
          <a:prstGeom prst="rect">
            <a:avLst/>
          </a:prstGeom>
          <a:noFill/>
          <a:ln w="25400">
            <a:solidFill>
              <a:srgbClr val="0070C0"/>
            </a:solidFill>
          </a:ln>
        </p:spPr>
        <p:txBody>
          <a:bodyPr wrap="square" rtlCol="0">
            <a:noAutofit/>
          </a:bodyPr>
          <a:lstStyle/>
          <a:p>
            <a:pPr indent="720090">
              <a:lnSpc>
                <a:spcPct val="125000"/>
              </a:lnSpc>
            </a:pPr>
            <a:endParaRPr lang="zh-CN" altLang="en-US" sz="1200" dirty="0">
              <a:solidFill>
                <a:srgbClr val="262626"/>
              </a:solidFill>
              <a:latin typeface="微软雅黑" panose="020B0503020204020204" pitchFamily="34" charset="-122"/>
              <a:ea typeface="微软雅黑" panose="020B0503020204020204" pitchFamily="34" charset="-122"/>
            </a:endParaRPr>
          </a:p>
        </p:txBody>
      </p:sp>
      <p:sp>
        <p:nvSpPr>
          <p:cNvPr id="29" name="矩形 28"/>
          <p:cNvSpPr/>
          <p:nvPr/>
        </p:nvSpPr>
        <p:spPr bwMode="auto">
          <a:xfrm>
            <a:off x="165101" y="1006549"/>
            <a:ext cx="1159555" cy="318475"/>
          </a:xfrm>
          <a:prstGeom prst="rect">
            <a:avLst/>
          </a:prstGeom>
          <a:solidFill>
            <a:srgbClr val="0070C0"/>
          </a:solidFill>
          <a:ln>
            <a:noFill/>
          </a:ln>
        </p:spPr>
        <p:txBody>
          <a:bodyPr vert="horz" wrap="square" lIns="91440" tIns="45720" rIns="91440" bIns="45720" numCol="1" rtlCol="0" anchor="t" anchorCtr="0" compatLnSpc="1"/>
          <a:lstStyle/>
          <a:p>
            <a:pPr algn="ctr"/>
            <a:r>
              <a:rPr lang="zh-CN" altLang="en-US" sz="1600" b="1" dirty="0">
                <a:solidFill>
                  <a:schemeClr val="bg1"/>
                </a:solidFill>
                <a:latin typeface="微软雅黑" panose="020B0503020204020204" pitchFamily="34" charset="-122"/>
                <a:ea typeface="微软雅黑" panose="020B0503020204020204" pitchFamily="34" charset="-122"/>
              </a:rPr>
              <a:t>提交方式</a:t>
            </a:r>
          </a:p>
        </p:txBody>
      </p:sp>
      <p:sp>
        <p:nvSpPr>
          <p:cNvPr id="16" name="文本框 15"/>
          <p:cNvSpPr txBox="1"/>
          <p:nvPr/>
        </p:nvSpPr>
        <p:spPr>
          <a:xfrm>
            <a:off x="1277257" y="2600642"/>
            <a:ext cx="7651750" cy="2462213"/>
          </a:xfrm>
          <a:prstGeom prst="rect">
            <a:avLst/>
          </a:prstGeom>
          <a:noFill/>
          <a:ln w="25400">
            <a:solidFill>
              <a:srgbClr val="0070C0"/>
            </a:solidFill>
          </a:ln>
        </p:spPr>
        <p:txBody>
          <a:bodyPr wrap="square" rtlCol="0">
            <a:spAutoFit/>
          </a:bodyPr>
          <a:lstStyle/>
          <a:p>
            <a:r>
              <a:rPr lang="en-US" altLang="zh-CN" sz="1400" dirty="0"/>
              <a:t>1.</a:t>
            </a:r>
            <a:r>
              <a:rPr lang="zh-CN" altLang="en-US" sz="1400" dirty="0"/>
              <a:t>备案申请函（包括企业生产经营概况，备案商品进口流向、用途，保证按政府主管部门要求履行进口报告义务，无规避相关政府部门进口管理的行为，承诺遵守行业自律等）；</a:t>
            </a:r>
          </a:p>
          <a:p>
            <a:r>
              <a:rPr lang="en-US" altLang="zh-CN" sz="1400" dirty="0"/>
              <a:t>2.</a:t>
            </a:r>
            <a:r>
              <a:rPr lang="zh-CN" altLang="en-US" sz="1400" dirty="0"/>
              <a:t>大宗农产品进口报告企业备案登记表</a:t>
            </a:r>
            <a:endParaRPr lang="en-US" altLang="zh-CN" sz="1400" dirty="0"/>
          </a:p>
          <a:p>
            <a:r>
              <a:rPr lang="en-US" altLang="zh-CN" sz="1400" dirty="0"/>
              <a:t>3.</a:t>
            </a:r>
            <a:r>
              <a:rPr lang="zh-CN" altLang="en-US" sz="1400" dirty="0"/>
              <a:t>工商营业执照复印件（在工商管理部门登记注册，并进行了年度报告公示）；</a:t>
            </a:r>
          </a:p>
          <a:p>
            <a:r>
              <a:rPr lang="en-US" altLang="zh-CN" sz="1400" dirty="0"/>
              <a:t>4.</a:t>
            </a:r>
            <a:r>
              <a:rPr lang="zh-CN" altLang="en-US" sz="1400" dirty="0"/>
              <a:t>食品流通许可证或全国工业产品生产许可证或食品经营许可证复印件（备案商品名称为鲜奶类的许可范围需含预包装食品销售、奶粉类的许可范围需涵盖特殊食品销售或婴幼儿配方乳粉）；</a:t>
            </a:r>
          </a:p>
          <a:p>
            <a:r>
              <a:rPr lang="en-US" altLang="zh-CN" sz="1400" dirty="0"/>
              <a:t>5.</a:t>
            </a:r>
            <a:r>
              <a:rPr lang="zh-CN" altLang="en-US" sz="1400" dirty="0"/>
              <a:t>拟申请备案乳制品品种的意向性进口合同复印件（意向合同需体现出双方的基本信息及进口产品的品牌，规格、数量，单价，装运港、报关口岸等基本信息，合同需双方签字盖章）；</a:t>
            </a:r>
          </a:p>
          <a:p>
            <a:r>
              <a:rPr lang="en-US" altLang="zh-CN" sz="1400" dirty="0"/>
              <a:t>6.</a:t>
            </a:r>
            <a:r>
              <a:rPr lang="zh-CN" altLang="en-US" sz="1400" dirty="0"/>
              <a:t>申请大包乳粉（</a:t>
            </a:r>
            <a:r>
              <a:rPr lang="en-US" altLang="zh-CN" sz="1400" dirty="0"/>
              <a:t>HSCODE</a:t>
            </a:r>
            <a:r>
              <a:rPr lang="zh-CN" altLang="en-US" sz="1400" dirty="0"/>
              <a:t>：</a:t>
            </a:r>
            <a:r>
              <a:rPr lang="en-US" altLang="zh-CN" sz="1400" dirty="0"/>
              <a:t>04021000</a:t>
            </a:r>
            <a:r>
              <a:rPr lang="zh-CN" altLang="en-US" sz="1400" dirty="0"/>
              <a:t>、</a:t>
            </a:r>
            <a:r>
              <a:rPr lang="en-US" altLang="zh-CN" sz="1400" dirty="0"/>
              <a:t>04022100</a:t>
            </a:r>
            <a:r>
              <a:rPr lang="zh-CN" altLang="en-US" sz="1400" dirty="0"/>
              <a:t>、</a:t>
            </a:r>
            <a:r>
              <a:rPr lang="en-US" altLang="zh-CN" sz="1400" dirty="0"/>
              <a:t>04022900</a:t>
            </a:r>
            <a:r>
              <a:rPr lang="zh-CN" altLang="en-US" sz="1400" dirty="0"/>
              <a:t>）进口备案的企业需提交自用大包乳粉相关证明资料或下游用户合作协议</a:t>
            </a:r>
            <a:r>
              <a:rPr lang="en-US" altLang="zh-CN" sz="1400" dirty="0"/>
              <a:t>/</a:t>
            </a:r>
            <a:r>
              <a:rPr lang="zh-CN" altLang="en-US" sz="1400" dirty="0"/>
              <a:t>合同复印件（双方签字及盖章），确认进口大包乳粉进口商和使用厂家的对应关系。</a:t>
            </a:r>
          </a:p>
        </p:txBody>
      </p:sp>
      <p:sp>
        <p:nvSpPr>
          <p:cNvPr id="24" name="矩形 23"/>
          <p:cNvSpPr/>
          <p:nvPr/>
        </p:nvSpPr>
        <p:spPr bwMode="auto">
          <a:xfrm>
            <a:off x="158116" y="2571583"/>
            <a:ext cx="1138687" cy="318475"/>
          </a:xfrm>
          <a:prstGeom prst="rect">
            <a:avLst/>
          </a:prstGeom>
          <a:solidFill>
            <a:srgbClr val="0070C0"/>
          </a:solidFill>
          <a:ln>
            <a:noFill/>
          </a:ln>
        </p:spPr>
        <p:txBody>
          <a:bodyPr vert="horz" wrap="square" lIns="91440" tIns="45720" rIns="91440" bIns="45720" numCol="1" rtlCol="0" anchor="t" anchorCtr="0" compatLnSpc="1"/>
          <a:lstStyle/>
          <a:p>
            <a:pPr algn="ctr"/>
            <a:r>
              <a:rPr lang="zh-CN" altLang="en-US" sz="1600" b="1" dirty="0">
                <a:solidFill>
                  <a:schemeClr val="bg1"/>
                </a:solidFill>
                <a:latin typeface="微软雅黑" panose="020B0503020204020204" pitchFamily="34" charset="-122"/>
                <a:ea typeface="微软雅黑" panose="020B0503020204020204" pitchFamily="34" charset="-122"/>
              </a:rPr>
              <a:t>资料清单</a:t>
            </a:r>
          </a:p>
        </p:txBody>
      </p:sp>
      <p:sp>
        <p:nvSpPr>
          <p:cNvPr id="3" name="TextBox 2"/>
          <p:cNvSpPr txBox="1"/>
          <p:nvPr/>
        </p:nvSpPr>
        <p:spPr>
          <a:xfrm>
            <a:off x="1324610" y="1270635"/>
            <a:ext cx="7049770" cy="1300480"/>
          </a:xfrm>
          <a:prstGeom prst="rect">
            <a:avLst/>
          </a:prstGeom>
          <a:noFill/>
        </p:spPr>
        <p:txBody>
          <a:bodyPr wrap="square" rtlCol="0">
            <a:noAutofit/>
          </a:bodyPr>
          <a:lstStyle/>
          <a:p>
            <a:r>
              <a:rPr lang="zh-CN" altLang="en-US" sz="1400" dirty="0"/>
              <a:t>同时提交</a:t>
            </a:r>
            <a:r>
              <a:rPr lang="zh-CN" altLang="en-US" sz="1400" b="1" dirty="0">
                <a:solidFill>
                  <a:srgbClr val="0070C0"/>
                </a:solidFill>
              </a:rPr>
              <a:t>纸质材料</a:t>
            </a:r>
            <a:r>
              <a:rPr lang="zh-CN" altLang="en-US" sz="1400" dirty="0"/>
              <a:t>和</a:t>
            </a:r>
            <a:r>
              <a:rPr lang="zh-CN" altLang="en-US" sz="1400" b="1" dirty="0">
                <a:solidFill>
                  <a:srgbClr val="0070C0"/>
                </a:solidFill>
              </a:rPr>
              <a:t>电子版材料</a:t>
            </a:r>
            <a:r>
              <a:rPr lang="zh-CN" altLang="en-US" sz="1400" dirty="0"/>
              <a:t>。</a:t>
            </a:r>
          </a:p>
          <a:p>
            <a:r>
              <a:rPr lang="zh-CN" altLang="en-US" sz="1400" dirty="0"/>
              <a:t>全部材料需要打印成纸质版加盖企业公章快递至商会，并注明“肉食水产部”收。同时将</a:t>
            </a:r>
            <a:r>
              <a:rPr lang="en-US" altLang="zh-CN" sz="1400" dirty="0"/>
              <a:t>《</a:t>
            </a:r>
            <a:r>
              <a:rPr lang="zh-CN" altLang="en-US" sz="1400" dirty="0"/>
              <a:t>大宗农产品进口报告企业备案登记表</a:t>
            </a:r>
            <a:r>
              <a:rPr lang="en-US" altLang="zh-CN" sz="1400" dirty="0"/>
              <a:t>》</a:t>
            </a:r>
            <a:r>
              <a:rPr lang="zh-CN" altLang="en-US" sz="1400" dirty="0"/>
              <a:t>电子文档（</a:t>
            </a:r>
            <a:r>
              <a:rPr lang="en-US" altLang="zh-CN" sz="1400" dirty="0"/>
              <a:t>word</a:t>
            </a:r>
            <a:r>
              <a:rPr lang="zh-CN" altLang="en-US" sz="1400" dirty="0"/>
              <a:t>文档，无需签名、盖章）及所有其他资料的扫描件，发送电子邮件至</a:t>
            </a:r>
            <a:r>
              <a:rPr lang="zh-CN" altLang="en-US" sz="1400" b="1" dirty="0"/>
              <a:t> </a:t>
            </a:r>
            <a:r>
              <a:rPr lang="en-US" altLang="zh-CN" sz="1400" b="1" dirty="0"/>
              <a:t>87109811@cccfna.org.cn</a:t>
            </a:r>
            <a:r>
              <a:rPr lang="zh-CN" altLang="en-US" sz="1400" dirty="0"/>
              <a:t>，主题格式为“乳制品备案 </a:t>
            </a:r>
            <a:r>
              <a:rPr lang="en-US" altLang="zh-CN" sz="1400" dirty="0"/>
              <a:t>- </a:t>
            </a:r>
            <a:r>
              <a:rPr lang="zh-CN" altLang="en-US" sz="1400" dirty="0"/>
              <a:t>公司名称”。</a:t>
            </a:r>
          </a:p>
        </p:txBody>
      </p:sp>
      <p:pic>
        <p:nvPicPr>
          <p:cNvPr id="21" name="图片 20" descr="商会全称LOGO"/>
          <p:cNvPicPr>
            <a:picLocks noChangeAspect="1"/>
          </p:cNvPicPr>
          <p:nvPr>
            <p:custDataLst>
              <p:tags r:id="rId1"/>
            </p:custDataLst>
          </p:nvPr>
        </p:nvPicPr>
        <p:blipFill>
          <a:blip r:embed="rId3"/>
          <a:stretch>
            <a:fillRect/>
          </a:stretch>
        </p:blipFill>
        <p:spPr>
          <a:xfrm>
            <a:off x="6384290" y="80645"/>
            <a:ext cx="2646680" cy="53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par>
                                <p:cTn id="18" presetID="22" presetClass="entr" presetSubtype="8" fill="hold" grpId="0" nodeType="withEffect">
                                  <p:stCondLst>
                                    <p:cond delay="50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53" presetClass="entr" presetSubtype="16" fill="hold" grpId="0" nodeType="withEffect">
                                  <p:stCondLst>
                                    <p:cond delay="25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bldLvl="0" animBg="1"/>
      <p:bldP spid="29" grpId="0" animBg="1"/>
      <p:bldP spid="16" grpId="0" bldLvl="0" animBg="1"/>
      <p:bldP spid="2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登录</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大宗农产品进口报告系统</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07236" y="2502582"/>
            <a:ext cx="7994967" cy="67790"/>
            <a:chOff x="647702" y="5265146"/>
            <a:chExt cx="7921940" cy="90386"/>
          </a:xfrm>
        </p:grpSpPr>
        <p:cxnSp>
          <p:nvCxnSpPr>
            <p:cNvPr id="25" name="直接连接符 24"/>
            <p:cNvCxnSpPr>
              <a:endCxn id="35"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6" name="椭圆 25"/>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506241" y="815269"/>
            <a:ext cx="7921625" cy="1477328"/>
          </a:xfrm>
          <a:prstGeom prst="rect">
            <a:avLst/>
          </a:prstGeom>
          <a:noFill/>
        </p:spPr>
        <p:txBody>
          <a:bodyPr wrap="square" rtlCol="0">
            <a:spAutoFit/>
          </a:bodyPr>
          <a:lstStyle/>
          <a:p>
            <a:pPr>
              <a:lnSpc>
                <a:spcPts val="1800"/>
              </a:lnSpc>
            </a:pPr>
            <a:r>
              <a:rPr lang="en-US" altLang="zh-CN" sz="1400" b="1" dirty="0">
                <a:solidFill>
                  <a:srgbClr val="262626"/>
                </a:solidFill>
                <a:latin typeface="微软雅黑" panose="020B0503020204020204" pitchFamily="34" charset="-122"/>
                <a:ea typeface="微软雅黑" panose="020B0503020204020204" pitchFamily="34" charset="-122"/>
              </a:rPr>
              <a:t>1. </a:t>
            </a:r>
            <a:r>
              <a:rPr lang="zh-CN" altLang="en-US" sz="1400" b="1" dirty="0">
                <a:solidFill>
                  <a:srgbClr val="262626"/>
                </a:solidFill>
                <a:latin typeface="微软雅黑" panose="020B0503020204020204" pitchFamily="34" charset="-122"/>
                <a:ea typeface="微软雅黑" panose="020B0503020204020204" pitchFamily="34" charset="-122"/>
              </a:rPr>
              <a:t>备案邮件获得用户名、密码</a:t>
            </a:r>
          </a:p>
          <a:p>
            <a:pPr>
              <a:lnSpc>
                <a:spcPts val="1800"/>
              </a:lnSpc>
            </a:pPr>
            <a:r>
              <a:rPr lang="zh-CN" altLang="en-US" sz="1200" dirty="0">
                <a:solidFill>
                  <a:srgbClr val="262626"/>
                </a:solidFill>
                <a:latin typeface="微软雅黑" panose="020B0503020204020204" pitchFamily="34" charset="-122"/>
                <a:ea typeface="微软雅黑" panose="020B0503020204020204" pitchFamily="34" charset="-122"/>
              </a:rPr>
              <a:t>按照要求提供相关材料后，办事人员将按照每类商品的审批要求，定期审核材料并以邮件的形式将审核结果发送至企业提供的邮箱，请及时查看。</a:t>
            </a:r>
            <a:endParaRPr lang="en-US" altLang="zh-CN" sz="1200" dirty="0">
              <a:solidFill>
                <a:srgbClr val="262626"/>
              </a:solidFill>
              <a:latin typeface="微软雅黑" panose="020B0503020204020204" pitchFamily="34" charset="-122"/>
              <a:ea typeface="微软雅黑" panose="020B0503020204020204" pitchFamily="34" charset="-122"/>
            </a:endParaRPr>
          </a:p>
          <a:p>
            <a:pPr>
              <a:lnSpc>
                <a:spcPts val="1800"/>
              </a:lnSpc>
            </a:pPr>
            <a:r>
              <a:rPr lang="en-US" altLang="zh-CN" sz="1400" b="1" dirty="0">
                <a:solidFill>
                  <a:srgbClr val="262626"/>
                </a:solidFill>
                <a:latin typeface="微软雅黑" panose="020B0503020204020204" pitchFamily="34" charset="-122"/>
                <a:ea typeface="微软雅黑" panose="020B0503020204020204" pitchFamily="34" charset="-122"/>
              </a:rPr>
              <a:t>2. </a:t>
            </a:r>
            <a:r>
              <a:rPr lang="zh-CN" altLang="en-US" sz="1400" b="1" dirty="0">
                <a:solidFill>
                  <a:srgbClr val="262626"/>
                </a:solidFill>
                <a:latin typeface="微软雅黑" panose="020B0503020204020204" pitchFamily="34" charset="-122"/>
                <a:ea typeface="微软雅黑" panose="020B0503020204020204" pitchFamily="34" charset="-122"/>
              </a:rPr>
              <a:t>登录系统</a:t>
            </a:r>
          </a:p>
          <a:p>
            <a:pPr>
              <a:lnSpc>
                <a:spcPts val="1800"/>
              </a:lnSpc>
            </a:pPr>
            <a:r>
              <a:rPr lang="zh-CN" altLang="en-US" sz="1200" dirty="0">
                <a:solidFill>
                  <a:srgbClr val="262626"/>
                </a:solidFill>
                <a:latin typeface="微软雅黑" panose="020B0503020204020204" pitchFamily="34" charset="-122"/>
                <a:ea typeface="微软雅黑" panose="020B0503020204020204" pitchFamily="34" charset="-122"/>
              </a:rPr>
              <a:t>统一平台登陆网址</a:t>
            </a:r>
            <a:r>
              <a:rPr lang="en-US" altLang="zh-CN" sz="1200" dirty="0">
                <a:solidFill>
                  <a:srgbClr val="262626"/>
                </a:solidFill>
                <a:latin typeface="微软雅黑" panose="020B0503020204020204" pitchFamily="34" charset="-122"/>
                <a:ea typeface="微软雅黑" panose="020B0503020204020204" pitchFamily="34" charset="-122"/>
              </a:rPr>
              <a:t>http://ecomp.mofcom.gov.cn</a:t>
            </a:r>
            <a:r>
              <a:rPr lang="zh-CN" altLang="en-US" sz="1200" dirty="0">
                <a:solidFill>
                  <a:srgbClr val="262626"/>
                </a:solidFill>
                <a:latin typeface="微软雅黑" panose="020B0503020204020204" pitchFamily="34" charset="-122"/>
                <a:ea typeface="微软雅黑" panose="020B0503020204020204" pitchFamily="34" charset="-122"/>
              </a:rPr>
              <a:t>通过用户名、密码登录系统。</a:t>
            </a:r>
          </a:p>
          <a:p>
            <a:pPr>
              <a:lnSpc>
                <a:spcPts val="1800"/>
              </a:lnSpc>
            </a:pPr>
            <a:r>
              <a:rPr lang="zh-CN" altLang="en-US" sz="1200" dirty="0">
                <a:solidFill>
                  <a:srgbClr val="262626"/>
                </a:solidFill>
                <a:latin typeface="微软雅黑" panose="020B0503020204020204" pitchFamily="34" charset="-122"/>
                <a:ea typeface="微软雅黑" panose="020B0503020204020204" pitchFamily="34" charset="-122"/>
              </a:rPr>
              <a:t>如通过原大宗系统网址登陆，请选择“企业用户”。</a:t>
            </a:r>
          </a:p>
        </p:txBody>
      </p:sp>
      <p:grpSp>
        <p:nvGrpSpPr>
          <p:cNvPr id="16" name="组合 15"/>
          <p:cNvGrpSpPr/>
          <p:nvPr/>
        </p:nvGrpSpPr>
        <p:grpSpPr>
          <a:xfrm>
            <a:off x="8606970" y="4889589"/>
            <a:ext cx="638628" cy="338554"/>
            <a:chOff x="8663567" y="6519446"/>
            <a:chExt cx="638628" cy="451404"/>
          </a:xfrm>
        </p:grpSpPr>
        <p:sp>
          <p:nvSpPr>
            <p:cNvPr id="20" name="矩形 19"/>
            <p:cNvSpPr/>
            <p:nvPr/>
          </p:nvSpPr>
          <p:spPr>
            <a:xfrm>
              <a:off x="8766881" y="6519446"/>
              <a:ext cx="432000"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663567" y="6519446"/>
              <a:ext cx="638628" cy="45140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821" y="2931635"/>
            <a:ext cx="2776463" cy="1436299"/>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78" y="2920041"/>
            <a:ext cx="2612408" cy="1436298"/>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1418" y="2931637"/>
            <a:ext cx="2666032" cy="1413105"/>
          </a:xfrm>
          <a:prstGeom prst="rect">
            <a:avLst/>
          </a:prstGeom>
        </p:spPr>
      </p:pic>
      <p:pic>
        <p:nvPicPr>
          <p:cNvPr id="2" name="图片 1" descr="商会全称LOGO"/>
          <p:cNvPicPr>
            <a:picLocks noChangeAspect="1"/>
          </p:cNvPicPr>
          <p:nvPr>
            <p:custDataLst>
              <p:tags r:id="rId1"/>
            </p:custDataLst>
          </p:nvPr>
        </p:nvPicPr>
        <p:blipFill>
          <a:blip r:embed="rId6"/>
          <a:stretch>
            <a:fillRect/>
          </a:stretch>
        </p:blipFill>
        <p:spPr>
          <a:xfrm>
            <a:off x="6384290" y="80645"/>
            <a:ext cx="2646680" cy="53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22" presetClass="entr" presetSubtype="2" fill="hold" nodeType="withEffect">
                                  <p:stCondLst>
                                    <p:cond delay="25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par>
                                <p:cTn id="16" presetID="16" presetClass="entr" presetSubtype="37" fill="hold" nodeType="withEffect">
                                  <p:stCondLst>
                                    <p:cond delay="25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填写企业基本信息</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648" y="1213094"/>
            <a:ext cx="6048322" cy="3092338"/>
          </a:xfrm>
          <a:prstGeom prst="rect">
            <a:avLst/>
          </a:prstGeom>
        </p:spPr>
      </p:pic>
      <p:sp>
        <p:nvSpPr>
          <p:cNvPr id="10" name="TextBox 9"/>
          <p:cNvSpPr txBox="1"/>
          <p:nvPr/>
        </p:nvSpPr>
        <p:spPr>
          <a:xfrm>
            <a:off x="226338" y="1454633"/>
            <a:ext cx="1705231" cy="2336537"/>
          </a:xfrm>
          <a:prstGeom prst="rect">
            <a:avLst/>
          </a:prstGeom>
          <a:noFill/>
        </p:spPr>
        <p:txBody>
          <a:bodyPr wrap="square" rtlCol="0">
            <a:spAutoFit/>
          </a:bodyPr>
          <a:lstStyle/>
          <a:p>
            <a:pPr>
              <a:lnSpc>
                <a:spcPts val="2500"/>
              </a:lnSpc>
            </a:pPr>
            <a:r>
              <a:rPr lang="zh-CN" altLang="en-US" sz="1400" b="1" dirty="0">
                <a:latin typeface="微软雅黑" panose="020B0503020204020204" pitchFamily="34" charset="-122"/>
                <a:ea typeface="微软雅黑" panose="020B0503020204020204" pitchFamily="34" charset="-122"/>
              </a:rPr>
              <a:t>点击“企业基本信息”，填写联系人信息，保存后等待人工审核。“保存”即提交，请不要重复点击“保存”按钮。</a:t>
            </a:r>
            <a:endParaRPr lang="en-US" altLang="zh-CN" sz="1400" b="1" dirty="0">
              <a:latin typeface="微软雅黑" panose="020B0503020204020204" pitchFamily="34" charset="-122"/>
              <a:ea typeface="微软雅黑" panose="020B0503020204020204" pitchFamily="34" charset="-122"/>
            </a:endParaRPr>
          </a:p>
        </p:txBody>
      </p:sp>
      <p:pic>
        <p:nvPicPr>
          <p:cNvPr id="21" name="图片 20" descr="商会全称LOGO"/>
          <p:cNvPicPr>
            <a:picLocks noChangeAspect="1"/>
          </p:cNvPicPr>
          <p:nvPr>
            <p:custDataLst>
              <p:tags r:id="rId1"/>
            </p:custDataLst>
          </p:nvPr>
        </p:nvPicPr>
        <p:blipFill>
          <a:blip r:embed="rId4"/>
          <a:stretch>
            <a:fillRect/>
          </a:stretch>
        </p:blipFill>
        <p:spPr>
          <a:xfrm>
            <a:off x="6384290" y="80645"/>
            <a:ext cx="2646680" cy="53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填写合同信息</a:t>
            </a:r>
          </a:p>
        </p:txBody>
      </p:sp>
      <p:sp>
        <p:nvSpPr>
          <p:cNvPr id="10" name="TextBox 9"/>
          <p:cNvSpPr txBox="1"/>
          <p:nvPr/>
        </p:nvSpPr>
        <p:spPr>
          <a:xfrm>
            <a:off x="307060" y="876267"/>
            <a:ext cx="7364942" cy="412934"/>
          </a:xfrm>
          <a:prstGeom prst="rect">
            <a:avLst/>
          </a:prstGeom>
          <a:noFill/>
        </p:spPr>
        <p:txBody>
          <a:bodyPr wrap="square" rtlCol="0">
            <a:spAutoFit/>
          </a:bodyPr>
          <a:lstStyle/>
          <a:p>
            <a:pPr>
              <a:lnSpc>
                <a:spcPts val="2500"/>
              </a:lnSpc>
            </a:pPr>
            <a:r>
              <a:rPr lang="zh-CN" altLang="en-US" sz="1400" b="1" dirty="0">
                <a:latin typeface="微软雅黑" panose="020B0503020204020204" pitchFamily="34" charset="-122"/>
                <a:ea typeface="微软雅黑" panose="020B0503020204020204" pitchFamily="34" charset="-122"/>
              </a:rPr>
              <a:t>请如实填写“新签合同”、”实际装船”两个模块全部信息。</a:t>
            </a:r>
            <a:endParaRPr lang="en-US" altLang="zh-CN" sz="1400" b="1"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92" y="1371601"/>
            <a:ext cx="3313578" cy="2415396"/>
          </a:xfrm>
          <a:prstGeom prst="rect">
            <a:avLst/>
          </a:prstGeom>
        </p:spPr>
      </p:pic>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268" y="4032104"/>
            <a:ext cx="3374113" cy="857485"/>
          </a:xfrm>
          <a:prstGeom prst="rect">
            <a:avLst/>
          </a:prstGeom>
        </p:spPr>
      </p:pic>
      <p:pic>
        <p:nvPicPr>
          <p:cNvPr id="20" name="图片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44882" y="1431986"/>
            <a:ext cx="4362088" cy="3240866"/>
          </a:xfrm>
          <a:prstGeom prst="rect">
            <a:avLst/>
          </a:prstGeom>
        </p:spPr>
      </p:pic>
      <p:pic>
        <p:nvPicPr>
          <p:cNvPr id="21" name="图片 20" descr="商会全称LOGO"/>
          <p:cNvPicPr>
            <a:picLocks noChangeAspect="1"/>
          </p:cNvPicPr>
          <p:nvPr>
            <p:custDataLst>
              <p:tags r:id="rId1"/>
            </p:custDataLst>
          </p:nvPr>
        </p:nvPicPr>
        <p:blipFill>
          <a:blip r:embed="rId7"/>
          <a:stretch>
            <a:fillRect/>
          </a:stretch>
        </p:blipFill>
        <p:spPr>
          <a:xfrm>
            <a:off x="6384290" y="80645"/>
            <a:ext cx="2646680" cy="539750"/>
          </a:xfrm>
          <a:prstGeom prst="rect">
            <a:avLst/>
          </a:prstGeom>
        </p:spPr>
      </p:pic>
      <p:sp>
        <p:nvSpPr>
          <p:cNvPr id="5" name="椭圆 4"/>
          <p:cNvSpPr/>
          <p:nvPr>
            <p:custDataLst>
              <p:tags r:id="rId2"/>
            </p:custDataLst>
          </p:nvPr>
        </p:nvSpPr>
        <p:spPr>
          <a:xfrm>
            <a:off x="1149985" y="1933575"/>
            <a:ext cx="2385060" cy="686435"/>
          </a:xfrm>
          <a:prstGeom prst="ellipse">
            <a:avLst/>
          </a:prstGeom>
          <a:noFill/>
          <a:ln w="28575" cap="flat" cmpd="sng">
            <a:solidFill>
              <a:srgbClr val="FF0000"/>
            </a:solidFill>
            <a:prstDash val="dash"/>
            <a:headEnd type="none" w="med" len="med"/>
            <a:tailEnd type="none" w="med" len="med"/>
          </a:ln>
        </p:spPr>
        <p:txBody>
          <a:bodyPr/>
          <a:lstStyle/>
          <a:p>
            <a:pPr lvl="0" eaLnBrk="1" hangingPunct="1"/>
            <a:r>
              <a:rPr lang="zh-CN" altLang="en-US" sz="1400" b="1" dirty="0">
                <a:solidFill>
                  <a:srgbClr val="FF0000"/>
                </a:solidFill>
                <a:latin typeface="Times New Roman" panose="02020603050405020304" pitchFamily="18" charset="0"/>
                <a:ea typeface="宋体" panose="02010600030101010101" pitchFamily="2" charset="-122"/>
              </a:rPr>
              <a:t>根据合同具体情况选择多批或单批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生成许可证申领号</a:t>
            </a:r>
          </a:p>
        </p:txBody>
      </p:sp>
      <p:sp>
        <p:nvSpPr>
          <p:cNvPr id="10" name="TextBox 9"/>
          <p:cNvSpPr txBox="1"/>
          <p:nvPr/>
        </p:nvSpPr>
        <p:spPr>
          <a:xfrm>
            <a:off x="307060" y="876267"/>
            <a:ext cx="7364942" cy="1337289"/>
          </a:xfrm>
          <a:prstGeom prst="rect">
            <a:avLst/>
          </a:prstGeom>
          <a:noFill/>
        </p:spPr>
        <p:txBody>
          <a:bodyPr wrap="square" rtlCol="0">
            <a:spAutoFit/>
          </a:bodyPr>
          <a:lstStyle/>
          <a:p>
            <a:pPr>
              <a:lnSpc>
                <a:spcPts val="2500"/>
              </a:lnSpc>
            </a:pPr>
            <a:r>
              <a:rPr lang="zh-CN" altLang="en-US" sz="1200" b="1" dirty="0">
                <a:latin typeface="微软雅黑" panose="020B0503020204020204" pitchFamily="34" charset="-122"/>
                <a:ea typeface="微软雅黑" panose="020B0503020204020204" pitchFamily="34" charset="-122"/>
              </a:rPr>
              <a:t>获得“许可证申领号”</a:t>
            </a:r>
          </a:p>
          <a:p>
            <a:pPr>
              <a:lnSpc>
                <a:spcPts val="2500"/>
              </a:lnSpc>
            </a:pPr>
            <a:r>
              <a:rPr lang="zh-CN" altLang="en-US" sz="1200" dirty="0">
                <a:latin typeface="微软雅黑" panose="020B0503020204020204" pitchFamily="34" charset="-122"/>
                <a:ea typeface="微软雅黑" panose="020B0503020204020204" pitchFamily="34" charset="-122"/>
              </a:rPr>
              <a:t>上报装船信息后，系统自动弹出“许可证申领号”。</a:t>
            </a:r>
          </a:p>
          <a:p>
            <a:pPr>
              <a:lnSpc>
                <a:spcPts val="2500"/>
              </a:lnSpc>
            </a:pPr>
            <a:r>
              <a:rPr lang="zh-CN" altLang="en-US" sz="1200" b="1" dirty="0">
                <a:latin typeface="微软雅黑" panose="020B0503020204020204" pitchFamily="34" charset="-122"/>
                <a:ea typeface="微软雅黑" panose="020B0503020204020204" pitchFamily="34" charset="-122"/>
              </a:rPr>
              <a:t>查看“许可证申领号”</a:t>
            </a:r>
          </a:p>
          <a:p>
            <a:pPr>
              <a:lnSpc>
                <a:spcPts val="2500"/>
              </a:lnSpc>
            </a:pPr>
            <a:r>
              <a:rPr lang="zh-CN" altLang="en-US" sz="1200" dirty="0">
                <a:latin typeface="微软雅黑" panose="020B0503020204020204" pitchFamily="34" charset="-122"/>
                <a:ea typeface="微软雅黑" panose="020B0503020204020204" pitchFamily="34" charset="-122"/>
              </a:rPr>
              <a:t>可在“许可证申领号查询”模块下反复查询。</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88" y="2213556"/>
            <a:ext cx="7990477" cy="2685714"/>
          </a:xfrm>
          <a:prstGeom prst="rect">
            <a:avLst/>
          </a:prstGeom>
        </p:spPr>
      </p:pic>
      <p:pic>
        <p:nvPicPr>
          <p:cNvPr id="21" name="图片 20" descr="商会全称LOGO"/>
          <p:cNvPicPr>
            <a:picLocks noChangeAspect="1"/>
          </p:cNvPicPr>
          <p:nvPr>
            <p:custDataLst>
              <p:tags r:id="rId1"/>
            </p:custDataLst>
          </p:nvPr>
        </p:nvPicPr>
        <p:blipFill>
          <a:blip r:embed="rId4"/>
          <a:stretch>
            <a:fillRect/>
          </a:stretch>
        </p:blipFill>
        <p:spPr>
          <a:xfrm>
            <a:off x="6384290" y="80645"/>
            <a:ext cx="2646680" cy="53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填写到港信息</a:t>
            </a:r>
          </a:p>
        </p:txBody>
      </p:sp>
      <p:sp>
        <p:nvSpPr>
          <p:cNvPr id="10" name="TextBox 9"/>
          <p:cNvSpPr txBox="1"/>
          <p:nvPr/>
        </p:nvSpPr>
        <p:spPr>
          <a:xfrm>
            <a:off x="307060" y="876267"/>
            <a:ext cx="7364942" cy="732155"/>
          </a:xfrm>
          <a:prstGeom prst="rect">
            <a:avLst/>
          </a:prstGeom>
          <a:noFill/>
        </p:spPr>
        <p:txBody>
          <a:bodyPr wrap="square" rtlCol="0">
            <a:spAutoFit/>
          </a:bodyPr>
          <a:lstStyle/>
          <a:p>
            <a:pPr>
              <a:lnSpc>
                <a:spcPts val="2500"/>
              </a:lnSpc>
            </a:pPr>
            <a:r>
              <a:rPr lang="zh-CN" altLang="en-US" sz="1200" dirty="0">
                <a:latin typeface="微软雅黑" panose="020B0503020204020204" pitchFamily="34" charset="-122"/>
                <a:ea typeface="微软雅黑" panose="020B0503020204020204" pitchFamily="34" charset="-122"/>
              </a:rPr>
              <a:t>请于预计到港日期三天内在系统中填报“到港信息”模块全部信息，</a:t>
            </a:r>
            <a:endParaRPr lang="en-US" altLang="zh-CN" sz="1200" dirty="0">
              <a:latin typeface="微软雅黑" panose="020B0503020204020204" pitchFamily="34" charset="-122"/>
              <a:ea typeface="微软雅黑" panose="020B0503020204020204" pitchFamily="34" charset="-122"/>
            </a:endParaRPr>
          </a:p>
          <a:p>
            <a:pPr>
              <a:lnSpc>
                <a:spcPts val="2500"/>
              </a:lnSpc>
            </a:pPr>
            <a:r>
              <a:rPr lang="zh-CN" altLang="en-US" sz="1200" dirty="0">
                <a:latin typeface="微软雅黑" panose="020B0503020204020204" pitchFamily="34" charset="-122"/>
                <a:ea typeface="微软雅黑" panose="020B0503020204020204" pitchFamily="34" charset="-122"/>
              </a:rPr>
              <a:t>否则系统提示有未填写信息。</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60" y="1933494"/>
            <a:ext cx="4674382" cy="2491857"/>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6674" y="2139938"/>
            <a:ext cx="3627820" cy="1802921"/>
          </a:xfrm>
          <a:prstGeom prst="rect">
            <a:avLst/>
          </a:prstGeom>
        </p:spPr>
      </p:pic>
      <p:pic>
        <p:nvPicPr>
          <p:cNvPr id="21" name="图片 20" descr="商会全称LOGO"/>
          <p:cNvPicPr>
            <a:picLocks noChangeAspect="1"/>
          </p:cNvPicPr>
          <p:nvPr>
            <p:custDataLst>
              <p:tags r:id="rId1"/>
            </p:custDataLst>
          </p:nvPr>
        </p:nvPicPr>
        <p:blipFill>
          <a:blip r:embed="rId5"/>
          <a:stretch>
            <a:fillRect/>
          </a:stretch>
        </p:blipFill>
        <p:spPr>
          <a:xfrm>
            <a:off x="6384290" y="80645"/>
            <a:ext cx="2646680" cy="53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AE75A-5C27-F0D1-E1F0-79F2A10E4117}"/>
            </a:ext>
          </a:extLst>
        </p:cNvPr>
        <p:cNvGrpSpPr/>
        <p:nvPr/>
      </p:nvGrpSpPr>
      <p:grpSpPr>
        <a:xfrm>
          <a:off x="0" y="0"/>
          <a:ext cx="0" cy="0"/>
          <a:chOff x="0" y="0"/>
          <a:chExt cx="0" cy="0"/>
        </a:xfrm>
      </p:grpSpPr>
      <p:grpSp>
        <p:nvGrpSpPr>
          <p:cNvPr id="19" name="组合 18">
            <a:extLst>
              <a:ext uri="{FF2B5EF4-FFF2-40B4-BE49-F238E27FC236}">
                <a16:creationId xmlns:a16="http://schemas.microsoft.com/office/drawing/2014/main" id="{8A7F0ACD-9650-457A-B12A-113F965B6EBA}"/>
              </a:ext>
            </a:extLst>
          </p:cNvPr>
          <p:cNvGrpSpPr/>
          <p:nvPr/>
        </p:nvGrpSpPr>
        <p:grpSpPr>
          <a:xfrm>
            <a:off x="611188" y="195956"/>
            <a:ext cx="666069" cy="498344"/>
            <a:chOff x="611187" y="261275"/>
            <a:chExt cx="666069" cy="664458"/>
          </a:xfrm>
        </p:grpSpPr>
        <p:sp>
          <p:nvSpPr>
            <p:cNvPr id="9" name="矩形 8">
              <a:extLst>
                <a:ext uri="{FF2B5EF4-FFF2-40B4-BE49-F238E27FC236}">
                  <a16:creationId xmlns:a16="http://schemas.microsoft.com/office/drawing/2014/main" id="{280F72CC-3D79-639A-068E-C51CF3A1A62C}"/>
                </a:ext>
              </a:extLst>
            </p:cNvPr>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CACC0E0-173A-6291-7D91-5E53F7F8D223}"/>
                </a:ext>
              </a:extLst>
            </p:cNvPr>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a:extLst>
              <a:ext uri="{FF2B5EF4-FFF2-40B4-BE49-F238E27FC236}">
                <a16:creationId xmlns:a16="http://schemas.microsoft.com/office/drawing/2014/main" id="{F8E6171C-B0F7-C357-20F8-95CE755EF133}"/>
              </a:ext>
            </a:extLst>
          </p:cNvPr>
          <p:cNvSpPr txBox="1"/>
          <p:nvPr/>
        </p:nvSpPr>
        <p:spPr>
          <a:xfrm>
            <a:off x="611188" y="1313439"/>
            <a:ext cx="8194883" cy="2940292"/>
          </a:xfrm>
          <a:prstGeom prst="rect">
            <a:avLst/>
          </a:prstGeom>
          <a:noFill/>
        </p:spPr>
        <p:txBody>
          <a:bodyPr wrap="square" rtlCol="0">
            <a:spAutoFit/>
          </a:bodyPr>
          <a:lstStyle/>
          <a:p>
            <a:pPr>
              <a:lnSpc>
                <a:spcPts val="2500"/>
              </a:lnSpc>
            </a:pP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大宗农产品进口报告和信息发布管理办法</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（商务部</a:t>
            </a:r>
            <a:r>
              <a:rPr lang="en-US" altLang="zh-CN" sz="1400" b="1" dirty="0">
                <a:latin typeface="微软雅黑" panose="020B0503020204020204" pitchFamily="34" charset="-122"/>
                <a:ea typeface="微软雅黑" panose="020B0503020204020204" pitchFamily="34" charset="-122"/>
              </a:rPr>
              <a:t>2008</a:t>
            </a:r>
            <a:r>
              <a:rPr lang="zh-CN" altLang="en-US" sz="1400" b="1" dirty="0">
                <a:latin typeface="微软雅黑" panose="020B0503020204020204" pitchFamily="34" charset="-122"/>
                <a:ea typeface="微软雅黑" panose="020B0503020204020204" pitchFamily="34" charset="-122"/>
              </a:rPr>
              <a:t>年第</a:t>
            </a:r>
            <a:r>
              <a:rPr lang="en-US" altLang="zh-CN" sz="1400" b="1" dirty="0">
                <a:latin typeface="微软雅黑" panose="020B0503020204020204" pitchFamily="34" charset="-122"/>
                <a:ea typeface="微软雅黑" panose="020B0503020204020204" pitchFamily="34" charset="-122"/>
              </a:rPr>
              <a:t>10</a:t>
            </a:r>
            <a:r>
              <a:rPr lang="zh-CN" altLang="en-US" sz="1400" b="1" dirty="0">
                <a:latin typeface="微软雅黑" panose="020B0503020204020204" pitchFamily="34" charset="-122"/>
                <a:ea typeface="微软雅黑" panose="020B0503020204020204" pitchFamily="34" charset="-122"/>
              </a:rPr>
              <a:t>号令）</a:t>
            </a:r>
          </a:p>
          <a:p>
            <a:pPr>
              <a:lnSpc>
                <a:spcPts val="2500"/>
              </a:lnSpc>
            </a:pP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关于调整</a:t>
            </a:r>
            <a:r>
              <a:rPr lang="en-US" altLang="zh-CN" sz="1400" b="1" dirty="0">
                <a:latin typeface="微软雅黑" panose="020B0503020204020204" pitchFamily="34" charset="-122"/>
                <a:ea typeface="微软雅黑" panose="020B0503020204020204" pitchFamily="34" charset="-122"/>
              </a:rPr>
              <a:t>&lt;</a:t>
            </a:r>
            <a:r>
              <a:rPr lang="zh-CN" altLang="en-US" sz="1400" b="1" dirty="0">
                <a:latin typeface="微软雅黑" panose="020B0503020204020204" pitchFamily="34" charset="-122"/>
                <a:ea typeface="微软雅黑" panose="020B0503020204020204" pitchFamily="34" charset="-122"/>
              </a:rPr>
              <a:t>实行进口报告管理的大宗农产品目录</a:t>
            </a:r>
            <a:r>
              <a:rPr lang="en-US" altLang="zh-CN" sz="1400" b="1" dirty="0">
                <a:latin typeface="微软雅黑" panose="020B0503020204020204" pitchFamily="34" charset="-122"/>
                <a:ea typeface="微软雅黑" panose="020B0503020204020204" pitchFamily="34" charset="-122"/>
              </a:rPr>
              <a:t>&gt;</a:t>
            </a:r>
            <a:r>
              <a:rPr lang="zh-CN" altLang="en-US" sz="1400" b="1" dirty="0">
                <a:latin typeface="微软雅黑" panose="020B0503020204020204" pitchFamily="34" charset="-122"/>
                <a:ea typeface="微软雅黑" panose="020B0503020204020204" pitchFamily="34" charset="-122"/>
              </a:rPr>
              <a:t>的公告</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商务部公告</a:t>
            </a:r>
            <a:r>
              <a:rPr lang="en-US" altLang="zh-CN" sz="1400" b="1" dirty="0">
                <a:latin typeface="微软雅黑" panose="020B0503020204020204" pitchFamily="34" charset="-122"/>
                <a:ea typeface="微软雅黑" panose="020B0503020204020204" pitchFamily="34" charset="-122"/>
              </a:rPr>
              <a:t>2009</a:t>
            </a:r>
            <a:r>
              <a:rPr lang="zh-CN" altLang="en-US" sz="1400" b="1" dirty="0">
                <a:latin typeface="微软雅黑" panose="020B0503020204020204" pitchFamily="34" charset="-122"/>
                <a:ea typeface="微软雅黑" panose="020B0503020204020204" pitchFamily="34" charset="-122"/>
              </a:rPr>
              <a:t>年第</a:t>
            </a:r>
            <a:r>
              <a:rPr lang="en-US" altLang="zh-CN" sz="1400" b="1" dirty="0">
                <a:latin typeface="微软雅黑" panose="020B0503020204020204" pitchFamily="34" charset="-122"/>
                <a:ea typeface="微软雅黑" panose="020B0503020204020204" pitchFamily="34" charset="-122"/>
              </a:rPr>
              <a:t>50</a:t>
            </a:r>
            <a:r>
              <a:rPr lang="zh-CN" altLang="en-US" sz="1400" b="1" dirty="0">
                <a:latin typeface="微软雅黑" panose="020B0503020204020204" pitchFamily="34" charset="-122"/>
                <a:ea typeface="微软雅黑" panose="020B0503020204020204" pitchFamily="34" charset="-122"/>
              </a:rPr>
              <a:t>号</a:t>
            </a:r>
            <a:r>
              <a:rPr lang="en-US" altLang="zh-CN" sz="1400" b="1" dirty="0">
                <a:latin typeface="微软雅黑" panose="020B0503020204020204" pitchFamily="34" charset="-122"/>
                <a:ea typeface="微软雅黑" panose="020B0503020204020204" pitchFamily="34" charset="-122"/>
              </a:rPr>
              <a:t>)</a:t>
            </a:r>
          </a:p>
          <a:p>
            <a:pPr>
              <a:lnSpc>
                <a:spcPts val="2500"/>
              </a:lnSpc>
            </a:pP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关于调整</a:t>
            </a:r>
            <a:r>
              <a:rPr lang="en-US" altLang="zh-CN" sz="1400" b="1" dirty="0">
                <a:latin typeface="微软雅黑" panose="020B0503020204020204" pitchFamily="34" charset="-122"/>
                <a:ea typeface="微软雅黑" panose="020B0503020204020204" pitchFamily="34" charset="-122"/>
              </a:rPr>
              <a:t>&lt;</a:t>
            </a:r>
            <a:r>
              <a:rPr lang="zh-CN" altLang="en-US" sz="1400" b="1" dirty="0">
                <a:latin typeface="微软雅黑" panose="020B0503020204020204" pitchFamily="34" charset="-122"/>
                <a:ea typeface="微软雅黑" panose="020B0503020204020204" pitchFamily="34" charset="-122"/>
              </a:rPr>
              <a:t>实行进口报告管理的大宗农产品目录</a:t>
            </a:r>
            <a:r>
              <a:rPr lang="en-US" altLang="zh-CN" sz="1400" b="1" dirty="0">
                <a:latin typeface="微软雅黑" panose="020B0503020204020204" pitchFamily="34" charset="-122"/>
                <a:ea typeface="微软雅黑" panose="020B0503020204020204" pitchFamily="34" charset="-122"/>
              </a:rPr>
              <a:t>&gt;</a:t>
            </a:r>
            <a:r>
              <a:rPr lang="zh-CN" altLang="en-US" sz="1400" b="1" dirty="0">
                <a:latin typeface="微软雅黑" panose="020B0503020204020204" pitchFamily="34" charset="-122"/>
                <a:ea typeface="微软雅黑" panose="020B0503020204020204" pitchFamily="34" charset="-122"/>
              </a:rPr>
              <a:t>的公告</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商务部公告</a:t>
            </a:r>
            <a:r>
              <a:rPr lang="en-US" altLang="zh-CN" sz="1400" b="1" dirty="0">
                <a:latin typeface="微软雅黑" panose="020B0503020204020204" pitchFamily="34" charset="-122"/>
                <a:ea typeface="微软雅黑" panose="020B0503020204020204" pitchFamily="34" charset="-122"/>
              </a:rPr>
              <a:t>2011</a:t>
            </a:r>
            <a:r>
              <a:rPr lang="zh-CN" altLang="en-US" sz="1400" b="1" dirty="0">
                <a:latin typeface="微软雅黑" panose="020B0503020204020204" pitchFamily="34" charset="-122"/>
                <a:ea typeface="微软雅黑" panose="020B0503020204020204" pitchFamily="34" charset="-122"/>
              </a:rPr>
              <a:t>年第</a:t>
            </a:r>
            <a:r>
              <a:rPr lang="en-US" altLang="zh-CN" sz="1400" b="1" dirty="0">
                <a:latin typeface="微软雅黑" panose="020B0503020204020204" pitchFamily="34" charset="-122"/>
                <a:ea typeface="微软雅黑" panose="020B0503020204020204" pitchFamily="34" charset="-122"/>
              </a:rPr>
              <a:t>6</a:t>
            </a:r>
            <a:r>
              <a:rPr lang="zh-CN" altLang="en-US" sz="1400" b="1" dirty="0">
                <a:latin typeface="微软雅黑" panose="020B0503020204020204" pitchFamily="34" charset="-122"/>
                <a:ea typeface="微软雅黑" panose="020B0503020204020204" pitchFamily="34" charset="-122"/>
              </a:rPr>
              <a:t>号</a:t>
            </a:r>
            <a:r>
              <a:rPr lang="en-US" altLang="zh-CN" sz="1400" b="1" dirty="0">
                <a:latin typeface="微软雅黑" panose="020B0503020204020204" pitchFamily="34" charset="-122"/>
                <a:ea typeface="微软雅黑" panose="020B0503020204020204" pitchFamily="34" charset="-122"/>
              </a:rPr>
              <a:t>)</a:t>
            </a:r>
          </a:p>
          <a:p>
            <a:pPr>
              <a:lnSpc>
                <a:spcPts val="2500"/>
              </a:lnSpc>
            </a:pP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关于调整</a:t>
            </a:r>
            <a:r>
              <a:rPr lang="en-US" altLang="zh-CN" sz="1400" b="1" dirty="0">
                <a:latin typeface="微软雅黑" panose="020B0503020204020204" pitchFamily="34" charset="-122"/>
                <a:ea typeface="微软雅黑" panose="020B0503020204020204" pitchFamily="34" charset="-122"/>
              </a:rPr>
              <a:t>&lt;</a:t>
            </a:r>
            <a:r>
              <a:rPr lang="zh-CN" altLang="en-US" sz="1400" b="1" dirty="0">
                <a:latin typeface="微软雅黑" panose="020B0503020204020204" pitchFamily="34" charset="-122"/>
                <a:ea typeface="微软雅黑" panose="020B0503020204020204" pitchFamily="34" charset="-122"/>
              </a:rPr>
              <a:t>实行进口报告管理的大宗农产品目录</a:t>
            </a:r>
            <a:r>
              <a:rPr lang="en-US" altLang="zh-CN" sz="1400" b="1" dirty="0">
                <a:latin typeface="微软雅黑" panose="020B0503020204020204" pitchFamily="34" charset="-122"/>
                <a:ea typeface="微软雅黑" panose="020B0503020204020204" pitchFamily="34" charset="-122"/>
              </a:rPr>
              <a:t>&gt;</a:t>
            </a:r>
            <a:r>
              <a:rPr lang="zh-CN" altLang="en-US" sz="1400" b="1" dirty="0">
                <a:latin typeface="微软雅黑" panose="020B0503020204020204" pitchFamily="34" charset="-122"/>
                <a:ea typeface="微软雅黑" panose="020B0503020204020204" pitchFamily="34" charset="-122"/>
              </a:rPr>
              <a:t>的公告</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商务部公告</a:t>
            </a:r>
            <a:r>
              <a:rPr lang="en-US" altLang="zh-CN" sz="1400" b="1" dirty="0">
                <a:latin typeface="微软雅黑" panose="020B0503020204020204" pitchFamily="34" charset="-122"/>
                <a:ea typeface="微软雅黑" panose="020B0503020204020204" pitchFamily="34" charset="-122"/>
              </a:rPr>
              <a:t>2012</a:t>
            </a:r>
            <a:r>
              <a:rPr lang="zh-CN" altLang="en-US" sz="1400" b="1" dirty="0">
                <a:latin typeface="微软雅黑" panose="020B0503020204020204" pitchFamily="34" charset="-122"/>
                <a:ea typeface="微软雅黑" panose="020B0503020204020204" pitchFamily="34" charset="-122"/>
              </a:rPr>
              <a:t>年第</a:t>
            </a:r>
            <a:r>
              <a:rPr lang="en-US" altLang="zh-CN" sz="1400" b="1" dirty="0">
                <a:latin typeface="微软雅黑" panose="020B0503020204020204" pitchFamily="34" charset="-122"/>
                <a:ea typeface="微软雅黑" panose="020B0503020204020204" pitchFamily="34" charset="-122"/>
              </a:rPr>
              <a:t>19</a:t>
            </a:r>
            <a:r>
              <a:rPr lang="zh-CN" altLang="en-US" sz="1400" b="1" dirty="0">
                <a:latin typeface="微软雅黑" panose="020B0503020204020204" pitchFamily="34" charset="-122"/>
                <a:ea typeface="微软雅黑" panose="020B0503020204020204" pitchFamily="34" charset="-122"/>
              </a:rPr>
              <a:t>号</a:t>
            </a:r>
            <a:r>
              <a:rPr lang="en-US" altLang="zh-CN" sz="1400" b="1" dirty="0">
                <a:latin typeface="微软雅黑" panose="020B0503020204020204" pitchFamily="34" charset="-122"/>
                <a:ea typeface="微软雅黑" panose="020B0503020204020204" pitchFamily="34" charset="-122"/>
              </a:rPr>
              <a:t>)</a:t>
            </a:r>
          </a:p>
          <a:p>
            <a:pPr>
              <a:lnSpc>
                <a:spcPts val="2500"/>
              </a:lnSpc>
            </a:pP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关于调整</a:t>
            </a:r>
            <a:r>
              <a:rPr lang="en-US" altLang="zh-CN" sz="1400" b="1" dirty="0">
                <a:latin typeface="微软雅黑" panose="020B0503020204020204" pitchFamily="34" charset="-122"/>
                <a:ea typeface="微软雅黑" panose="020B0503020204020204" pitchFamily="34" charset="-122"/>
              </a:rPr>
              <a:t>&lt;</a:t>
            </a:r>
            <a:r>
              <a:rPr lang="zh-CN" altLang="en-US" sz="1400" b="1" dirty="0">
                <a:latin typeface="微软雅黑" panose="020B0503020204020204" pitchFamily="34" charset="-122"/>
                <a:ea typeface="微软雅黑" panose="020B0503020204020204" pitchFamily="34" charset="-122"/>
              </a:rPr>
              <a:t>实行进口报告管理的大宗农产品目录</a:t>
            </a:r>
            <a:r>
              <a:rPr lang="en-US" altLang="zh-CN" sz="1400" b="1" dirty="0">
                <a:latin typeface="微软雅黑" panose="020B0503020204020204" pitchFamily="34" charset="-122"/>
                <a:ea typeface="微软雅黑" panose="020B0503020204020204" pitchFamily="34" charset="-122"/>
              </a:rPr>
              <a:t>&gt;</a:t>
            </a:r>
            <a:r>
              <a:rPr lang="zh-CN" altLang="en-US" sz="1400" b="1" dirty="0">
                <a:latin typeface="微软雅黑" panose="020B0503020204020204" pitchFamily="34" charset="-122"/>
                <a:ea typeface="微软雅黑" panose="020B0503020204020204" pitchFamily="34" charset="-122"/>
              </a:rPr>
              <a:t>的公告</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商务部公告</a:t>
            </a:r>
            <a:r>
              <a:rPr lang="en-US" altLang="zh-CN" sz="1400" b="1" dirty="0">
                <a:latin typeface="微软雅黑" panose="020B0503020204020204" pitchFamily="34" charset="-122"/>
                <a:ea typeface="微软雅黑" panose="020B0503020204020204" pitchFamily="34" charset="-122"/>
              </a:rPr>
              <a:t>2020</a:t>
            </a:r>
            <a:r>
              <a:rPr lang="zh-CN" altLang="en-US" sz="1400" b="1" dirty="0">
                <a:latin typeface="微软雅黑" panose="020B0503020204020204" pitchFamily="34" charset="-122"/>
                <a:ea typeface="微软雅黑" panose="020B0503020204020204" pitchFamily="34" charset="-122"/>
              </a:rPr>
              <a:t>年第</a:t>
            </a:r>
            <a:r>
              <a:rPr lang="en-US" altLang="zh-CN" sz="1400" b="1" dirty="0">
                <a:latin typeface="微软雅黑" panose="020B0503020204020204" pitchFamily="34" charset="-122"/>
                <a:ea typeface="微软雅黑" panose="020B0503020204020204" pitchFamily="34" charset="-122"/>
              </a:rPr>
              <a:t>23</a:t>
            </a:r>
            <a:r>
              <a:rPr lang="zh-CN" altLang="en-US" sz="1400" b="1" dirty="0">
                <a:latin typeface="微软雅黑" panose="020B0503020204020204" pitchFamily="34" charset="-122"/>
                <a:ea typeface="微软雅黑" panose="020B0503020204020204" pitchFamily="34" charset="-122"/>
              </a:rPr>
              <a:t>号</a:t>
            </a:r>
            <a:r>
              <a:rPr lang="en-US" altLang="zh-CN" sz="1400" b="1" dirty="0">
                <a:latin typeface="微软雅黑" panose="020B0503020204020204" pitchFamily="34" charset="-122"/>
                <a:ea typeface="微软雅黑" panose="020B0503020204020204" pitchFamily="34" charset="-122"/>
              </a:rPr>
              <a:t>)</a:t>
            </a:r>
          </a:p>
          <a:p>
            <a:pPr>
              <a:lnSpc>
                <a:spcPts val="2500"/>
              </a:lnSpc>
            </a:pPr>
            <a:r>
              <a:rPr lang="zh-CN" altLang="en-US" sz="1400" b="1" dirty="0">
                <a:latin typeface="微软雅黑" panose="020B0503020204020204" pitchFamily="34" charset="-122"/>
                <a:ea typeface="微软雅黑" panose="020B0503020204020204" pitchFamily="34" charset="-122"/>
              </a:rPr>
              <a:t>根据</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大宗农产品进口报告和信息发布管理办法</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商务部委托中国食品土畜进出口商会负责四大类、十三种进口产品进口报告信息的收集、整理、汇总、分析和核对等日常工作。目前已经初步形成了中国农产品进出口月度统计报告、重点商品出口月度统计报告、国外农产品贸易月度统计报告、大宗农产品进口报告的农产品公共信息服务体系。</a:t>
            </a:r>
            <a:endParaRPr lang="en-US" altLang="zh-CN" sz="1400" b="1" dirty="0">
              <a:latin typeface="微软雅黑" panose="020B0503020204020204" pitchFamily="34" charset="-122"/>
              <a:ea typeface="微软雅黑" panose="020B0503020204020204" pitchFamily="34" charset="-122"/>
            </a:endParaRPr>
          </a:p>
        </p:txBody>
      </p:sp>
      <p:pic>
        <p:nvPicPr>
          <p:cNvPr id="21" name="图片 20" descr="商会全称LOGO">
            <a:extLst>
              <a:ext uri="{FF2B5EF4-FFF2-40B4-BE49-F238E27FC236}">
                <a16:creationId xmlns:a16="http://schemas.microsoft.com/office/drawing/2014/main" id="{7F82EFDF-188D-0BE9-B1EA-4A4D49061196}"/>
              </a:ext>
            </a:extLst>
          </p:cNvPr>
          <p:cNvPicPr>
            <a:picLocks noChangeAspect="1"/>
          </p:cNvPicPr>
          <p:nvPr>
            <p:custDataLst>
              <p:tags r:id="rId1"/>
            </p:custDataLst>
          </p:nvPr>
        </p:nvPicPr>
        <p:blipFill>
          <a:blip r:embed="rId4"/>
          <a:stretch>
            <a:fillRect/>
          </a:stretch>
        </p:blipFill>
        <p:spPr>
          <a:xfrm>
            <a:off x="6384290" y="80645"/>
            <a:ext cx="2646680" cy="539750"/>
          </a:xfrm>
          <a:prstGeom prst="rect">
            <a:avLst/>
          </a:prstGeom>
        </p:spPr>
      </p:pic>
      <p:sp>
        <p:nvSpPr>
          <p:cNvPr id="3" name="文本框 2">
            <a:extLst>
              <a:ext uri="{FF2B5EF4-FFF2-40B4-BE49-F238E27FC236}">
                <a16:creationId xmlns:a16="http://schemas.microsoft.com/office/drawing/2014/main" id="{32CF7ABA-B0E9-BCDD-050C-EF3B5A392FFE}"/>
              </a:ext>
            </a:extLst>
          </p:cNvPr>
          <p:cNvSpPr txBox="1"/>
          <p:nvPr/>
        </p:nvSpPr>
        <p:spPr>
          <a:xfrm>
            <a:off x="1419575" y="272004"/>
            <a:ext cx="7113238" cy="830997"/>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大宗农产品进口报告管理制度</a:t>
            </a:r>
            <a:endParaRPr lang="da-DK" altLang="zh-CN" sz="2000" dirty="0">
              <a:latin typeface="Times New Roman" panose="02020603050405020304" pitchFamily="18" charset="0"/>
              <a:cs typeface="Times New Roman" panose="02020603050405020304" pitchFamily="18" charset="0"/>
            </a:endParaRPr>
          </a:p>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制度依据</a:t>
            </a:r>
            <a:endParaRPr lang="da-DK"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85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1388734"/>
            <a:ext cx="4205521" cy="3154710"/>
          </a:xfrm>
          <a:prstGeom prst="rect">
            <a:avLst/>
          </a:prstGeom>
          <a:noFill/>
        </p:spPr>
        <p:txBody>
          <a:bodyPr wrap="square" rtlCol="0">
            <a:spAutoFit/>
          </a:bodyPr>
          <a:lstStyle/>
          <a:p>
            <a:pPr algn="ctr"/>
            <a:r>
              <a:rPr lang="en-US" altLang="zh-CN"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03</a:t>
            </a:r>
            <a:endParaRPr lang="zh-CN" altLang="en-US"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p:cNvSpPr txBox="1"/>
          <p:nvPr/>
        </p:nvSpPr>
        <p:spPr>
          <a:xfrm>
            <a:off x="3887162" y="2133809"/>
            <a:ext cx="4645651"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常见使用问题</a:t>
            </a:r>
            <a:endPar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887162" y="2562666"/>
            <a:ext cx="4663440" cy="400110"/>
          </a:xfrm>
          <a:prstGeom prst="rect">
            <a:avLst/>
          </a:prstGeom>
          <a:noFill/>
        </p:spPr>
        <p:txBody>
          <a:bodyPr wrap="square" rtlCol="0">
            <a:spAutoFit/>
          </a:bodyPr>
          <a:lstStyle/>
          <a:p>
            <a:r>
              <a:rPr lang="da-DK" altLang="zh-CN" sz="2000" dirty="0">
                <a:latin typeface="Times New Roman" panose="02020603050405020304" pitchFamily="18" charset="0"/>
                <a:cs typeface="Times New Roman" panose="02020603050405020304" pitchFamily="18" charset="0"/>
              </a:rPr>
              <a:t> Q&amp;A</a:t>
            </a:r>
          </a:p>
        </p:txBody>
      </p:sp>
      <p:grpSp>
        <p:nvGrpSpPr>
          <p:cNvPr id="15" name="组合 14"/>
          <p:cNvGrpSpPr/>
          <p:nvPr/>
        </p:nvGrpSpPr>
        <p:grpSpPr>
          <a:xfrm>
            <a:off x="3887162" y="2531250"/>
            <a:ext cx="4663440" cy="81000"/>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useBgFill="1">
        <p:nvSpPr>
          <p:cNvPr id="16" name="文本框 15"/>
          <p:cNvSpPr txBox="1"/>
          <p:nvPr/>
        </p:nvSpPr>
        <p:spPr>
          <a:xfrm>
            <a:off x="487592" y="2329377"/>
            <a:ext cx="3230339" cy="646331"/>
          </a:xfrm>
          <a:prstGeom prst="rect">
            <a:avLst/>
          </a:prstGeom>
        </p:spPr>
        <p:txBody>
          <a:bodyPr wrap="square" rtlCol="0">
            <a:spAutoFit/>
          </a:bodyPr>
          <a:lstStyle/>
          <a:p>
            <a:pPr algn="ctr"/>
            <a:r>
              <a:rPr lang="en-US" altLang="zh-CN" sz="3600" b="1" dirty="0">
                <a:solidFill>
                  <a:schemeClr val="accent1"/>
                </a:solidFill>
                <a:latin typeface="Times New Roman" panose="02020603050405020304" pitchFamily="18" charset="0"/>
                <a:cs typeface="Times New Roman" panose="02020603050405020304" pitchFamily="18" charset="0"/>
              </a:rPr>
              <a:t>PART THREE</a:t>
            </a:r>
            <a:endParaRPr lang="zh-CN" altLang="en-US" sz="3600" b="1"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down)">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16" presetClass="entr" presetSubtype="37" fill="hold" grpId="0" nodeType="withEffect">
                                  <p:stCondLst>
                                    <p:cond delay="40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系统新功能</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07340" y="876300"/>
            <a:ext cx="4265295" cy="2233295"/>
          </a:xfrm>
          <a:prstGeom prst="rect">
            <a:avLst/>
          </a:prstGeom>
          <a:noFill/>
        </p:spPr>
        <p:txBody>
          <a:bodyPr wrap="square" rtlCol="0">
            <a:noAutofit/>
          </a:bodyPr>
          <a:lstStyle/>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r>
              <a:rPr lang="en-US" altLang="zh-CN" sz="1200" b="1" dirty="0">
                <a:latin typeface="微软雅黑" panose="020B0503020204020204" pitchFamily="34" charset="-122"/>
                <a:ea typeface="微软雅黑" panose="020B0503020204020204" pitchFamily="34" charset="-122"/>
              </a:rPr>
              <a:t>1. 对于固定进口来源，定期性进行的合同</a:t>
            </a:r>
            <a:r>
              <a:rPr lang="zh-CN" altLang="en-US" sz="1200" b="1" dirty="0">
                <a:latin typeface="微软雅黑" panose="020B0503020204020204" pitchFamily="34" charset="-122"/>
                <a:ea typeface="微软雅黑" panose="020B0503020204020204" pitchFamily="34" charset="-122"/>
              </a:rPr>
              <a:t>，增加信息可复制功能。</a:t>
            </a:r>
            <a:r>
              <a:rPr lang="en-US" altLang="zh-CN" sz="1400" b="1" dirty="0">
                <a:latin typeface="微软雅黑" panose="020B0503020204020204" pitchFamily="34" charset="-122"/>
                <a:ea typeface="微软雅黑" panose="020B0503020204020204" pitchFamily="34" charset="-122"/>
              </a:rPr>
              <a:t>            </a:t>
            </a:r>
            <a:endParaRPr lang="zh-CN" altLang="en-US" sz="1400" b="1" dirty="0">
              <a:latin typeface="微软雅黑" panose="020B0503020204020204" pitchFamily="34" charset="-122"/>
              <a:ea typeface="微软雅黑" panose="020B0503020204020204" pitchFamily="34" charset="-122"/>
            </a:endParaRPr>
          </a:p>
          <a:p>
            <a:pPr>
              <a:lnSpc>
                <a:spcPts val="2500"/>
              </a:lnSpc>
            </a:pPr>
            <a:endParaRPr lang="zh-CN" altLang="en-US" sz="1200" b="1" dirty="0">
              <a:latin typeface="微软雅黑" panose="020B0503020204020204" pitchFamily="34" charset="-122"/>
              <a:ea typeface="微软雅黑" panose="020B0503020204020204" pitchFamily="34" charset="-122"/>
            </a:endParaRPr>
          </a:p>
          <a:p>
            <a:pPr>
              <a:lnSpc>
                <a:spcPts val="2500"/>
              </a:lnSpc>
            </a:pPr>
            <a:r>
              <a:rPr lang="en-US" altLang="zh-CN" sz="1200" b="1" dirty="0">
                <a:latin typeface="微软雅黑" panose="020B0503020204020204" pitchFamily="34" charset="-122"/>
                <a:ea typeface="微软雅黑" panose="020B0503020204020204" pitchFamily="34" charset="-122"/>
              </a:rPr>
              <a:t> </a:t>
            </a:r>
          </a:p>
          <a:p>
            <a:pPr>
              <a:lnSpc>
                <a:spcPts val="2500"/>
              </a:lnSpc>
            </a:pPr>
            <a:endParaRPr lang="zh-CN" altLang="en-US" sz="1200" b="1" dirty="0">
              <a:latin typeface="微软雅黑" panose="020B0503020204020204" pitchFamily="34" charset="-122"/>
              <a:ea typeface="微软雅黑" panose="020B0503020204020204" pitchFamily="34" charset="-122"/>
            </a:endParaRPr>
          </a:p>
          <a:p>
            <a:pPr>
              <a:lnSpc>
                <a:spcPts val="2500"/>
              </a:lnSpc>
            </a:pPr>
            <a:r>
              <a:rPr lang="en-US" altLang="zh-CN" sz="1200" b="1" dirty="0">
                <a:latin typeface="微软雅黑" panose="020B0503020204020204" pitchFamily="34" charset="-122"/>
                <a:ea typeface="微软雅黑" panose="020B0503020204020204" pitchFamily="34" charset="-122"/>
              </a:rPr>
              <a:t> </a:t>
            </a:r>
            <a:endParaRPr lang="zh-CN" altLang="en-US" sz="1200" b="1" dirty="0">
              <a:latin typeface="微软雅黑" panose="020B0503020204020204" pitchFamily="34" charset="-122"/>
              <a:ea typeface="微软雅黑" panose="020B0503020204020204" pitchFamily="34" charset="-122"/>
            </a:endParaRPr>
          </a:p>
          <a:p>
            <a:pPr>
              <a:lnSpc>
                <a:spcPts val="2500"/>
              </a:lnSpc>
            </a:pPr>
            <a:endParaRPr lang="en-US" altLang="zh-CN" sz="1200"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r>
              <a:rPr lang="en-US" altLang="zh-CN" sz="1200" dirty="0">
                <a:latin typeface="微软雅黑" panose="020B0503020204020204" pitchFamily="34" charset="-122"/>
                <a:ea typeface="微软雅黑" panose="020B0503020204020204" pitchFamily="34" charset="-122"/>
              </a:rPr>
              <a:t>    </a:t>
            </a:r>
          </a:p>
        </p:txBody>
      </p:sp>
      <p:pic>
        <p:nvPicPr>
          <p:cNvPr id="21" name="图片 20" descr="商会全称LOGO"/>
          <p:cNvPicPr>
            <a:picLocks noChangeAspect="1"/>
          </p:cNvPicPr>
          <p:nvPr>
            <p:custDataLst>
              <p:tags r:id="rId1"/>
            </p:custDataLst>
          </p:nvPr>
        </p:nvPicPr>
        <p:blipFill>
          <a:blip r:embed="rId6"/>
          <a:stretch>
            <a:fillRect/>
          </a:stretch>
        </p:blipFill>
        <p:spPr>
          <a:xfrm>
            <a:off x="6384290" y="80645"/>
            <a:ext cx="2646680" cy="539750"/>
          </a:xfrm>
          <a:prstGeom prst="rect">
            <a:avLst/>
          </a:prstGeom>
        </p:spPr>
      </p:pic>
      <p:pic>
        <p:nvPicPr>
          <p:cNvPr id="3" name="图片 1"/>
          <p:cNvPicPr>
            <a:picLocks noChangeAspect="1"/>
          </p:cNvPicPr>
          <p:nvPr>
            <p:custDataLst>
              <p:tags r:id="rId2"/>
            </p:custDataLst>
          </p:nvPr>
        </p:nvPicPr>
        <p:blipFill>
          <a:blip r:embed="rId7"/>
          <a:stretch>
            <a:fillRect/>
          </a:stretch>
        </p:blipFill>
        <p:spPr>
          <a:xfrm>
            <a:off x="411480" y="2134235"/>
            <a:ext cx="4160520" cy="2025650"/>
          </a:xfrm>
          <a:prstGeom prst="rect">
            <a:avLst/>
          </a:prstGeom>
        </p:spPr>
      </p:pic>
      <p:pic>
        <p:nvPicPr>
          <p:cNvPr id="4" name="图片 2"/>
          <p:cNvPicPr>
            <a:picLocks noChangeAspect="1"/>
          </p:cNvPicPr>
          <p:nvPr>
            <p:custDataLst>
              <p:tags r:id="rId3"/>
            </p:custDataLst>
          </p:nvPr>
        </p:nvPicPr>
        <p:blipFill>
          <a:blip r:embed="rId8"/>
          <a:stretch>
            <a:fillRect/>
          </a:stretch>
        </p:blipFill>
        <p:spPr>
          <a:xfrm>
            <a:off x="4959350" y="2134235"/>
            <a:ext cx="3700145" cy="1902460"/>
          </a:xfrm>
          <a:prstGeom prst="rect">
            <a:avLst/>
          </a:prstGeom>
        </p:spPr>
      </p:pic>
      <p:sp>
        <p:nvSpPr>
          <p:cNvPr id="5" name="TextBox 9"/>
          <p:cNvSpPr txBox="1"/>
          <p:nvPr>
            <p:custDataLst>
              <p:tags r:id="rId4"/>
            </p:custDataLst>
          </p:nvPr>
        </p:nvSpPr>
        <p:spPr>
          <a:xfrm>
            <a:off x="4676775" y="876300"/>
            <a:ext cx="4265295" cy="2233295"/>
          </a:xfrm>
          <a:prstGeom prst="rect">
            <a:avLst/>
          </a:prstGeom>
          <a:noFill/>
        </p:spPr>
        <p:txBody>
          <a:bodyPr wrap="square" rtlCol="0">
            <a:noAutofit/>
          </a:bodyPr>
          <a:lstStyle/>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r>
              <a:rPr lang="en-US" sz="1200" b="1" dirty="0">
                <a:latin typeface="微软雅黑" panose="020B0503020204020204" pitchFamily="34" charset="-122"/>
                <a:ea typeface="微软雅黑" panose="020B0503020204020204" pitchFamily="34" charset="-122"/>
              </a:rPr>
              <a:t>2. 新签合同和装船合同</a:t>
            </a:r>
            <a:r>
              <a:rPr lang="zh-CN" altLang="en-US" sz="1200" b="1" dirty="0">
                <a:latin typeface="微软雅黑" panose="020B0503020204020204" pitchFamily="34" charset="-122"/>
                <a:ea typeface="微软雅黑" panose="020B0503020204020204" pitchFamily="34" charset="-122"/>
              </a:rPr>
              <a:t>增加内容暂存功能。</a:t>
            </a:r>
            <a:r>
              <a:rPr lang="en-US" altLang="zh-CN" sz="1400" b="1" dirty="0">
                <a:latin typeface="微软雅黑" panose="020B0503020204020204" pitchFamily="34" charset="-122"/>
                <a:ea typeface="微软雅黑" panose="020B0503020204020204" pitchFamily="34" charset="-122"/>
              </a:rPr>
              <a:t>      </a:t>
            </a:r>
            <a:endParaRPr lang="zh-CN" altLang="en-US" sz="1400" b="1" dirty="0">
              <a:latin typeface="微软雅黑" panose="020B0503020204020204" pitchFamily="34" charset="-122"/>
              <a:ea typeface="微软雅黑" panose="020B0503020204020204" pitchFamily="34" charset="-122"/>
            </a:endParaRPr>
          </a:p>
          <a:p>
            <a:pPr>
              <a:lnSpc>
                <a:spcPts val="2500"/>
              </a:lnSpc>
            </a:pPr>
            <a:endParaRPr lang="zh-CN" altLang="en-US" sz="1200" b="1" dirty="0">
              <a:latin typeface="微软雅黑" panose="020B0503020204020204" pitchFamily="34" charset="-122"/>
              <a:ea typeface="微软雅黑" panose="020B0503020204020204" pitchFamily="34" charset="-122"/>
            </a:endParaRPr>
          </a:p>
          <a:p>
            <a:pPr>
              <a:lnSpc>
                <a:spcPts val="2500"/>
              </a:lnSpc>
            </a:pPr>
            <a:r>
              <a:rPr lang="en-US" altLang="zh-CN" sz="1200" b="1" dirty="0">
                <a:latin typeface="微软雅黑" panose="020B0503020204020204" pitchFamily="34" charset="-122"/>
                <a:ea typeface="微软雅黑" panose="020B0503020204020204" pitchFamily="34" charset="-122"/>
              </a:rPr>
              <a:t> </a:t>
            </a:r>
          </a:p>
          <a:p>
            <a:pPr>
              <a:lnSpc>
                <a:spcPts val="2500"/>
              </a:lnSpc>
            </a:pPr>
            <a:endParaRPr lang="zh-CN" altLang="en-US" sz="1200" b="1" dirty="0">
              <a:latin typeface="微软雅黑" panose="020B0503020204020204" pitchFamily="34" charset="-122"/>
              <a:ea typeface="微软雅黑" panose="020B0503020204020204" pitchFamily="34" charset="-122"/>
            </a:endParaRPr>
          </a:p>
          <a:p>
            <a:pPr>
              <a:lnSpc>
                <a:spcPts val="2500"/>
              </a:lnSpc>
            </a:pPr>
            <a:r>
              <a:rPr lang="en-US" altLang="zh-CN" sz="1200" b="1" dirty="0">
                <a:latin typeface="微软雅黑" panose="020B0503020204020204" pitchFamily="34" charset="-122"/>
                <a:ea typeface="微软雅黑" panose="020B0503020204020204" pitchFamily="34" charset="-122"/>
              </a:rPr>
              <a:t> </a:t>
            </a:r>
            <a:endParaRPr lang="zh-CN" altLang="en-US" sz="1200" b="1" dirty="0">
              <a:latin typeface="微软雅黑" panose="020B0503020204020204" pitchFamily="34" charset="-122"/>
              <a:ea typeface="微软雅黑" panose="020B0503020204020204" pitchFamily="34" charset="-122"/>
            </a:endParaRPr>
          </a:p>
          <a:p>
            <a:pPr>
              <a:lnSpc>
                <a:spcPts val="2500"/>
              </a:lnSpc>
            </a:pPr>
            <a:endParaRPr lang="en-US" altLang="zh-CN" sz="1200"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r>
              <a:rPr lang="en-US" altLang="zh-CN" sz="1200" dirty="0">
                <a:latin typeface="微软雅黑" panose="020B0503020204020204" pitchFamily="34" charset="-122"/>
                <a:ea typeface="微软雅黑" panose="020B0503020204020204"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系统新功能</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07340" y="876300"/>
            <a:ext cx="8642350" cy="4258945"/>
          </a:xfrm>
          <a:prstGeom prst="rect">
            <a:avLst/>
          </a:prstGeom>
          <a:noFill/>
        </p:spPr>
        <p:txBody>
          <a:bodyPr wrap="square" rtlCol="0">
            <a:spAutoFit/>
          </a:bodyPr>
          <a:lstStyle/>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r>
              <a:rPr lang="en-US" altLang="zh-CN" sz="1000" b="1" dirty="0">
                <a:latin typeface="微软雅黑" panose="020B0503020204020204" pitchFamily="34" charset="-122"/>
                <a:ea typeface="微软雅黑" panose="020B0503020204020204" pitchFamily="34" charset="-122"/>
              </a:rPr>
              <a:t> </a:t>
            </a:r>
            <a:r>
              <a:rPr lang="en-US" altLang="zh-CN" sz="1200" b="1" dirty="0">
                <a:latin typeface="微软雅黑" panose="020B0503020204020204" pitchFamily="34" charset="-122"/>
                <a:ea typeface="微软雅黑" panose="020B0503020204020204" pitchFamily="34" charset="-122"/>
              </a:rPr>
              <a:t>3. </a:t>
            </a:r>
            <a:r>
              <a:rPr lang="zh-CN" altLang="en-US" sz="1200" b="1" dirty="0">
                <a:latin typeface="微软雅黑" panose="020B0503020204020204" pitchFamily="34" charset="-122"/>
                <a:ea typeface="微软雅黑" panose="020B0503020204020204" pitchFamily="34" charset="-122"/>
              </a:rPr>
              <a:t>合同及提单</a:t>
            </a:r>
            <a:r>
              <a:rPr lang="en-US" altLang="zh-CN" sz="1200" b="1" dirty="0">
                <a:latin typeface="微软雅黑" panose="020B0503020204020204" pitchFamily="34" charset="-122"/>
                <a:ea typeface="微软雅黑" panose="020B0503020204020204" pitchFamily="34" charset="-122"/>
              </a:rPr>
              <a:t>上传附件大小由1MB提高到5M</a:t>
            </a:r>
            <a:r>
              <a:rPr lang="zh-CN" altLang="en-US" sz="1200" b="1" dirty="0">
                <a:latin typeface="微软雅黑" panose="020B0503020204020204" pitchFamily="34" charset="-122"/>
                <a:ea typeface="微软雅黑" panose="020B0503020204020204" pitchFamily="34" charset="-122"/>
              </a:rPr>
              <a:t>。</a:t>
            </a:r>
          </a:p>
          <a:p>
            <a:pPr>
              <a:lnSpc>
                <a:spcPts val="2500"/>
              </a:lnSpc>
            </a:pPr>
            <a:endParaRPr lang="zh-CN" altLang="en-US" sz="1400" b="1" dirty="0">
              <a:latin typeface="微软雅黑" panose="020B0503020204020204" pitchFamily="34" charset="-122"/>
              <a:ea typeface="微软雅黑" panose="020B0503020204020204" pitchFamily="34" charset="-122"/>
            </a:endParaRPr>
          </a:p>
          <a:p>
            <a:pPr>
              <a:lnSpc>
                <a:spcPts val="2500"/>
              </a:lnSpc>
            </a:pPr>
            <a:r>
              <a:rPr lang="zh-CN" altLang="en-US" sz="1200" b="1" dirty="0">
                <a:latin typeface="微软雅黑" panose="020B0503020204020204" pitchFamily="34" charset="-122"/>
                <a:ea typeface="微软雅黑" panose="020B0503020204020204" pitchFamily="34" charset="-122"/>
              </a:rPr>
              <a:t> </a:t>
            </a: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装船合同</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和</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到港合同</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页面增加合同号、批次号和商品名称等查询条件。</a:t>
            </a:r>
          </a:p>
          <a:p>
            <a:pPr>
              <a:lnSpc>
                <a:spcPts val="2500"/>
              </a:lnSpc>
            </a:pPr>
            <a:endParaRPr lang="zh-CN" altLang="en-US" sz="1400" b="1" dirty="0">
              <a:latin typeface="微软雅黑" panose="020B0503020204020204" pitchFamily="34" charset="-122"/>
              <a:ea typeface="微软雅黑" panose="020B0503020204020204" pitchFamily="34" charset="-122"/>
            </a:endParaRPr>
          </a:p>
          <a:p>
            <a:pPr>
              <a:lnSpc>
                <a:spcPts val="2500"/>
              </a:lnSpc>
            </a:pPr>
            <a:r>
              <a:rPr lang="en-US" altLang="zh-CN" sz="1200" b="1" dirty="0">
                <a:latin typeface="微软雅黑" panose="020B0503020204020204" pitchFamily="34" charset="-122"/>
                <a:ea typeface="微软雅黑" panose="020B0503020204020204" pitchFamily="34" charset="-122"/>
              </a:rPr>
              <a:t> </a:t>
            </a:r>
          </a:p>
          <a:p>
            <a:pPr>
              <a:lnSpc>
                <a:spcPts val="2500"/>
              </a:lnSpc>
            </a:pPr>
            <a:endParaRPr lang="zh-CN" altLang="en-US" sz="1200" b="1" dirty="0">
              <a:latin typeface="微软雅黑" panose="020B0503020204020204" pitchFamily="34" charset="-122"/>
              <a:ea typeface="微软雅黑" panose="020B0503020204020204" pitchFamily="34" charset="-122"/>
            </a:endParaRPr>
          </a:p>
          <a:p>
            <a:pPr>
              <a:lnSpc>
                <a:spcPts val="2500"/>
              </a:lnSpc>
            </a:pPr>
            <a:r>
              <a:rPr lang="en-US" altLang="zh-CN" sz="1200" b="1" dirty="0">
                <a:latin typeface="微软雅黑" panose="020B0503020204020204" pitchFamily="34" charset="-122"/>
                <a:ea typeface="微软雅黑" panose="020B0503020204020204" pitchFamily="34" charset="-122"/>
              </a:rPr>
              <a:t> </a:t>
            </a:r>
            <a:endParaRPr lang="zh-CN" altLang="en-US" sz="1200" b="1" dirty="0">
              <a:latin typeface="微软雅黑" panose="020B0503020204020204" pitchFamily="34" charset="-122"/>
              <a:ea typeface="微软雅黑" panose="020B0503020204020204" pitchFamily="34" charset="-122"/>
            </a:endParaRPr>
          </a:p>
          <a:p>
            <a:pPr>
              <a:lnSpc>
                <a:spcPts val="2500"/>
              </a:lnSpc>
            </a:pPr>
            <a:endParaRPr lang="en-US" altLang="zh-CN" sz="1200"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r>
              <a:rPr lang="en-US" altLang="zh-CN" sz="1200" b="1" dirty="0">
                <a:latin typeface="微软雅黑" panose="020B0503020204020204" pitchFamily="34" charset="-122"/>
                <a:ea typeface="微软雅黑" panose="020B0503020204020204" pitchFamily="34" charset="-122"/>
              </a:rPr>
              <a:t>5. </a:t>
            </a:r>
            <a:r>
              <a:rPr lang="zh-CN" altLang="en-US" sz="1200" b="1" dirty="0">
                <a:latin typeface="微软雅黑" panose="020B0503020204020204" pitchFamily="34" charset="-122"/>
                <a:ea typeface="微软雅黑" panose="020B0503020204020204" pitchFamily="34" charset="-122"/>
              </a:rPr>
              <a:t>与许可证系统对接，部分信息无需重复填写。</a:t>
            </a:r>
            <a:endParaRPr lang="en-US" altLang="zh-CN" sz="1200" b="1" dirty="0">
              <a:latin typeface="微软雅黑" panose="020B0503020204020204" pitchFamily="34" charset="-122"/>
              <a:ea typeface="微软雅黑" panose="020B0503020204020204" pitchFamily="34" charset="-122"/>
            </a:endParaRPr>
          </a:p>
          <a:p>
            <a:pPr>
              <a:lnSpc>
                <a:spcPts val="2500"/>
              </a:lnSpc>
            </a:pPr>
            <a:r>
              <a:rPr lang="en-US" altLang="zh-CN" sz="1200" dirty="0">
                <a:latin typeface="微软雅黑" panose="020B0503020204020204" pitchFamily="34" charset="-122"/>
                <a:ea typeface="微软雅黑" panose="020B0503020204020204" pitchFamily="34" charset="-122"/>
              </a:rPr>
              <a:t>    </a:t>
            </a:r>
          </a:p>
        </p:txBody>
      </p:sp>
      <p:pic>
        <p:nvPicPr>
          <p:cNvPr id="21" name="图片 20" descr="商会全称LOGO"/>
          <p:cNvPicPr>
            <a:picLocks noChangeAspect="1"/>
          </p:cNvPicPr>
          <p:nvPr>
            <p:custDataLst>
              <p:tags r:id="rId1"/>
            </p:custDataLst>
          </p:nvPr>
        </p:nvPicPr>
        <p:blipFill>
          <a:blip r:embed="rId4"/>
          <a:stretch>
            <a:fillRect/>
          </a:stretch>
        </p:blipFill>
        <p:spPr>
          <a:xfrm>
            <a:off x="6384290" y="80645"/>
            <a:ext cx="2646680" cy="539750"/>
          </a:xfrm>
          <a:prstGeom prst="rect">
            <a:avLst/>
          </a:prstGeom>
        </p:spPr>
      </p:pic>
      <p:pic>
        <p:nvPicPr>
          <p:cNvPr id="2" name="图片 3"/>
          <p:cNvPicPr>
            <a:picLocks noChangeAspect="1"/>
          </p:cNvPicPr>
          <p:nvPr>
            <p:custDataLst>
              <p:tags r:id="rId2"/>
            </p:custDataLst>
          </p:nvPr>
        </p:nvPicPr>
        <p:blipFill>
          <a:blip r:embed="rId5"/>
          <a:stretch>
            <a:fillRect/>
          </a:stretch>
        </p:blipFill>
        <p:spPr>
          <a:xfrm>
            <a:off x="611505" y="2291715"/>
            <a:ext cx="5274310" cy="2016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50B81-F88A-412F-529A-BCF82AC1034C}"/>
            </a:ext>
          </a:extLst>
        </p:cNvPr>
        <p:cNvGrpSpPr/>
        <p:nvPr/>
      </p:nvGrpSpPr>
      <p:grpSpPr>
        <a:xfrm>
          <a:off x="0" y="0"/>
          <a:ext cx="0" cy="0"/>
          <a:chOff x="0" y="0"/>
          <a:chExt cx="0" cy="0"/>
        </a:xfrm>
      </p:grpSpPr>
      <p:grpSp>
        <p:nvGrpSpPr>
          <p:cNvPr id="19" name="组合 18">
            <a:extLst>
              <a:ext uri="{FF2B5EF4-FFF2-40B4-BE49-F238E27FC236}">
                <a16:creationId xmlns:a16="http://schemas.microsoft.com/office/drawing/2014/main" id="{247E3482-2154-CD2E-8319-E87EFEC74F15}"/>
              </a:ext>
            </a:extLst>
          </p:cNvPr>
          <p:cNvGrpSpPr/>
          <p:nvPr/>
        </p:nvGrpSpPr>
        <p:grpSpPr>
          <a:xfrm>
            <a:off x="611188" y="195956"/>
            <a:ext cx="666069" cy="498344"/>
            <a:chOff x="611187" y="261275"/>
            <a:chExt cx="666069" cy="664458"/>
          </a:xfrm>
        </p:grpSpPr>
        <p:sp>
          <p:nvSpPr>
            <p:cNvPr id="9" name="矩形 8">
              <a:extLst>
                <a:ext uri="{FF2B5EF4-FFF2-40B4-BE49-F238E27FC236}">
                  <a16:creationId xmlns:a16="http://schemas.microsoft.com/office/drawing/2014/main" id="{26A45DE6-DACD-4CA3-39C1-4F63AA4D835D}"/>
                </a:ext>
              </a:extLst>
            </p:cNvPr>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16F77098-4FEC-FE95-8FBD-114BA604643E}"/>
                </a:ext>
              </a:extLst>
            </p:cNvPr>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a:extLst>
              <a:ext uri="{FF2B5EF4-FFF2-40B4-BE49-F238E27FC236}">
                <a16:creationId xmlns:a16="http://schemas.microsoft.com/office/drawing/2014/main" id="{A4E2F97B-7FD4-5F78-C344-D28DC1CDEC89}"/>
              </a:ext>
            </a:extLst>
          </p:cNvPr>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常见使用问题</a:t>
            </a:r>
          </a:p>
        </p:txBody>
      </p:sp>
      <p:sp>
        <p:nvSpPr>
          <p:cNvPr id="10" name="TextBox 9">
            <a:extLst>
              <a:ext uri="{FF2B5EF4-FFF2-40B4-BE49-F238E27FC236}">
                <a16:creationId xmlns:a16="http://schemas.microsoft.com/office/drawing/2014/main" id="{5CDBB910-4529-8C8F-5D11-045826D3D1D9}"/>
              </a:ext>
            </a:extLst>
          </p:cNvPr>
          <p:cNvSpPr txBox="1"/>
          <p:nvPr/>
        </p:nvSpPr>
        <p:spPr>
          <a:xfrm>
            <a:off x="307340" y="876300"/>
            <a:ext cx="7996555" cy="4216604"/>
          </a:xfrm>
          <a:prstGeom prst="rect">
            <a:avLst/>
          </a:prstGeom>
          <a:noFill/>
        </p:spPr>
        <p:txBody>
          <a:bodyPr wrap="square" rtlCol="0">
            <a:spAutoFit/>
          </a:bodyPr>
          <a:lstStyle/>
          <a:p>
            <a:pPr marL="228600" indent="-228600">
              <a:lnSpc>
                <a:spcPts val="2500"/>
              </a:lnSpc>
              <a:buAutoNum type="arabicPeriod"/>
            </a:pPr>
            <a:r>
              <a:rPr lang="zh-CN" altLang="en-US" sz="1200" b="1" dirty="0">
                <a:latin typeface="微软雅黑" panose="020B0503020204020204" pitchFamily="34" charset="-122"/>
                <a:ea typeface="微软雅黑" panose="020B0503020204020204" pitchFamily="34" charset="-122"/>
              </a:rPr>
              <a:t>备案申请问题</a:t>
            </a:r>
            <a:endParaRPr lang="en-US" altLang="zh-CN" sz="1200" b="1" dirty="0">
              <a:latin typeface="微软雅黑" panose="020B0503020204020204" pitchFamily="34" charset="-122"/>
              <a:ea typeface="微软雅黑" panose="020B0503020204020204" pitchFamily="34" charset="-122"/>
            </a:endParaRPr>
          </a:p>
          <a:p>
            <a:pPr>
              <a:lnSpc>
                <a:spcPts val="2500"/>
              </a:lnSpc>
            </a:pPr>
            <a:r>
              <a:rPr lang="zh-CN" altLang="en-US" sz="1200" b="1" dirty="0">
                <a:latin typeface="微软雅黑" panose="020B0503020204020204" pitchFamily="34" charset="-122"/>
                <a:ea typeface="微软雅黑" panose="020B0503020204020204" pitchFamily="34" charset="-122"/>
              </a:rPr>
              <a:t>一：材料不足</a:t>
            </a:r>
            <a:endParaRPr lang="en-US" altLang="zh-CN" sz="1200" b="1" dirty="0">
              <a:latin typeface="微软雅黑" panose="020B0503020204020204" pitchFamily="34" charset="-122"/>
              <a:ea typeface="微软雅黑" panose="020B0503020204020204" pitchFamily="34" charset="-122"/>
            </a:endParaRPr>
          </a:p>
          <a:p>
            <a:pPr>
              <a:lnSpc>
                <a:spcPts val="2500"/>
              </a:lnSpc>
            </a:pPr>
            <a:r>
              <a:rPr lang="zh-CN" altLang="en-US" sz="1200" b="1" dirty="0">
                <a:latin typeface="微软雅黑" panose="020B0503020204020204" pitchFamily="34" charset="-122"/>
                <a:ea typeface="微软雅黑" panose="020B0503020204020204" pitchFamily="34" charset="-122"/>
              </a:rPr>
              <a:t>二：信息有误</a:t>
            </a:r>
            <a:endParaRPr lang="en-US" altLang="zh-CN" sz="1200" b="1"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r>
              <a:rPr lang="zh-CN" altLang="en-US" sz="1200" b="1" dirty="0">
                <a:latin typeface="微软雅黑" panose="020B0503020204020204" pitchFamily="34" charset="-122"/>
                <a:ea typeface="微软雅黑" panose="020B0503020204020204" pitchFamily="34" charset="-122"/>
              </a:rPr>
              <a:t>其中 </a:t>
            </a:r>
            <a:r>
              <a:rPr lang="en-US" altLang="zh-CN" sz="1200" b="1" dirty="0">
                <a:latin typeface="微软雅黑" panose="020B0503020204020204" pitchFamily="34" charset="-122"/>
                <a:ea typeface="微软雅黑" panose="020B0503020204020204" pitchFamily="34" charset="-122"/>
              </a:rPr>
              <a:t>18</a:t>
            </a:r>
            <a:r>
              <a:rPr lang="zh-CN" altLang="en-US" sz="1200" b="1" dirty="0">
                <a:latin typeface="微软雅黑" panose="020B0503020204020204" pitchFamily="34" charset="-122"/>
                <a:ea typeface="微软雅黑" panose="020B0503020204020204" pitchFamily="34" charset="-122"/>
              </a:rPr>
              <a:t>位码问题 解决方法</a:t>
            </a:r>
            <a:endParaRPr lang="en-US" altLang="zh-CN" sz="1200" b="1" dirty="0">
              <a:latin typeface="微软雅黑" panose="020B0503020204020204" pitchFamily="34" charset="-122"/>
              <a:ea typeface="微软雅黑" panose="020B0503020204020204" pitchFamily="34" charset="-122"/>
            </a:endParaRPr>
          </a:p>
          <a:p>
            <a:pPr marL="228600" indent="-228600">
              <a:lnSpc>
                <a:spcPts val="2500"/>
              </a:lnSpc>
              <a:buAutoNum type="arabicPeriod"/>
            </a:pPr>
            <a:r>
              <a:rPr lang="zh-CN" altLang="en-US" sz="1200" b="1" dirty="0">
                <a:latin typeface="微软雅黑" panose="020B0503020204020204" pitchFamily="34" charset="-122"/>
                <a:ea typeface="微软雅黑" panose="020B0503020204020204" pitchFamily="34" charset="-122"/>
              </a:rPr>
              <a:t>检查社会统一信用代码（</a:t>
            </a:r>
            <a:r>
              <a:rPr lang="en-US" altLang="zh-CN" sz="1200" b="1" dirty="0">
                <a:latin typeface="微软雅黑" panose="020B0503020204020204" pitchFamily="34" charset="-122"/>
                <a:ea typeface="微软雅黑" panose="020B0503020204020204" pitchFamily="34" charset="-122"/>
              </a:rPr>
              <a:t>18</a:t>
            </a:r>
            <a:r>
              <a:rPr lang="zh-CN" altLang="en-US" sz="1200" b="1" dirty="0">
                <a:latin typeface="微软雅黑" panose="020B0503020204020204" pitchFamily="34" charset="-122"/>
                <a:ea typeface="微软雅黑" panose="020B0503020204020204" pitchFamily="34" charset="-122"/>
              </a:rPr>
              <a:t>位）和海关代码（</a:t>
            </a:r>
            <a:r>
              <a:rPr lang="en-US" altLang="zh-CN" sz="1200" b="1" dirty="0">
                <a:latin typeface="微软雅黑" panose="020B0503020204020204" pitchFamily="34" charset="-122"/>
                <a:ea typeface="微软雅黑" panose="020B0503020204020204" pitchFamily="34" charset="-122"/>
              </a:rPr>
              <a:t>10</a:t>
            </a:r>
            <a:r>
              <a:rPr lang="zh-CN" altLang="en-US" sz="1200" b="1" dirty="0">
                <a:latin typeface="微软雅黑" panose="020B0503020204020204" pitchFamily="34" charset="-122"/>
                <a:ea typeface="微软雅黑" panose="020B0503020204020204" pitchFamily="34" charset="-122"/>
              </a:rPr>
              <a:t>位）是否正确，如有问题请修改备案材料。</a:t>
            </a:r>
            <a:endParaRPr lang="en-US" altLang="zh-CN" sz="1200" b="1" dirty="0">
              <a:latin typeface="微软雅黑" panose="020B0503020204020204" pitchFamily="34" charset="-122"/>
              <a:ea typeface="微软雅黑" panose="020B0503020204020204" pitchFamily="34" charset="-122"/>
            </a:endParaRPr>
          </a:p>
          <a:p>
            <a:pPr marL="228600" indent="-228600">
              <a:lnSpc>
                <a:spcPts val="2500"/>
              </a:lnSpc>
              <a:buAutoNum type="arabicPeriod"/>
            </a:pPr>
            <a:r>
              <a:rPr lang="zh-CN" altLang="en-US" sz="1200" b="1" dirty="0">
                <a:latin typeface="微软雅黑" panose="020B0503020204020204" pitchFamily="34" charset="-122"/>
                <a:ea typeface="微软雅黑" panose="020B0503020204020204" pitchFamily="34" charset="-122"/>
              </a:rPr>
              <a:t>联系当地商务主管部门或商务部业务系统统一平台</a:t>
            </a:r>
            <a:r>
              <a:rPr lang="en-US" altLang="zh-CN" sz="1200" b="1" dirty="0">
                <a:latin typeface="微软雅黑" panose="020B0503020204020204" pitchFamily="34" charset="-122"/>
                <a:ea typeface="微软雅黑" panose="020B0503020204020204" pitchFamily="34" charset="-122"/>
              </a:rPr>
              <a:t>010-67870108 </a:t>
            </a:r>
            <a:r>
              <a:rPr lang="zh-CN" altLang="en-US" sz="1200" b="1" dirty="0">
                <a:latin typeface="微软雅黑" panose="020B0503020204020204" pitchFamily="34" charset="-122"/>
                <a:ea typeface="微软雅黑" panose="020B0503020204020204" pitchFamily="34" charset="-122"/>
              </a:rPr>
              <a:t>咨询贵司的（</a:t>
            </a:r>
            <a:r>
              <a:rPr lang="en-US" altLang="zh-CN" sz="1200" b="1" dirty="0">
                <a:latin typeface="微软雅黑" panose="020B0503020204020204" pitchFamily="34" charset="-122"/>
                <a:ea typeface="微软雅黑" panose="020B0503020204020204" pitchFamily="34" charset="-122"/>
              </a:rPr>
              <a:t>13</a:t>
            </a:r>
            <a:r>
              <a:rPr lang="zh-CN" altLang="en-US" sz="1200" b="1" dirty="0">
                <a:latin typeface="微软雅黑" panose="020B0503020204020204" pitchFamily="34" charset="-122"/>
                <a:ea typeface="微软雅黑" panose="020B0503020204020204" pitchFamily="34" charset="-122"/>
              </a:rPr>
              <a:t>位）进出口企业代码，如没有，请其协助添加</a:t>
            </a:r>
            <a:endParaRPr lang="en-US" altLang="zh-CN" sz="1200" b="1" dirty="0">
              <a:latin typeface="微软雅黑" panose="020B0503020204020204" pitchFamily="34" charset="-122"/>
              <a:ea typeface="微软雅黑" panose="020B0503020204020204" pitchFamily="34" charset="-122"/>
            </a:endParaRPr>
          </a:p>
          <a:p>
            <a:pPr marL="228600" indent="-228600">
              <a:lnSpc>
                <a:spcPts val="2500"/>
              </a:lnSpc>
              <a:buAutoNum type="arabicPeriod"/>
            </a:pPr>
            <a:r>
              <a:rPr lang="zh-CN" altLang="en-US" sz="1200" b="1" dirty="0">
                <a:latin typeface="微软雅黑" panose="020B0503020204020204" pitchFamily="34" charset="-122"/>
                <a:ea typeface="微软雅黑" panose="020B0503020204020204" pitchFamily="34" charset="-122"/>
              </a:rPr>
              <a:t>本次提交材料中填写的海关代码和社会统一信用代码与先前提交备案时不一致，如已有备案，登录系统检查系统内的信息是否为最新，先更新海关代码再对新产品备案。</a:t>
            </a:r>
            <a:endParaRPr lang="en-US" altLang="zh-CN" sz="1200" b="1" dirty="0">
              <a:latin typeface="微软雅黑" panose="020B0503020204020204" pitchFamily="34" charset="-122"/>
              <a:ea typeface="微软雅黑" panose="020B0503020204020204" pitchFamily="34" charset="-122"/>
            </a:endParaRPr>
          </a:p>
          <a:p>
            <a:pPr marL="228600" indent="-228600">
              <a:lnSpc>
                <a:spcPts val="2500"/>
              </a:lnSpc>
              <a:buAutoNum type="arabicPeriod"/>
            </a:pPr>
            <a:endParaRPr lang="en-US" altLang="zh-CN" sz="1200" b="1" dirty="0">
              <a:latin typeface="微软雅黑" panose="020B0503020204020204" pitchFamily="34" charset="-122"/>
              <a:ea typeface="微软雅黑" panose="020B0503020204020204" pitchFamily="34" charset="-122"/>
            </a:endParaRPr>
          </a:p>
          <a:p>
            <a:pPr marL="228600" indent="-228600">
              <a:lnSpc>
                <a:spcPts val="2500"/>
              </a:lnSpc>
              <a:buAutoNum type="arabicPeriod"/>
            </a:pPr>
            <a:endParaRPr lang="en-US" altLang="zh-CN" sz="1200" b="1" dirty="0">
              <a:latin typeface="微软雅黑" panose="020B0503020204020204" pitchFamily="34" charset="-122"/>
              <a:ea typeface="微软雅黑" panose="020B0503020204020204" pitchFamily="34" charset="-122"/>
            </a:endParaRPr>
          </a:p>
          <a:p>
            <a:pPr marL="228600" indent="-228600">
              <a:lnSpc>
                <a:spcPts val="2500"/>
              </a:lnSpc>
              <a:buAutoNum type="arabicPeriod"/>
            </a:pPr>
            <a:endParaRPr lang="en-US" altLang="zh-CN" sz="1200" b="1" dirty="0">
              <a:latin typeface="微软雅黑" panose="020B0503020204020204" pitchFamily="34" charset="-122"/>
              <a:ea typeface="微软雅黑" panose="020B0503020204020204" pitchFamily="34" charset="-122"/>
            </a:endParaRPr>
          </a:p>
        </p:txBody>
      </p:sp>
      <p:pic>
        <p:nvPicPr>
          <p:cNvPr id="21" name="图片 20" descr="商会全称LOGO">
            <a:extLst>
              <a:ext uri="{FF2B5EF4-FFF2-40B4-BE49-F238E27FC236}">
                <a16:creationId xmlns:a16="http://schemas.microsoft.com/office/drawing/2014/main" id="{C95A7354-DB05-4449-AFF3-CE15B12CF907}"/>
              </a:ext>
            </a:extLst>
          </p:cNvPr>
          <p:cNvPicPr>
            <a:picLocks noChangeAspect="1"/>
          </p:cNvPicPr>
          <p:nvPr>
            <p:custDataLst>
              <p:tags r:id="rId1"/>
            </p:custDataLst>
          </p:nvPr>
        </p:nvPicPr>
        <p:blipFill>
          <a:blip r:embed="rId3"/>
          <a:stretch>
            <a:fillRect/>
          </a:stretch>
        </p:blipFill>
        <p:spPr>
          <a:xfrm>
            <a:off x="6384290" y="80645"/>
            <a:ext cx="2646680" cy="539750"/>
          </a:xfrm>
          <a:prstGeom prst="rect">
            <a:avLst/>
          </a:prstGeom>
        </p:spPr>
      </p:pic>
    </p:spTree>
    <p:extLst>
      <p:ext uri="{BB962C8B-B14F-4D97-AF65-F5344CB8AC3E}">
        <p14:creationId xmlns:p14="http://schemas.microsoft.com/office/powerpoint/2010/main" val="116890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常见使用问题</a:t>
            </a:r>
          </a:p>
        </p:txBody>
      </p:sp>
      <p:sp>
        <p:nvSpPr>
          <p:cNvPr id="10" name="TextBox 9"/>
          <p:cNvSpPr txBox="1"/>
          <p:nvPr/>
        </p:nvSpPr>
        <p:spPr>
          <a:xfrm>
            <a:off x="307340" y="876300"/>
            <a:ext cx="7996555" cy="3896003"/>
          </a:xfrm>
          <a:prstGeom prst="rect">
            <a:avLst/>
          </a:prstGeom>
          <a:noFill/>
        </p:spPr>
        <p:txBody>
          <a:bodyPr wrap="square" rtlCol="0">
            <a:spAutoFit/>
          </a:bodyPr>
          <a:lstStyle/>
          <a:p>
            <a:pPr>
              <a:lnSpc>
                <a:spcPts val="2500"/>
              </a:lnSpc>
            </a:pPr>
            <a:r>
              <a:rPr lang="en-US" altLang="zh-CN" sz="1200" b="1" dirty="0">
                <a:latin typeface="微软雅黑" panose="020B0503020204020204" pitchFamily="34" charset="-122"/>
                <a:ea typeface="微软雅黑" panose="020B0503020204020204" pitchFamily="34" charset="-122"/>
              </a:rPr>
              <a:t>2. </a:t>
            </a:r>
            <a:r>
              <a:rPr lang="zh-CN" altLang="en-US" sz="1200" b="1" dirty="0">
                <a:latin typeface="微软雅黑" panose="020B0503020204020204" pitchFamily="34" charset="-122"/>
                <a:ea typeface="微软雅黑" panose="020B0503020204020204" pitchFamily="34" charset="-122"/>
              </a:rPr>
              <a:t>如何进行大宗农产品进口备案系统年审？</a:t>
            </a:r>
          </a:p>
          <a:p>
            <a:pPr>
              <a:lnSpc>
                <a:spcPts val="2500"/>
              </a:lnSpc>
            </a:pPr>
            <a:r>
              <a:rPr lang="zh-CN" altLang="en-US" sz="1200" dirty="0">
                <a:latin typeface="微软雅黑" panose="020B0503020204020204" pitchFamily="34" charset="-122"/>
                <a:ea typeface="微软雅黑" panose="020B0503020204020204" pitchFamily="34" charset="-122"/>
              </a:rPr>
              <a:t>首次填报企业信息一年后需要更新企业联系人等信息，再次提交审核。一年有效期前一个月，系统会自动提示年审。</a:t>
            </a:r>
            <a:endParaRPr lang="en-US" altLang="zh-CN" sz="1200" dirty="0">
              <a:latin typeface="微软雅黑" panose="020B0503020204020204" pitchFamily="34" charset="-122"/>
              <a:ea typeface="微软雅黑" panose="020B0503020204020204" pitchFamily="34" charset="-122"/>
            </a:endParaRPr>
          </a:p>
          <a:p>
            <a:pPr>
              <a:lnSpc>
                <a:spcPts val="2500"/>
              </a:lnSpc>
            </a:pPr>
            <a:r>
              <a:rPr lang="zh-CN" altLang="en-US" sz="1200" dirty="0">
                <a:latin typeface="微软雅黑" panose="020B0503020204020204" pitchFamily="34" charset="-122"/>
                <a:ea typeface="微软雅黑" panose="020B0503020204020204" pitchFamily="34" charset="-122"/>
              </a:rPr>
              <a:t>填写全面：以下信息：</a:t>
            </a:r>
            <a:r>
              <a:rPr lang="en-US" altLang="zh-CN" sz="1200" dirty="0">
                <a:latin typeface="微软雅黑" panose="020B0503020204020204" pitchFamily="34" charset="-122"/>
                <a:ea typeface="微软雅黑" panose="020B0503020204020204" pitchFamily="34" charset="-122"/>
              </a:rPr>
              <a:t>1. </a:t>
            </a:r>
            <a:r>
              <a:rPr lang="zh-CN" altLang="en-US" sz="1200" dirty="0">
                <a:latin typeface="微软雅黑" panose="020B0503020204020204" pitchFamily="34" charset="-122"/>
                <a:ea typeface="微软雅黑" panose="020B0503020204020204" pitchFamily="34" charset="-122"/>
              </a:rPr>
              <a:t>企业规模；</a:t>
            </a:r>
            <a:r>
              <a:rPr lang="en-US" altLang="zh-CN" sz="1200" dirty="0">
                <a:latin typeface="微软雅黑" panose="020B0503020204020204" pitchFamily="34" charset="-122"/>
                <a:ea typeface="微软雅黑" panose="020B0503020204020204" pitchFamily="34" charset="-122"/>
              </a:rPr>
              <a:t>2. </a:t>
            </a:r>
            <a:r>
              <a:rPr lang="zh-CN" altLang="en-US" sz="1200" dirty="0">
                <a:latin typeface="微软雅黑" panose="020B0503020204020204" pitchFamily="34" charset="-122"/>
                <a:ea typeface="微软雅黑" panose="020B0503020204020204" pitchFamily="34" charset="-122"/>
              </a:rPr>
              <a:t>企业主营业务性质（进口贸易商</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供应链公司</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工厂等）</a:t>
            </a:r>
            <a:r>
              <a:rPr lang="en-US" altLang="zh-CN" sz="1200" dirty="0">
                <a:latin typeface="微软雅黑" panose="020B0503020204020204" pitchFamily="34" charset="-122"/>
                <a:ea typeface="微软雅黑" panose="020B0503020204020204" pitchFamily="34" charset="-122"/>
              </a:rPr>
              <a:t>3. </a:t>
            </a:r>
            <a:r>
              <a:rPr lang="zh-CN" altLang="en-US" sz="1200" dirty="0">
                <a:latin typeface="微软雅黑" panose="020B0503020204020204" pitchFamily="34" charset="-122"/>
                <a:ea typeface="微软雅黑" panose="020B0503020204020204" pitchFamily="34" charset="-122"/>
              </a:rPr>
              <a:t>企业进行进出口贸易的农产品品类；</a:t>
            </a:r>
            <a:r>
              <a:rPr lang="en-US" altLang="zh-CN" sz="1200" dirty="0">
                <a:latin typeface="微软雅黑" panose="020B0503020204020204" pitchFamily="34" charset="-122"/>
                <a:ea typeface="微软雅黑" panose="020B0503020204020204" pitchFamily="34" charset="-122"/>
              </a:rPr>
              <a:t>4. </a:t>
            </a:r>
            <a:r>
              <a:rPr lang="zh-CN" altLang="en-US" sz="1200" dirty="0">
                <a:latin typeface="微软雅黑" panose="020B0503020204020204" pitchFamily="34" charset="-122"/>
                <a:ea typeface="微软雅黑" panose="020B0503020204020204" pitchFamily="34" charset="-122"/>
              </a:rPr>
              <a:t>各类备案产品的预计年进口量</a:t>
            </a:r>
            <a:r>
              <a:rPr lang="en-US" altLang="zh-CN" sz="1200" dirty="0">
                <a:latin typeface="微软雅黑" panose="020B0503020204020204" pitchFamily="34" charset="-122"/>
                <a:ea typeface="微软雅黑" panose="020B0503020204020204" pitchFamily="34" charset="-122"/>
              </a:rPr>
              <a:t>5.</a:t>
            </a:r>
            <a:r>
              <a:rPr lang="zh-CN" altLang="en-US" sz="1200" dirty="0">
                <a:latin typeface="微软雅黑" panose="020B0503020204020204" pitchFamily="34" charset="-122"/>
                <a:ea typeface="微软雅黑" panose="020B0503020204020204" pitchFamily="34" charset="-122"/>
              </a:rPr>
              <a:t>计划进口备案产品的主要贸易伙伴；</a:t>
            </a:r>
            <a:r>
              <a:rPr lang="en-US" altLang="zh-CN" sz="1200" dirty="0">
                <a:latin typeface="微软雅黑" panose="020B0503020204020204" pitchFamily="34" charset="-122"/>
                <a:ea typeface="微软雅黑" panose="020B0503020204020204" pitchFamily="34" charset="-122"/>
              </a:rPr>
              <a:t>6. </a:t>
            </a:r>
            <a:r>
              <a:rPr lang="zh-CN" altLang="en-US" sz="1200" dirty="0">
                <a:latin typeface="微软雅黑" panose="020B0503020204020204" pitchFamily="34" charset="-122"/>
                <a:ea typeface="微软雅黑" panose="020B0503020204020204" pitchFamily="34" charset="-122"/>
              </a:rPr>
              <a:t>主要流向（电商</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自用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工厂</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餐饮</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批发商等）</a:t>
            </a:r>
            <a:r>
              <a:rPr lang="en-US" altLang="zh-CN" sz="1200" dirty="0">
                <a:latin typeface="微软雅黑" panose="020B0503020204020204" pitchFamily="34" charset="-122"/>
                <a:ea typeface="微软雅黑" panose="020B0503020204020204" pitchFamily="34" charset="-122"/>
              </a:rPr>
              <a:t>7. </a:t>
            </a:r>
            <a:r>
              <a:rPr lang="zh-CN" altLang="en-US" sz="1200" dirty="0">
                <a:latin typeface="微软雅黑" panose="020B0503020204020204" pitchFamily="34" charset="-122"/>
                <a:ea typeface="微软雅黑" panose="020B0503020204020204" pitchFamily="34" charset="-122"/>
              </a:rPr>
              <a:t>企业基本信息填写日期</a:t>
            </a:r>
            <a:endParaRPr lang="en-US" altLang="zh-CN" sz="1200" dirty="0">
              <a:latin typeface="微软雅黑" panose="020B0503020204020204" pitchFamily="34" charset="-122"/>
              <a:ea typeface="微软雅黑" panose="020B0503020204020204" pitchFamily="34" charset="-122"/>
            </a:endParaRPr>
          </a:p>
          <a:p>
            <a:pPr>
              <a:lnSpc>
                <a:spcPts val="2500"/>
              </a:lnSpc>
            </a:pPr>
            <a:endParaRPr lang="en-US" altLang="zh-CN" sz="1200" dirty="0">
              <a:latin typeface="微软雅黑" panose="020B0503020204020204" pitchFamily="34" charset="-122"/>
              <a:ea typeface="微软雅黑" panose="020B0503020204020204" pitchFamily="34" charset="-122"/>
            </a:endParaRPr>
          </a:p>
          <a:p>
            <a:pPr>
              <a:lnSpc>
                <a:spcPts val="2500"/>
              </a:lnSpc>
            </a:pPr>
            <a:r>
              <a:rPr lang="en-US" altLang="zh-CN" sz="1200" b="1" dirty="0">
                <a:latin typeface="微软雅黑" panose="020B0503020204020204" pitchFamily="34" charset="-122"/>
                <a:ea typeface="微软雅黑" panose="020B0503020204020204" pitchFamily="34" charset="-122"/>
              </a:rPr>
              <a:t>3. </a:t>
            </a:r>
            <a:r>
              <a:rPr lang="zh-CN" altLang="en-US" sz="1200" b="1" dirty="0">
                <a:latin typeface="微软雅黑" panose="020B0503020204020204" pitchFamily="34" charset="-122"/>
                <a:ea typeface="微软雅黑" panose="020B0503020204020204" pitchFamily="34" charset="-122"/>
              </a:rPr>
              <a:t>如何修改企业信息？</a:t>
            </a:r>
          </a:p>
          <a:p>
            <a:pPr>
              <a:lnSpc>
                <a:spcPts val="2500"/>
              </a:lnSpc>
            </a:pPr>
            <a:r>
              <a:rPr lang="zh-CN" altLang="en-US" sz="1200" b="1" dirty="0">
                <a:solidFill>
                  <a:srgbClr val="0070C0"/>
                </a:solidFill>
                <a:latin typeface="微软雅黑" panose="020B0503020204020204" pitchFamily="34" charset="-122"/>
                <a:ea typeface="微软雅黑" panose="020B0503020204020204" pitchFamily="34" charset="-122"/>
              </a:rPr>
              <a:t>修改企业名称等信息</a:t>
            </a:r>
          </a:p>
          <a:p>
            <a:pPr>
              <a:lnSpc>
                <a:spcPts val="2500"/>
              </a:lnSpc>
            </a:pPr>
            <a:r>
              <a:rPr lang="zh-CN" altLang="en-US" sz="1200" dirty="0">
                <a:latin typeface="微软雅黑" panose="020B0503020204020204" pitchFamily="34" charset="-122"/>
                <a:ea typeface="微软雅黑" panose="020B0503020204020204" pitchFamily="34" charset="-122"/>
              </a:rPr>
              <a:t>企业可在“用户信息维护”栏目下自行修改。</a:t>
            </a:r>
          </a:p>
          <a:p>
            <a:pPr>
              <a:lnSpc>
                <a:spcPts val="2500"/>
              </a:lnSpc>
            </a:pPr>
            <a:r>
              <a:rPr lang="zh-CN" altLang="en-US" sz="1200" b="1" dirty="0">
                <a:solidFill>
                  <a:srgbClr val="0070C0"/>
                </a:solidFill>
                <a:latin typeface="微软雅黑" panose="020B0503020204020204" pitchFamily="34" charset="-122"/>
                <a:ea typeface="微软雅黑" panose="020B0503020204020204" pitchFamily="34" charset="-122"/>
              </a:rPr>
              <a:t>修改海关编码</a:t>
            </a:r>
          </a:p>
          <a:p>
            <a:pPr>
              <a:lnSpc>
                <a:spcPts val="2500"/>
              </a:lnSpc>
            </a:pPr>
            <a:r>
              <a:rPr lang="zh-CN" altLang="en-US" sz="1200" dirty="0">
                <a:latin typeface="微软雅黑" panose="020B0503020204020204" pitchFamily="34" charset="-122"/>
                <a:ea typeface="微软雅黑" panose="020B0503020204020204" pitchFamily="34" charset="-122"/>
              </a:rPr>
              <a:t>需发送海关代码修改申请表</a:t>
            </a:r>
            <a:endParaRPr lang="en-US" altLang="zh-CN" sz="1200" dirty="0">
              <a:latin typeface="微软雅黑" panose="020B0503020204020204" pitchFamily="34" charset="-122"/>
              <a:ea typeface="微软雅黑" panose="020B0503020204020204" pitchFamily="34" charset="-122"/>
            </a:endParaRPr>
          </a:p>
          <a:p>
            <a:pPr>
              <a:lnSpc>
                <a:spcPts val="2500"/>
              </a:lnSpc>
            </a:pPr>
            <a:r>
              <a:rPr lang="zh-CN" altLang="en-US" sz="1200" dirty="0">
                <a:latin typeface="微软雅黑" panose="020B0503020204020204" pitchFamily="34" charset="-122"/>
                <a:ea typeface="微软雅黑" panose="020B0503020204020204" pitchFamily="34" charset="-122"/>
              </a:rPr>
              <a:t>联系食土商会工作人员协助修改。</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1863" y="2390639"/>
            <a:ext cx="4322627" cy="2636763"/>
          </a:xfrm>
          <a:prstGeom prst="rect">
            <a:avLst/>
          </a:prstGeom>
        </p:spPr>
      </p:pic>
      <p:pic>
        <p:nvPicPr>
          <p:cNvPr id="21" name="图片 20" descr="商会全称LOGO"/>
          <p:cNvPicPr>
            <a:picLocks noChangeAspect="1"/>
          </p:cNvPicPr>
          <p:nvPr>
            <p:custDataLst>
              <p:tags r:id="rId1"/>
            </p:custDataLst>
          </p:nvPr>
        </p:nvPicPr>
        <p:blipFill>
          <a:blip r:embed="rId4"/>
          <a:stretch>
            <a:fillRect/>
          </a:stretch>
        </p:blipFill>
        <p:spPr>
          <a:xfrm>
            <a:off x="6384290" y="80645"/>
            <a:ext cx="2646680" cy="53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常见使用问题</a:t>
            </a:r>
          </a:p>
        </p:txBody>
      </p:sp>
      <p:sp>
        <p:nvSpPr>
          <p:cNvPr id="10" name="TextBox 9"/>
          <p:cNvSpPr txBox="1"/>
          <p:nvPr/>
        </p:nvSpPr>
        <p:spPr>
          <a:xfrm>
            <a:off x="307340" y="781685"/>
            <a:ext cx="8574405" cy="4258945"/>
          </a:xfrm>
          <a:prstGeom prst="rect">
            <a:avLst/>
          </a:prstGeom>
          <a:noFill/>
        </p:spPr>
        <p:txBody>
          <a:bodyPr wrap="square" rtlCol="0">
            <a:spAutoFit/>
          </a:bodyPr>
          <a:lstStyle/>
          <a:p>
            <a:pPr>
              <a:lnSpc>
                <a:spcPts val="2500"/>
              </a:lnSpc>
            </a:pPr>
            <a:r>
              <a:rPr lang="en-US" altLang="zh-CN" sz="1200" b="1" dirty="0">
                <a:latin typeface="微软雅黑" panose="020B0503020204020204" pitchFamily="34" charset="-122"/>
                <a:ea typeface="微软雅黑" panose="020B0503020204020204" pitchFamily="34" charset="-122"/>
              </a:rPr>
              <a:t>4. </a:t>
            </a:r>
            <a:r>
              <a:rPr lang="zh-CN" altLang="en-US" sz="1200" b="1" dirty="0">
                <a:latin typeface="微软雅黑" panose="020B0503020204020204" pitchFamily="34" charset="-122"/>
                <a:ea typeface="微软雅黑" panose="020B0503020204020204" pitchFamily="34" charset="-122"/>
              </a:rPr>
              <a:t>已填写的合同信息如何修改？</a:t>
            </a:r>
            <a:r>
              <a:rPr lang="en-US" altLang="zh-CN" sz="1200" b="1"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已提交的合同信息，应在“报告事项变更”模块修改。</a:t>
            </a:r>
          </a:p>
          <a:p>
            <a:pPr>
              <a:lnSpc>
                <a:spcPts val="2500"/>
              </a:lnSpc>
            </a:pPr>
            <a:r>
              <a:rPr lang="zh-CN" altLang="en-US" sz="1200" b="1" dirty="0">
                <a:latin typeface="微软雅黑" panose="020B0503020204020204" pitchFamily="34" charset="-122"/>
                <a:ea typeface="微软雅黑" panose="020B0503020204020204" pitchFamily="34" charset="-122"/>
              </a:rPr>
              <a:t>合同确认之前</a:t>
            </a:r>
            <a:r>
              <a:rPr lang="zh-CN" altLang="en-US" sz="1200" dirty="0">
                <a:latin typeface="微软雅黑" panose="020B0503020204020204" pitchFamily="34" charset="-122"/>
                <a:ea typeface="微软雅黑" panose="020B0503020204020204" pitchFamily="34" charset="-122"/>
              </a:rPr>
              <a:t>可以修改所有的数据项</a:t>
            </a:r>
          </a:p>
          <a:p>
            <a:pPr>
              <a:lnSpc>
                <a:spcPts val="2500"/>
              </a:lnSpc>
            </a:pPr>
            <a:r>
              <a:rPr lang="zh-CN" altLang="en-US" sz="1200" b="1" dirty="0">
                <a:latin typeface="微软雅黑" panose="020B0503020204020204" pitchFamily="34" charset="-122"/>
                <a:ea typeface="微软雅黑" panose="020B0503020204020204" pitchFamily="34" charset="-122"/>
              </a:rPr>
              <a:t>装船确认之前</a:t>
            </a:r>
            <a:r>
              <a:rPr lang="zh-CN" altLang="en-US" sz="1200" dirty="0">
                <a:latin typeface="微软雅黑" panose="020B0503020204020204" pitchFamily="34" charset="-122"/>
                <a:ea typeface="微软雅黑" panose="020B0503020204020204" pitchFamily="34" charset="-122"/>
              </a:rPr>
              <a:t>可以修改装运港口、装运数量、报关口岸、报关数量、实际装船日期和预计抵港日期</a:t>
            </a:r>
          </a:p>
          <a:p>
            <a:pPr>
              <a:lnSpc>
                <a:spcPts val="2500"/>
              </a:lnSpc>
            </a:pPr>
            <a:r>
              <a:rPr lang="zh-CN" altLang="en-US" sz="1200" b="1" dirty="0">
                <a:latin typeface="微软雅黑" panose="020B0503020204020204" pitchFamily="34" charset="-122"/>
                <a:ea typeface="微软雅黑" panose="020B0503020204020204" pitchFamily="34" charset="-122"/>
              </a:rPr>
              <a:t>实际到港</a:t>
            </a:r>
            <a:r>
              <a:rPr lang="zh-CN" altLang="en-US" sz="1200" dirty="0">
                <a:latin typeface="微软雅黑" panose="020B0503020204020204" pitchFamily="34" charset="-122"/>
                <a:ea typeface="微软雅黑" panose="020B0503020204020204" pitchFamily="34" charset="-122"/>
              </a:rPr>
              <a:t>只能修改经营单位、报关数量、报关口岸和预计抵港日期</a:t>
            </a:r>
          </a:p>
          <a:p>
            <a:pPr>
              <a:lnSpc>
                <a:spcPts val="2500"/>
              </a:lnSpc>
            </a:pPr>
            <a:endParaRPr lang="zh-CN" altLang="en-US" sz="1200" b="1" dirty="0">
              <a:latin typeface="微软雅黑" panose="020B0503020204020204" pitchFamily="34" charset="-122"/>
              <a:ea typeface="微软雅黑" panose="020B0503020204020204" pitchFamily="34" charset="-122"/>
            </a:endParaRPr>
          </a:p>
          <a:p>
            <a:pPr>
              <a:lnSpc>
                <a:spcPts val="2500"/>
              </a:lnSpc>
            </a:pPr>
            <a:endParaRPr lang="zh-CN" altLang="en-US" sz="1200" b="1"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endParaRPr lang="zh-CN" altLang="en-US" sz="1200" b="1" dirty="0">
              <a:solidFill>
                <a:srgbClr val="FF0000"/>
              </a:solidFill>
              <a:latin typeface="微软雅黑" panose="020B0503020204020204" pitchFamily="34" charset="-122"/>
              <a:ea typeface="微软雅黑" panose="020B0503020204020204" pitchFamily="34" charset="-122"/>
            </a:endParaRPr>
          </a:p>
          <a:p>
            <a:pPr>
              <a:lnSpc>
                <a:spcPts val="2500"/>
              </a:lnSpc>
            </a:pPr>
            <a:r>
              <a:rPr lang="zh-CN" altLang="en-US" sz="1200" b="1" dirty="0">
                <a:solidFill>
                  <a:srgbClr val="FF0000"/>
                </a:solidFill>
                <a:latin typeface="微软雅黑" panose="020B0503020204020204" pitchFamily="34" charset="-122"/>
                <a:ea typeface="微软雅黑" panose="020B0503020204020204" pitchFamily="34" charset="-122"/>
              </a:rPr>
              <a:t>许可证申领号已在</a:t>
            </a:r>
            <a:r>
              <a:rPr lang="en-US" altLang="zh-CN" sz="1200" b="1" dirty="0">
                <a:solidFill>
                  <a:srgbClr val="FF0000"/>
                </a:solidFill>
                <a:latin typeface="微软雅黑" panose="020B0503020204020204" pitchFamily="34" charset="-122"/>
                <a:ea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rPr>
              <a:t>许可证系统</a:t>
            </a:r>
            <a:r>
              <a:rPr lang="en-US" altLang="zh-CN" sz="1200" b="1" dirty="0">
                <a:solidFill>
                  <a:srgbClr val="FF0000"/>
                </a:solidFill>
                <a:latin typeface="微软雅黑" panose="020B0503020204020204" pitchFamily="34" charset="-122"/>
                <a:ea typeface="微软雅黑" panose="020B0503020204020204" pitchFamily="34" charset="-122"/>
              </a:rPr>
              <a:t>》</a:t>
            </a:r>
            <a:r>
              <a:rPr lang="zh-CN" altLang="en-US" sz="1200" b="1" dirty="0">
                <a:solidFill>
                  <a:srgbClr val="FF0000"/>
                </a:solidFill>
                <a:latin typeface="微软雅黑" panose="020B0503020204020204" pitchFamily="34" charset="-122"/>
                <a:ea typeface="微软雅黑" panose="020B0503020204020204" pitchFamily="34" charset="-122"/>
              </a:rPr>
              <a:t>中使用。</a:t>
            </a:r>
            <a:endParaRPr lang="zh-CN" altLang="en-US" sz="1200" dirty="0">
              <a:solidFill>
                <a:srgbClr val="FF0000"/>
              </a:solidFill>
              <a:latin typeface="微软雅黑" panose="020B0503020204020204" pitchFamily="34" charset="-122"/>
              <a:ea typeface="微软雅黑" panose="020B0503020204020204" pitchFamily="34" charset="-122"/>
            </a:endParaRPr>
          </a:p>
          <a:p>
            <a:pPr>
              <a:lnSpc>
                <a:spcPts val="2500"/>
              </a:lnSpc>
            </a:pPr>
            <a:r>
              <a:rPr lang="zh-CN" altLang="en-US" sz="1200" dirty="0">
                <a:latin typeface="微软雅黑" panose="020B0503020204020204" pitchFamily="34" charset="-122"/>
                <a:ea typeface="微软雅黑" panose="020B0503020204020204" pitchFamily="34" charset="-122"/>
              </a:rPr>
              <a:t>需要在</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许可证系统</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中将许可证进行“删证处理”后，再到</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大宗系统</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报告事项变更”模块中“删除”合同并重新填报。</a:t>
            </a:r>
          </a:p>
          <a:p>
            <a:pPr>
              <a:lnSpc>
                <a:spcPts val="2500"/>
              </a:lnSpc>
            </a:pPr>
            <a:r>
              <a:rPr lang="zh-CN" altLang="en-US" sz="1200" b="1" dirty="0">
                <a:solidFill>
                  <a:srgbClr val="FF0000"/>
                </a:solidFill>
                <a:latin typeface="微软雅黑" panose="020B0503020204020204" pitchFamily="34" charset="-122"/>
                <a:ea typeface="微软雅黑" panose="020B0503020204020204" pitchFamily="34" charset="-122"/>
              </a:rPr>
              <a:t>提前填报“实际到港”信息，并提交审核。</a:t>
            </a:r>
          </a:p>
          <a:p>
            <a:pPr>
              <a:lnSpc>
                <a:spcPts val="2500"/>
              </a:lnSpc>
            </a:pPr>
            <a:r>
              <a:rPr lang="zh-CN" altLang="en-US" sz="1200" dirty="0">
                <a:latin typeface="微软雅黑" panose="020B0503020204020204" pitchFamily="34" charset="-122"/>
                <a:ea typeface="微软雅黑" panose="020B0503020204020204" pitchFamily="34" charset="-122"/>
              </a:rPr>
              <a:t>应联系食土商会工作人员手动退回。</a:t>
            </a:r>
          </a:p>
        </p:txBody>
      </p:sp>
      <p:pic>
        <p:nvPicPr>
          <p:cNvPr id="3" name="图片 2"/>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26085" y="2192655"/>
            <a:ext cx="7680325" cy="1437005"/>
          </a:xfrm>
          <a:prstGeom prst="rect">
            <a:avLst/>
          </a:prstGeom>
        </p:spPr>
      </p:pic>
      <p:pic>
        <p:nvPicPr>
          <p:cNvPr id="21" name="图片 20" descr="商会全称LOGO"/>
          <p:cNvPicPr>
            <a:picLocks noChangeAspect="1"/>
          </p:cNvPicPr>
          <p:nvPr>
            <p:custDataLst>
              <p:tags r:id="rId2"/>
            </p:custDataLst>
          </p:nvPr>
        </p:nvPicPr>
        <p:blipFill>
          <a:blip r:embed="rId6"/>
          <a:stretch>
            <a:fillRect/>
          </a:stretch>
        </p:blipFill>
        <p:spPr>
          <a:xfrm>
            <a:off x="6384290" y="80645"/>
            <a:ext cx="2646680" cy="539750"/>
          </a:xfrm>
          <a:prstGeom prst="rect">
            <a:avLst/>
          </a:prstGeom>
        </p:spPr>
      </p:pic>
      <p:sp>
        <p:nvSpPr>
          <p:cNvPr id="6" name="椭圆 7"/>
          <p:cNvSpPr/>
          <p:nvPr>
            <p:custDataLst>
              <p:tags r:id="rId3"/>
            </p:custDataLst>
          </p:nvPr>
        </p:nvSpPr>
        <p:spPr>
          <a:xfrm>
            <a:off x="1439545" y="2571750"/>
            <a:ext cx="5059045" cy="407670"/>
          </a:xfrm>
          <a:prstGeom prst="ellipse">
            <a:avLst/>
          </a:prstGeom>
          <a:noFill/>
          <a:ln w="28575" cap="flat" cmpd="sng">
            <a:solidFill>
              <a:srgbClr val="FF0000"/>
            </a:solidFill>
            <a:prstDash val="dash"/>
            <a:headEnd type="none" w="med" len="med"/>
            <a:tailEnd type="none" w="med" len="med"/>
          </a:ln>
        </p:spPr>
        <p:txBody>
          <a:bodyPr/>
          <a:lstStyle/>
          <a:p>
            <a:pPr lvl="0" eaLnBrk="1" hangingPunct="1"/>
            <a:r>
              <a:rPr lang="zh-CN" altLang="en-US" sz="1600" dirty="0">
                <a:solidFill>
                  <a:srgbClr val="FF0000"/>
                </a:solidFill>
                <a:latin typeface="Times New Roman" panose="02020603050405020304" pitchFamily="18" charset="0"/>
                <a:ea typeface="宋体" panose="02010600030101010101" pitchFamily="2" charset="-122"/>
              </a:rPr>
              <a:t>点击操作中的修改按钮进入修改页面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常见使用问题</a:t>
            </a:r>
          </a:p>
        </p:txBody>
      </p:sp>
      <p:sp>
        <p:nvSpPr>
          <p:cNvPr id="10" name="TextBox 9"/>
          <p:cNvSpPr txBox="1"/>
          <p:nvPr/>
        </p:nvSpPr>
        <p:spPr>
          <a:xfrm>
            <a:off x="307059" y="781376"/>
            <a:ext cx="7784517" cy="2336537"/>
          </a:xfrm>
          <a:prstGeom prst="rect">
            <a:avLst/>
          </a:prstGeom>
          <a:noFill/>
        </p:spPr>
        <p:txBody>
          <a:bodyPr wrap="square" rtlCol="0">
            <a:spAutoFit/>
          </a:bodyPr>
          <a:lstStyle/>
          <a:p>
            <a:pPr>
              <a:lnSpc>
                <a:spcPts val="2500"/>
              </a:lnSpc>
            </a:pPr>
            <a:r>
              <a:rPr lang="en-US" altLang="zh-CN" sz="1200" b="1" dirty="0">
                <a:latin typeface="微软雅黑" panose="020B0503020204020204" pitchFamily="34" charset="-122"/>
                <a:ea typeface="微软雅黑" panose="020B0503020204020204" pitchFamily="34" charset="-122"/>
              </a:rPr>
              <a:t>5.</a:t>
            </a:r>
            <a:r>
              <a:rPr lang="zh-CN" altLang="en-US" sz="1200" b="1" dirty="0">
                <a:latin typeface="微软雅黑" panose="020B0503020204020204" pitchFamily="34" charset="-122"/>
                <a:ea typeface="微软雅黑" panose="020B0503020204020204" pitchFamily="34" charset="-122"/>
              </a:rPr>
              <a:t>同一个合同需要多次报关，如何申报？</a:t>
            </a:r>
          </a:p>
          <a:p>
            <a:pPr>
              <a:lnSpc>
                <a:spcPts val="2500"/>
              </a:lnSpc>
            </a:pPr>
            <a:r>
              <a:rPr lang="zh-CN" altLang="en-US" sz="1200" dirty="0">
                <a:latin typeface="微软雅黑" panose="020B0503020204020204" pitchFamily="34" charset="-122"/>
                <a:ea typeface="微软雅黑" panose="020B0503020204020204" pitchFamily="34" charset="-122"/>
              </a:rPr>
              <a:t>在“新签合同”模块下，选择“添加分批新合同”。每一批合同信息分开填写，无须一次性填写完。第一批次信息填写并保存后，点击“添加批次”，填写第二批次的合同信息，以此类推。每个批次对应一个许可证。</a:t>
            </a:r>
          </a:p>
          <a:p>
            <a:pPr>
              <a:lnSpc>
                <a:spcPts val="2500"/>
              </a:lnSpc>
            </a:pPr>
            <a:endParaRPr lang="zh-CN" altLang="en-US" sz="1200" b="1" dirty="0">
              <a:latin typeface="微软雅黑" panose="020B0503020204020204" pitchFamily="34" charset="-122"/>
              <a:ea typeface="微软雅黑" panose="020B0503020204020204" pitchFamily="34" charset="-122"/>
            </a:endParaRPr>
          </a:p>
          <a:p>
            <a:pPr>
              <a:lnSpc>
                <a:spcPts val="2500"/>
              </a:lnSpc>
            </a:pPr>
            <a:endParaRPr lang="zh-CN" altLang="en-US" sz="1200" b="1"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59" y="1795789"/>
            <a:ext cx="4247688" cy="313918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065" y="1818685"/>
            <a:ext cx="3401430" cy="1299228"/>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9451" y="3178465"/>
            <a:ext cx="3341044" cy="1627498"/>
          </a:xfrm>
          <a:prstGeom prst="rect">
            <a:avLst/>
          </a:prstGeom>
        </p:spPr>
      </p:pic>
      <p:pic>
        <p:nvPicPr>
          <p:cNvPr id="21" name="图片 20" descr="商会全称LOGO"/>
          <p:cNvPicPr>
            <a:picLocks noChangeAspect="1"/>
          </p:cNvPicPr>
          <p:nvPr>
            <p:custDataLst>
              <p:tags r:id="rId1"/>
            </p:custDataLst>
          </p:nvPr>
        </p:nvPicPr>
        <p:blipFill>
          <a:blip r:embed="rId6"/>
          <a:stretch>
            <a:fillRect/>
          </a:stretch>
        </p:blipFill>
        <p:spPr>
          <a:xfrm>
            <a:off x="6384290" y="80645"/>
            <a:ext cx="2646680" cy="53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B15FB-92DC-751E-9E81-C24B054648EB}"/>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01550220-D085-407F-B5A5-DD59AA1D9065}"/>
              </a:ext>
            </a:extLst>
          </p:cNvPr>
          <p:cNvSpPr txBox="1"/>
          <p:nvPr/>
        </p:nvSpPr>
        <p:spPr>
          <a:xfrm>
            <a:off x="1" y="1388734"/>
            <a:ext cx="4205521" cy="3154710"/>
          </a:xfrm>
          <a:prstGeom prst="rect">
            <a:avLst/>
          </a:prstGeom>
          <a:noFill/>
        </p:spPr>
        <p:txBody>
          <a:bodyPr wrap="square" rtlCol="0">
            <a:spAutoFit/>
          </a:bodyPr>
          <a:lstStyle/>
          <a:p>
            <a:pPr algn="ctr"/>
            <a:r>
              <a:rPr lang="en-US" altLang="zh-CN"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04</a:t>
            </a:r>
            <a:endParaRPr lang="zh-CN" altLang="en-US"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a:extLst>
              <a:ext uri="{FF2B5EF4-FFF2-40B4-BE49-F238E27FC236}">
                <a16:creationId xmlns:a16="http://schemas.microsoft.com/office/drawing/2014/main" id="{E7670482-2CC4-BE73-B3C3-17EF638A0393}"/>
              </a:ext>
            </a:extLst>
          </p:cNvPr>
          <p:cNvSpPr txBox="1"/>
          <p:nvPr/>
        </p:nvSpPr>
        <p:spPr>
          <a:xfrm>
            <a:off x="3887162" y="2133809"/>
            <a:ext cx="4997982"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确保信息及时准确的具体要求</a:t>
            </a:r>
          </a:p>
        </p:txBody>
      </p:sp>
      <p:sp>
        <p:nvSpPr>
          <p:cNvPr id="8" name="文本框 7">
            <a:extLst>
              <a:ext uri="{FF2B5EF4-FFF2-40B4-BE49-F238E27FC236}">
                <a16:creationId xmlns:a16="http://schemas.microsoft.com/office/drawing/2014/main" id="{A6A7D0C3-A81D-F033-DE4F-E682B31B3EC0}"/>
              </a:ext>
            </a:extLst>
          </p:cNvPr>
          <p:cNvSpPr txBox="1"/>
          <p:nvPr/>
        </p:nvSpPr>
        <p:spPr>
          <a:xfrm>
            <a:off x="3887162" y="2562666"/>
            <a:ext cx="4645651"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On time and Accurate</a:t>
            </a:r>
            <a:endParaRPr lang="da-DK" altLang="zh-CN" sz="2000" dirty="0">
              <a:latin typeface="Times New Roman" panose="02020603050405020304" pitchFamily="18" charset="0"/>
              <a:cs typeface="Times New Roman" panose="02020603050405020304" pitchFamily="18" charset="0"/>
            </a:endParaRPr>
          </a:p>
        </p:txBody>
      </p:sp>
      <p:grpSp>
        <p:nvGrpSpPr>
          <p:cNvPr id="15" name="组合 14">
            <a:extLst>
              <a:ext uri="{FF2B5EF4-FFF2-40B4-BE49-F238E27FC236}">
                <a16:creationId xmlns:a16="http://schemas.microsoft.com/office/drawing/2014/main" id="{C46EAA87-B27C-5ACB-548C-648C5BDE4840}"/>
              </a:ext>
            </a:extLst>
          </p:cNvPr>
          <p:cNvGrpSpPr/>
          <p:nvPr/>
        </p:nvGrpSpPr>
        <p:grpSpPr>
          <a:xfrm>
            <a:off x="3887162" y="2531250"/>
            <a:ext cx="4663440" cy="81000"/>
            <a:chOff x="3649980" y="3375660"/>
            <a:chExt cx="4663440" cy="108000"/>
          </a:xfrm>
        </p:grpSpPr>
        <p:cxnSp>
          <p:nvCxnSpPr>
            <p:cNvPr id="10" name="直接连接符 9">
              <a:extLst>
                <a:ext uri="{FF2B5EF4-FFF2-40B4-BE49-F238E27FC236}">
                  <a16:creationId xmlns:a16="http://schemas.microsoft.com/office/drawing/2014/main" id="{D04F980F-36A5-0B28-F8FE-A3A1BBF15E90}"/>
                </a:ext>
              </a:extLst>
            </p:cNvPr>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9B16BD81-DF05-B86B-F9EE-28D8EAAE8CEB}"/>
                </a:ext>
              </a:extLst>
            </p:cNvPr>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C0C9BC5-FBE3-3BF0-45CE-ACDA13A8C1D3}"/>
                </a:ext>
              </a:extLst>
            </p:cNvPr>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useBgFill="1">
        <p:nvSpPr>
          <p:cNvPr id="16" name="文本框 15">
            <a:extLst>
              <a:ext uri="{FF2B5EF4-FFF2-40B4-BE49-F238E27FC236}">
                <a16:creationId xmlns:a16="http://schemas.microsoft.com/office/drawing/2014/main" id="{7FE27855-4637-27D7-D32A-9FE2042C017E}"/>
              </a:ext>
            </a:extLst>
          </p:cNvPr>
          <p:cNvSpPr txBox="1"/>
          <p:nvPr/>
        </p:nvSpPr>
        <p:spPr>
          <a:xfrm>
            <a:off x="487592" y="2329377"/>
            <a:ext cx="3230339" cy="646331"/>
          </a:xfrm>
          <a:prstGeom prst="rect">
            <a:avLst/>
          </a:prstGeom>
        </p:spPr>
        <p:txBody>
          <a:bodyPr wrap="square" rtlCol="0">
            <a:spAutoFit/>
          </a:bodyPr>
          <a:lstStyle/>
          <a:p>
            <a:pPr algn="ctr"/>
            <a:r>
              <a:rPr lang="en-US" altLang="zh-CN" sz="3600" b="1" dirty="0">
                <a:solidFill>
                  <a:schemeClr val="accent1"/>
                </a:solidFill>
                <a:latin typeface="Times New Roman" panose="02020603050405020304" pitchFamily="18" charset="0"/>
                <a:cs typeface="Times New Roman" panose="02020603050405020304" pitchFamily="18" charset="0"/>
              </a:rPr>
              <a:t>PART FOUR</a:t>
            </a:r>
            <a:endParaRPr lang="zh-CN" altLang="en-US" sz="36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78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down)">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16" presetClass="entr" presetSubtype="37" fill="hold" grpId="0" nodeType="withEffect">
                                  <p:stCondLst>
                                    <p:cond delay="40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215C2-64D7-D81D-0F88-BF0DE5FD0398}"/>
            </a:ext>
          </a:extLst>
        </p:cNvPr>
        <p:cNvGrpSpPr/>
        <p:nvPr/>
      </p:nvGrpSpPr>
      <p:grpSpPr>
        <a:xfrm>
          <a:off x="0" y="0"/>
          <a:ext cx="0" cy="0"/>
          <a:chOff x="0" y="0"/>
          <a:chExt cx="0" cy="0"/>
        </a:xfrm>
      </p:grpSpPr>
      <p:grpSp>
        <p:nvGrpSpPr>
          <p:cNvPr id="19" name="组合 18">
            <a:extLst>
              <a:ext uri="{FF2B5EF4-FFF2-40B4-BE49-F238E27FC236}">
                <a16:creationId xmlns:a16="http://schemas.microsoft.com/office/drawing/2014/main" id="{04D0FF2E-AD6C-54D3-63D4-6FDBD3A287F5}"/>
              </a:ext>
            </a:extLst>
          </p:cNvPr>
          <p:cNvGrpSpPr/>
          <p:nvPr/>
        </p:nvGrpSpPr>
        <p:grpSpPr>
          <a:xfrm>
            <a:off x="611188" y="195956"/>
            <a:ext cx="666069" cy="498344"/>
            <a:chOff x="611187" y="261275"/>
            <a:chExt cx="666069" cy="664458"/>
          </a:xfrm>
        </p:grpSpPr>
        <p:sp>
          <p:nvSpPr>
            <p:cNvPr id="9" name="矩形 8">
              <a:extLst>
                <a:ext uri="{FF2B5EF4-FFF2-40B4-BE49-F238E27FC236}">
                  <a16:creationId xmlns:a16="http://schemas.microsoft.com/office/drawing/2014/main" id="{E05ABB3E-8D72-5A0E-323C-CBF6909CE0A2}"/>
                </a:ext>
              </a:extLst>
            </p:cNvPr>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B99960A8-71E5-3F4E-4F79-D131BC10367C}"/>
                </a:ext>
              </a:extLst>
            </p:cNvPr>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a:extLst>
              <a:ext uri="{FF2B5EF4-FFF2-40B4-BE49-F238E27FC236}">
                <a16:creationId xmlns:a16="http://schemas.microsoft.com/office/drawing/2014/main" id="{C8124779-08A6-8CCB-C3D5-C04767FC5C37}"/>
              </a:ext>
            </a:extLst>
          </p:cNvPr>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提高数据准确性</a:t>
            </a:r>
          </a:p>
        </p:txBody>
      </p:sp>
      <p:sp>
        <p:nvSpPr>
          <p:cNvPr id="10" name="TextBox 9">
            <a:extLst>
              <a:ext uri="{FF2B5EF4-FFF2-40B4-BE49-F238E27FC236}">
                <a16:creationId xmlns:a16="http://schemas.microsoft.com/office/drawing/2014/main" id="{FCCC3C2D-0F66-9AB1-BC7B-2FCABF9AB252}"/>
              </a:ext>
            </a:extLst>
          </p:cNvPr>
          <p:cNvSpPr txBox="1"/>
          <p:nvPr/>
        </p:nvSpPr>
        <p:spPr>
          <a:xfrm>
            <a:off x="727279" y="1440282"/>
            <a:ext cx="7784517" cy="2628925"/>
          </a:xfrm>
          <a:prstGeom prst="rect">
            <a:avLst/>
          </a:prstGeom>
          <a:noFill/>
        </p:spPr>
        <p:txBody>
          <a:bodyPr wrap="square" rtlCol="0">
            <a:spAutoFit/>
          </a:bodyPr>
          <a:lstStyle/>
          <a:p>
            <a:pPr>
              <a:lnSpc>
                <a:spcPts val="2500"/>
              </a:lnSpc>
            </a:pPr>
            <a:r>
              <a:rPr lang="zh-CN" altLang="en-US" sz="1200" b="1" dirty="0">
                <a:latin typeface="微软雅黑" panose="020B0503020204020204" pitchFamily="34" charset="-122"/>
                <a:ea typeface="微软雅黑" panose="020B0503020204020204" pitchFamily="34" charset="-122"/>
              </a:rPr>
              <a:t>大宗农产品进口报告和信息发布管理办法（试行）要求：</a:t>
            </a:r>
            <a:br>
              <a:rPr lang="en-US" altLang="zh-CN" sz="1200" b="1" dirty="0">
                <a:latin typeface="微软雅黑" panose="020B0503020204020204" pitchFamily="34" charset="-122"/>
                <a:ea typeface="微软雅黑" panose="020B0503020204020204" pitchFamily="34" charset="-122"/>
              </a:rPr>
            </a:br>
            <a:r>
              <a:rPr lang="zh-CN" altLang="en-US" sz="1200" b="1" dirty="0">
                <a:latin typeface="微软雅黑" panose="020B0503020204020204" pitchFamily="34" charset="-122"/>
                <a:ea typeface="微软雅黑" panose="020B0503020204020204" pitchFamily="34" charset="-122"/>
              </a:rPr>
              <a:t>准确性：</a:t>
            </a:r>
            <a:endParaRPr lang="en-US" altLang="zh-CN" sz="1200" b="1"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r>
              <a:rPr lang="zh-CN" altLang="en-US" dirty="0"/>
              <a:t>　　</a:t>
            </a:r>
            <a:r>
              <a:rPr lang="zh-CN" altLang="en-US" b="1" dirty="0"/>
              <a:t>第八条</a:t>
            </a:r>
            <a:r>
              <a:rPr lang="zh-CN" altLang="en-US" dirty="0"/>
              <a:t>　对外贸易经营者应严格遵守规定，及时、准确报告有关进口信息，并对报告内容的真实性负责，不得虚报、瞒报、伪造、篡改、迟报和拒报。</a:t>
            </a:r>
            <a:endParaRPr lang="en-US" altLang="zh-CN" sz="1200" b="1" dirty="0">
              <a:latin typeface="微软雅黑" panose="020B0503020204020204" pitchFamily="34" charset="-122"/>
              <a:ea typeface="微软雅黑" panose="020B0503020204020204" pitchFamily="34" charset="-122"/>
            </a:endParaRPr>
          </a:p>
          <a:p>
            <a:pPr>
              <a:lnSpc>
                <a:spcPts val="2500"/>
              </a:lnSpc>
            </a:pPr>
            <a:r>
              <a:rPr lang="zh-CN" altLang="en-US" dirty="0"/>
              <a:t>　　</a:t>
            </a:r>
            <a:r>
              <a:rPr lang="zh-CN" altLang="en-US" b="1" dirty="0"/>
              <a:t>第十四条</a:t>
            </a:r>
            <a:r>
              <a:rPr lang="zh-CN" altLang="en-US" dirty="0"/>
              <a:t>　任何单位和个人可向商务部举报对外贸易经营者虚假报告进口信息的行为。</a:t>
            </a:r>
            <a:endParaRPr lang="en-US" altLang="zh-CN" sz="1200" b="1" dirty="0">
              <a:latin typeface="微软雅黑" panose="020B0503020204020204" pitchFamily="34" charset="-122"/>
              <a:ea typeface="微软雅黑" panose="020B0503020204020204" pitchFamily="34" charset="-122"/>
            </a:endParaRPr>
          </a:p>
        </p:txBody>
      </p:sp>
      <p:pic>
        <p:nvPicPr>
          <p:cNvPr id="21" name="图片 20" descr="商会全称LOGO">
            <a:extLst>
              <a:ext uri="{FF2B5EF4-FFF2-40B4-BE49-F238E27FC236}">
                <a16:creationId xmlns:a16="http://schemas.microsoft.com/office/drawing/2014/main" id="{708F777B-7956-C684-DFF1-1375DD90BF1B}"/>
              </a:ext>
            </a:extLst>
          </p:cNvPr>
          <p:cNvPicPr>
            <a:picLocks noChangeAspect="1"/>
          </p:cNvPicPr>
          <p:nvPr>
            <p:custDataLst>
              <p:tags r:id="rId1"/>
            </p:custDataLst>
          </p:nvPr>
        </p:nvPicPr>
        <p:blipFill>
          <a:blip r:embed="rId3"/>
          <a:stretch>
            <a:fillRect/>
          </a:stretch>
        </p:blipFill>
        <p:spPr>
          <a:xfrm>
            <a:off x="6384290" y="80645"/>
            <a:ext cx="2646680" cy="539750"/>
          </a:xfrm>
          <a:prstGeom prst="rect">
            <a:avLst/>
          </a:prstGeom>
        </p:spPr>
      </p:pic>
    </p:spTree>
    <p:extLst>
      <p:ext uri="{BB962C8B-B14F-4D97-AF65-F5344CB8AC3E}">
        <p14:creationId xmlns:p14="http://schemas.microsoft.com/office/powerpoint/2010/main" val="165916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86E75-4470-C0A5-E7CF-0E61C5C0BCAF}"/>
            </a:ext>
          </a:extLst>
        </p:cNvPr>
        <p:cNvGrpSpPr/>
        <p:nvPr/>
      </p:nvGrpSpPr>
      <p:grpSpPr>
        <a:xfrm>
          <a:off x="0" y="0"/>
          <a:ext cx="0" cy="0"/>
          <a:chOff x="0" y="0"/>
          <a:chExt cx="0" cy="0"/>
        </a:xfrm>
      </p:grpSpPr>
      <p:grpSp>
        <p:nvGrpSpPr>
          <p:cNvPr id="19" name="组合 18">
            <a:extLst>
              <a:ext uri="{FF2B5EF4-FFF2-40B4-BE49-F238E27FC236}">
                <a16:creationId xmlns:a16="http://schemas.microsoft.com/office/drawing/2014/main" id="{D082D18B-3627-3258-C653-6C5DE5D5CD80}"/>
              </a:ext>
            </a:extLst>
          </p:cNvPr>
          <p:cNvGrpSpPr/>
          <p:nvPr/>
        </p:nvGrpSpPr>
        <p:grpSpPr>
          <a:xfrm>
            <a:off x="611188" y="195956"/>
            <a:ext cx="666069" cy="498344"/>
            <a:chOff x="611187" y="261275"/>
            <a:chExt cx="666069" cy="664458"/>
          </a:xfrm>
        </p:grpSpPr>
        <p:sp>
          <p:nvSpPr>
            <p:cNvPr id="9" name="矩形 8">
              <a:extLst>
                <a:ext uri="{FF2B5EF4-FFF2-40B4-BE49-F238E27FC236}">
                  <a16:creationId xmlns:a16="http://schemas.microsoft.com/office/drawing/2014/main" id="{8B046D73-C60B-B5FD-5541-519F4DAB92CA}"/>
                </a:ext>
              </a:extLst>
            </p:cNvPr>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24D0EFB3-D411-84F4-BDD5-84AFBEEC8481}"/>
                </a:ext>
              </a:extLst>
            </p:cNvPr>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a:extLst>
              <a:ext uri="{FF2B5EF4-FFF2-40B4-BE49-F238E27FC236}">
                <a16:creationId xmlns:a16="http://schemas.microsoft.com/office/drawing/2014/main" id="{F43C0A67-4813-9DB8-07D9-94F0301D47F5}"/>
              </a:ext>
            </a:extLst>
          </p:cNvPr>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提高数据准确性</a:t>
            </a:r>
          </a:p>
        </p:txBody>
      </p:sp>
      <p:sp>
        <p:nvSpPr>
          <p:cNvPr id="10" name="TextBox 9">
            <a:extLst>
              <a:ext uri="{FF2B5EF4-FFF2-40B4-BE49-F238E27FC236}">
                <a16:creationId xmlns:a16="http://schemas.microsoft.com/office/drawing/2014/main" id="{CE2D1E94-9201-B716-4F52-B3A3EE899BA0}"/>
              </a:ext>
            </a:extLst>
          </p:cNvPr>
          <p:cNvSpPr txBox="1"/>
          <p:nvPr/>
        </p:nvSpPr>
        <p:spPr>
          <a:xfrm>
            <a:off x="727279" y="1440282"/>
            <a:ext cx="7784517" cy="2954014"/>
          </a:xfrm>
          <a:prstGeom prst="rect">
            <a:avLst/>
          </a:prstGeom>
          <a:noFill/>
        </p:spPr>
        <p:txBody>
          <a:bodyPr wrap="square" rtlCol="0">
            <a:spAutoFit/>
          </a:bodyPr>
          <a:lstStyle/>
          <a:p>
            <a:pPr>
              <a:lnSpc>
                <a:spcPts val="2500"/>
              </a:lnSpc>
            </a:pPr>
            <a:r>
              <a:rPr lang="zh-CN" altLang="en-US" sz="1200" b="1" dirty="0">
                <a:latin typeface="微软雅黑" panose="020B0503020204020204" pitchFamily="34" charset="-122"/>
                <a:ea typeface="微软雅黑" panose="020B0503020204020204" pitchFamily="34" charset="-122"/>
              </a:rPr>
              <a:t>大宗农产品进口报告和信息发布管理办法（试行）要求：</a:t>
            </a:r>
            <a:br>
              <a:rPr lang="en-US" altLang="zh-CN" sz="1200" b="1" dirty="0">
                <a:latin typeface="微软雅黑" panose="020B0503020204020204" pitchFamily="34" charset="-122"/>
                <a:ea typeface="微软雅黑" panose="020B0503020204020204" pitchFamily="34" charset="-122"/>
              </a:rPr>
            </a:br>
            <a:r>
              <a:rPr lang="zh-CN" altLang="en-US" sz="1200" b="1" dirty="0">
                <a:latin typeface="微软雅黑" panose="020B0503020204020204" pitchFamily="34" charset="-122"/>
                <a:ea typeface="微软雅黑" panose="020B0503020204020204" pitchFamily="34" charset="-122"/>
              </a:rPr>
              <a:t>及时性：</a:t>
            </a:r>
            <a:endParaRPr lang="en-US" altLang="zh-CN" sz="1200" b="1"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r>
              <a:rPr lang="zh-CN" altLang="en-US" b="1" dirty="0"/>
              <a:t>第七条</a:t>
            </a:r>
            <a:r>
              <a:rPr lang="zh-CN" altLang="en-US" dirty="0"/>
              <a:t>　对外贸易经营者应在下述情况发生后</a:t>
            </a:r>
            <a:r>
              <a:rPr lang="en-US" altLang="zh-CN" dirty="0"/>
              <a:t>3</a:t>
            </a:r>
            <a:r>
              <a:rPr lang="zh-CN" altLang="en-US" dirty="0"/>
              <a:t>个工作日内履行进口报告义务：</a:t>
            </a:r>
            <a:br>
              <a:rPr lang="zh-CN" altLang="en-US" sz="1200" dirty="0"/>
            </a:br>
            <a:r>
              <a:rPr lang="zh-CN" altLang="en-US" dirty="0"/>
              <a:t>　　</a:t>
            </a:r>
            <a:r>
              <a:rPr lang="en-US" altLang="zh-CN" dirty="0"/>
              <a:t>1.</a:t>
            </a:r>
            <a:r>
              <a:rPr lang="zh-CN" altLang="en-US" dirty="0"/>
              <a:t>签订进口合同；</a:t>
            </a:r>
            <a:br>
              <a:rPr lang="zh-CN" altLang="en-US" sz="1200" dirty="0"/>
            </a:br>
            <a:r>
              <a:rPr lang="zh-CN" altLang="en-US" dirty="0"/>
              <a:t>　　</a:t>
            </a:r>
            <a:r>
              <a:rPr lang="en-US" altLang="zh-CN" dirty="0"/>
              <a:t>2.</a:t>
            </a:r>
            <a:r>
              <a:rPr lang="zh-CN" altLang="en-US" dirty="0"/>
              <a:t>货物在装运港出运；</a:t>
            </a:r>
            <a:br>
              <a:rPr lang="zh-CN" altLang="en-US" sz="1200" dirty="0"/>
            </a:br>
            <a:r>
              <a:rPr lang="zh-CN" altLang="en-US" dirty="0"/>
              <a:t>　　</a:t>
            </a:r>
            <a:r>
              <a:rPr lang="en-US" altLang="zh-CN" dirty="0"/>
              <a:t>3.</a:t>
            </a:r>
            <a:r>
              <a:rPr lang="zh-CN" altLang="en-US" dirty="0"/>
              <a:t>货物抵达目的港；</a:t>
            </a:r>
            <a:br>
              <a:rPr lang="zh-CN" altLang="en-US" sz="1200" dirty="0"/>
            </a:br>
            <a:r>
              <a:rPr lang="zh-CN" altLang="en-US" dirty="0"/>
              <a:t>　　</a:t>
            </a:r>
            <a:r>
              <a:rPr lang="en-US" altLang="zh-CN" dirty="0"/>
              <a:t>4.</a:t>
            </a:r>
            <a:r>
              <a:rPr lang="zh-CN" altLang="en-US" dirty="0"/>
              <a:t>报告事项发生变更。</a:t>
            </a:r>
            <a:endParaRPr lang="en-US" altLang="zh-CN" sz="1200" b="1" dirty="0">
              <a:latin typeface="微软雅黑" panose="020B0503020204020204" pitchFamily="34" charset="-122"/>
              <a:ea typeface="微软雅黑" panose="020B0503020204020204" pitchFamily="34" charset="-122"/>
            </a:endParaRPr>
          </a:p>
        </p:txBody>
      </p:sp>
      <p:pic>
        <p:nvPicPr>
          <p:cNvPr id="21" name="图片 20" descr="商会全称LOGO">
            <a:extLst>
              <a:ext uri="{FF2B5EF4-FFF2-40B4-BE49-F238E27FC236}">
                <a16:creationId xmlns:a16="http://schemas.microsoft.com/office/drawing/2014/main" id="{FAC292CB-5E17-4F05-F767-5F5E85824AD3}"/>
              </a:ext>
            </a:extLst>
          </p:cNvPr>
          <p:cNvPicPr>
            <a:picLocks noChangeAspect="1"/>
          </p:cNvPicPr>
          <p:nvPr>
            <p:custDataLst>
              <p:tags r:id="rId1"/>
            </p:custDataLst>
          </p:nvPr>
        </p:nvPicPr>
        <p:blipFill>
          <a:blip r:embed="rId3"/>
          <a:stretch>
            <a:fillRect/>
          </a:stretch>
        </p:blipFill>
        <p:spPr>
          <a:xfrm>
            <a:off x="6384290" y="80645"/>
            <a:ext cx="2646680" cy="539750"/>
          </a:xfrm>
          <a:prstGeom prst="rect">
            <a:avLst/>
          </a:prstGeom>
        </p:spPr>
      </p:pic>
    </p:spTree>
    <p:extLst>
      <p:ext uri="{BB962C8B-B14F-4D97-AF65-F5344CB8AC3E}">
        <p14:creationId xmlns:p14="http://schemas.microsoft.com/office/powerpoint/2010/main" val="219640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90871-F28F-50EE-4971-C4D62ADA2459}"/>
            </a:ext>
          </a:extLst>
        </p:cNvPr>
        <p:cNvGrpSpPr/>
        <p:nvPr/>
      </p:nvGrpSpPr>
      <p:grpSpPr>
        <a:xfrm>
          <a:off x="0" y="0"/>
          <a:ext cx="0" cy="0"/>
          <a:chOff x="0" y="0"/>
          <a:chExt cx="0" cy="0"/>
        </a:xfrm>
      </p:grpSpPr>
      <p:grpSp>
        <p:nvGrpSpPr>
          <p:cNvPr id="19" name="组合 18">
            <a:extLst>
              <a:ext uri="{FF2B5EF4-FFF2-40B4-BE49-F238E27FC236}">
                <a16:creationId xmlns:a16="http://schemas.microsoft.com/office/drawing/2014/main" id="{79899EE3-9A89-606D-21C6-7A309120C7AA}"/>
              </a:ext>
            </a:extLst>
          </p:cNvPr>
          <p:cNvGrpSpPr/>
          <p:nvPr/>
        </p:nvGrpSpPr>
        <p:grpSpPr>
          <a:xfrm>
            <a:off x="611188" y="195956"/>
            <a:ext cx="666069" cy="498344"/>
            <a:chOff x="611187" y="261275"/>
            <a:chExt cx="666069" cy="664458"/>
          </a:xfrm>
        </p:grpSpPr>
        <p:sp>
          <p:nvSpPr>
            <p:cNvPr id="9" name="矩形 8">
              <a:extLst>
                <a:ext uri="{FF2B5EF4-FFF2-40B4-BE49-F238E27FC236}">
                  <a16:creationId xmlns:a16="http://schemas.microsoft.com/office/drawing/2014/main" id="{7FA28A55-F011-87B6-1FDD-83FA20C0E7DE}"/>
                </a:ext>
              </a:extLst>
            </p:cNvPr>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939E0BEC-3C06-C297-300F-DB2D5039E16E}"/>
                </a:ext>
              </a:extLst>
            </p:cNvPr>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a:extLst>
              <a:ext uri="{FF2B5EF4-FFF2-40B4-BE49-F238E27FC236}">
                <a16:creationId xmlns:a16="http://schemas.microsoft.com/office/drawing/2014/main" id="{9818DDE6-6249-F4F0-6F89-D7B5FAE92FC9}"/>
              </a:ext>
            </a:extLst>
          </p:cNvPr>
          <p:cNvSpPr txBox="1"/>
          <p:nvPr/>
        </p:nvSpPr>
        <p:spPr>
          <a:xfrm>
            <a:off x="611188" y="1313439"/>
            <a:ext cx="8194883" cy="3293209"/>
          </a:xfrm>
          <a:prstGeom prst="rect">
            <a:avLst/>
          </a:prstGeom>
          <a:noFill/>
        </p:spPr>
        <p:txBody>
          <a:bodyPr wrap="square" rtlCol="0">
            <a:spAutoFit/>
          </a:bodyPr>
          <a:lstStyle/>
          <a:p>
            <a:r>
              <a:rPr lang="zh-CN" altLang="en-US" sz="1600" b="1" dirty="0"/>
              <a:t>中华人民共和国对外贸易法</a:t>
            </a:r>
            <a:r>
              <a:rPr lang="en-US" altLang="zh-CN" sz="1600" b="1" dirty="0"/>
              <a:t>(2022</a:t>
            </a:r>
            <a:r>
              <a:rPr lang="zh-CN" altLang="en-US" sz="1600" b="1" dirty="0"/>
              <a:t>修正</a:t>
            </a:r>
            <a:r>
              <a:rPr lang="en-US" altLang="zh-CN" sz="1600" b="1" dirty="0"/>
              <a:t>)</a:t>
            </a:r>
          </a:p>
          <a:p>
            <a:r>
              <a:rPr lang="zh-CN" altLang="en-US" sz="1600" b="1" dirty="0"/>
              <a:t>第十八条　</a:t>
            </a:r>
            <a:r>
              <a:rPr lang="zh-CN" altLang="en-US" sz="1600" dirty="0"/>
              <a:t>国家对限制进口或者出口的货物，实行配额、许可证等方式管理；对限制进口或者出口的技术，实行许可证管理。实行配额、许可证管理的货物、技术，应当按照国务院规定经国务院对外贸易主管部门或者经其会同国务院其他有关部门许可，方可进口或者出口。</a:t>
            </a:r>
            <a:endParaRPr lang="en-US" altLang="zh-CN" sz="1600" dirty="0"/>
          </a:p>
          <a:p>
            <a:r>
              <a:rPr lang="zh-CN" altLang="en-US" sz="1600" b="1" dirty="0"/>
              <a:t>中华人民共和国货物进出口管理条例（</a:t>
            </a:r>
            <a:r>
              <a:rPr lang="en-US" altLang="zh-CN" sz="1600" b="1" dirty="0"/>
              <a:t>2024</a:t>
            </a:r>
            <a:r>
              <a:rPr lang="zh-CN" altLang="en-US" sz="1600" b="1" dirty="0"/>
              <a:t>年修订）</a:t>
            </a:r>
            <a:endParaRPr lang="en-US" altLang="zh-CN" sz="1600" b="1" dirty="0"/>
          </a:p>
          <a:p>
            <a:r>
              <a:rPr lang="zh-CN" altLang="en-US" sz="1600" b="1" dirty="0"/>
              <a:t>第二十四条</a:t>
            </a:r>
            <a:r>
              <a:rPr lang="zh-CN" altLang="en-US" sz="1600" dirty="0"/>
              <a:t>　进口属于自动进口许可管理的货物，进口经营者应当在办理海关报关手续前，向国务院外经贸主管部门或者国务院有关经济管理部门提交自动进口许可申请。</a:t>
            </a:r>
            <a:endParaRPr lang="en-US" altLang="zh-CN" sz="1600" dirty="0"/>
          </a:p>
          <a:p>
            <a:r>
              <a:rPr lang="zh-CN" altLang="en-US" sz="1600" b="1" dirty="0"/>
              <a:t>第六十六条　</a:t>
            </a:r>
            <a:r>
              <a:rPr lang="zh-CN" altLang="en-US" sz="1600" dirty="0"/>
              <a:t>伪造、变造或者买卖货物进出口配额证明、批准文件、许可证或者自动进口许可证明的，依照刑法关于非法经营罪或者伪造、变造、买卖国家机关公文、证件、印章罪的规定，依法追究刑事责任；尚不够刑事处罚的，依照海关法的有关规定处罚；国务院外经贸主管部门并可以撤销其对外贸易经营许可。</a:t>
            </a:r>
            <a:endParaRPr lang="en-US" altLang="zh-CN" sz="1600" dirty="0"/>
          </a:p>
          <a:p>
            <a:r>
              <a:rPr lang="zh-CN" altLang="en-US" sz="1600" dirty="0"/>
              <a:t>其他依据参考</a:t>
            </a:r>
            <a:r>
              <a:rPr lang="en-US" altLang="zh-CN" sz="1600" dirty="0"/>
              <a:t>《</a:t>
            </a:r>
            <a:r>
              <a:rPr lang="zh-CN" altLang="en-US" sz="1600" dirty="0"/>
              <a:t>中华人民共和国海关法</a:t>
            </a:r>
            <a:r>
              <a:rPr lang="en-US" altLang="zh-CN" sz="1600" dirty="0"/>
              <a:t>》《</a:t>
            </a:r>
            <a:r>
              <a:rPr lang="zh-CN" altLang="en-US" sz="1600" dirty="0"/>
              <a:t>中华人民共和国统计法</a:t>
            </a:r>
            <a:r>
              <a:rPr lang="en-US" altLang="zh-CN" sz="1600" dirty="0"/>
              <a:t>》</a:t>
            </a:r>
          </a:p>
        </p:txBody>
      </p:sp>
      <p:pic>
        <p:nvPicPr>
          <p:cNvPr id="21" name="图片 20" descr="商会全称LOGO">
            <a:extLst>
              <a:ext uri="{FF2B5EF4-FFF2-40B4-BE49-F238E27FC236}">
                <a16:creationId xmlns:a16="http://schemas.microsoft.com/office/drawing/2014/main" id="{6D830B32-E60B-F96A-7B14-EFE5F89B4CDF}"/>
              </a:ext>
            </a:extLst>
          </p:cNvPr>
          <p:cNvPicPr>
            <a:picLocks noChangeAspect="1"/>
          </p:cNvPicPr>
          <p:nvPr>
            <p:custDataLst>
              <p:tags r:id="rId1"/>
            </p:custDataLst>
          </p:nvPr>
        </p:nvPicPr>
        <p:blipFill>
          <a:blip r:embed="rId3"/>
          <a:stretch>
            <a:fillRect/>
          </a:stretch>
        </p:blipFill>
        <p:spPr>
          <a:xfrm>
            <a:off x="6384290" y="80645"/>
            <a:ext cx="2646680" cy="539750"/>
          </a:xfrm>
          <a:prstGeom prst="rect">
            <a:avLst/>
          </a:prstGeom>
        </p:spPr>
      </p:pic>
      <p:sp>
        <p:nvSpPr>
          <p:cNvPr id="3" name="文本框 2">
            <a:extLst>
              <a:ext uri="{FF2B5EF4-FFF2-40B4-BE49-F238E27FC236}">
                <a16:creationId xmlns:a16="http://schemas.microsoft.com/office/drawing/2014/main" id="{D1CF42B1-60C0-35BC-7A32-2D8982C39FA9}"/>
              </a:ext>
            </a:extLst>
          </p:cNvPr>
          <p:cNvSpPr txBox="1"/>
          <p:nvPr/>
        </p:nvSpPr>
        <p:spPr>
          <a:xfrm>
            <a:off x="1419575" y="272004"/>
            <a:ext cx="7113238" cy="830997"/>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大宗农产品进口报告管理制度</a:t>
            </a:r>
            <a:endParaRPr lang="da-DK" altLang="zh-CN" sz="2000" dirty="0">
              <a:latin typeface="Times New Roman" panose="02020603050405020304" pitchFamily="18" charset="0"/>
              <a:cs typeface="Times New Roman" panose="02020603050405020304" pitchFamily="18" charset="0"/>
            </a:endParaRPr>
          </a:p>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制度依据</a:t>
            </a:r>
            <a:endParaRPr lang="da-DK" altLang="zh-C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93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D4A66-09DE-6C63-FBD3-09A3FF32C8BC}"/>
            </a:ext>
          </a:extLst>
        </p:cNvPr>
        <p:cNvGrpSpPr/>
        <p:nvPr/>
      </p:nvGrpSpPr>
      <p:grpSpPr>
        <a:xfrm>
          <a:off x="0" y="0"/>
          <a:ext cx="0" cy="0"/>
          <a:chOff x="0" y="0"/>
          <a:chExt cx="0" cy="0"/>
        </a:xfrm>
      </p:grpSpPr>
      <p:grpSp>
        <p:nvGrpSpPr>
          <p:cNvPr id="19" name="组合 18">
            <a:extLst>
              <a:ext uri="{FF2B5EF4-FFF2-40B4-BE49-F238E27FC236}">
                <a16:creationId xmlns:a16="http://schemas.microsoft.com/office/drawing/2014/main" id="{53F6BF7E-089A-2E3E-B982-F6A46B05EA4B}"/>
              </a:ext>
            </a:extLst>
          </p:cNvPr>
          <p:cNvGrpSpPr/>
          <p:nvPr/>
        </p:nvGrpSpPr>
        <p:grpSpPr>
          <a:xfrm>
            <a:off x="611188" y="195956"/>
            <a:ext cx="666069" cy="498344"/>
            <a:chOff x="611187" y="261275"/>
            <a:chExt cx="666069" cy="664458"/>
          </a:xfrm>
        </p:grpSpPr>
        <p:sp>
          <p:nvSpPr>
            <p:cNvPr id="9" name="矩形 8">
              <a:extLst>
                <a:ext uri="{FF2B5EF4-FFF2-40B4-BE49-F238E27FC236}">
                  <a16:creationId xmlns:a16="http://schemas.microsoft.com/office/drawing/2014/main" id="{1FD630DC-74EB-3D90-CA2C-FD4DE175ED09}"/>
                </a:ext>
              </a:extLst>
            </p:cNvPr>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F1DD7FB0-81D8-0F75-1E82-E23B521267BC}"/>
                </a:ext>
              </a:extLst>
            </p:cNvPr>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a:extLst>
              <a:ext uri="{FF2B5EF4-FFF2-40B4-BE49-F238E27FC236}">
                <a16:creationId xmlns:a16="http://schemas.microsoft.com/office/drawing/2014/main" id="{71696929-3DEC-8F09-1C72-4C05BAB47BF1}"/>
              </a:ext>
            </a:extLst>
          </p:cNvPr>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提高数据准确性</a:t>
            </a:r>
          </a:p>
        </p:txBody>
      </p:sp>
      <p:sp>
        <p:nvSpPr>
          <p:cNvPr id="10" name="TextBox 9">
            <a:extLst>
              <a:ext uri="{FF2B5EF4-FFF2-40B4-BE49-F238E27FC236}">
                <a16:creationId xmlns:a16="http://schemas.microsoft.com/office/drawing/2014/main" id="{8CCE74CB-1647-4F24-CC54-21F8FBF63AFA}"/>
              </a:ext>
            </a:extLst>
          </p:cNvPr>
          <p:cNvSpPr txBox="1"/>
          <p:nvPr/>
        </p:nvSpPr>
        <p:spPr>
          <a:xfrm>
            <a:off x="727279" y="1440282"/>
            <a:ext cx="7784517" cy="2949525"/>
          </a:xfrm>
          <a:prstGeom prst="rect">
            <a:avLst/>
          </a:prstGeom>
          <a:noFill/>
        </p:spPr>
        <p:txBody>
          <a:bodyPr wrap="square" rtlCol="0">
            <a:spAutoFit/>
          </a:bodyPr>
          <a:lstStyle/>
          <a:p>
            <a:pPr>
              <a:lnSpc>
                <a:spcPts val="2500"/>
              </a:lnSpc>
            </a:pPr>
            <a:r>
              <a:rPr lang="zh-CN" altLang="en-US" sz="1200" b="1" dirty="0">
                <a:latin typeface="微软雅黑" panose="020B0503020204020204" pitchFamily="34" charset="-122"/>
                <a:ea typeface="微软雅黑" panose="020B0503020204020204" pitchFamily="34" charset="-122"/>
              </a:rPr>
              <a:t>大宗农产品进口报告和信息发布管理办法（试行）要求：</a:t>
            </a:r>
            <a:br>
              <a:rPr lang="en-US" altLang="zh-CN" sz="1200" b="1" dirty="0">
                <a:latin typeface="微软雅黑" panose="020B0503020204020204" pitchFamily="34" charset="-122"/>
                <a:ea typeface="微软雅黑" panose="020B0503020204020204" pitchFamily="34" charset="-122"/>
              </a:rPr>
            </a:br>
            <a:endParaRPr lang="en-US" altLang="zh-CN" sz="1200" b="1" dirty="0">
              <a:latin typeface="微软雅黑" panose="020B0503020204020204" pitchFamily="34" charset="-122"/>
              <a:ea typeface="微软雅黑" panose="020B0503020204020204" pitchFamily="34" charset="-122"/>
            </a:endParaRPr>
          </a:p>
          <a:p>
            <a:pPr>
              <a:lnSpc>
                <a:spcPts val="2500"/>
              </a:lnSpc>
            </a:pPr>
            <a:r>
              <a:rPr lang="zh-CN" altLang="en-US" dirty="0"/>
              <a:t>　　</a:t>
            </a:r>
            <a:r>
              <a:rPr lang="zh-CN" altLang="en-US" b="1" dirty="0"/>
              <a:t>第十一条</a:t>
            </a:r>
            <a:r>
              <a:rPr lang="zh-CN" altLang="en-US" dirty="0"/>
              <a:t>　受委托组织根据海关、质检相关数据核对大宗农产品对外贸易经营者报告情况，向商务部报告结果。</a:t>
            </a:r>
            <a:br>
              <a:rPr lang="zh-CN" altLang="en-US" sz="1200" dirty="0"/>
            </a:br>
            <a:r>
              <a:rPr lang="zh-CN" altLang="en-US" dirty="0"/>
              <a:t>　　</a:t>
            </a:r>
            <a:r>
              <a:rPr lang="zh-CN" altLang="en-US" b="1" dirty="0"/>
              <a:t>第十二条</a:t>
            </a:r>
            <a:r>
              <a:rPr lang="zh-CN" altLang="en-US" dirty="0"/>
              <a:t>　对外贸易经营者违反本规定，虚报、瞒报、伪造、篡改、迟报和拒报大宗农产品有关进口信息的，商务部应向国家统计局通报。</a:t>
            </a:r>
            <a:br>
              <a:rPr lang="zh-CN" altLang="en-US" sz="1200" dirty="0"/>
            </a:br>
            <a:r>
              <a:rPr lang="zh-CN" altLang="en-US" dirty="0"/>
              <a:t>　　统计部门依法对违法对外贸易经营者处以行政处罚后，商务部可以禁止违法对外贸易经营者自行政处罚决定生效之日起</a:t>
            </a:r>
            <a:r>
              <a:rPr lang="en-US" altLang="zh-CN" dirty="0"/>
              <a:t>1</a:t>
            </a:r>
            <a:r>
              <a:rPr lang="zh-CN" altLang="en-US" dirty="0"/>
              <a:t>年以上</a:t>
            </a:r>
            <a:r>
              <a:rPr lang="en-US" altLang="zh-CN" dirty="0"/>
              <a:t>3</a:t>
            </a:r>
            <a:r>
              <a:rPr lang="zh-CN" altLang="en-US" dirty="0"/>
              <a:t>年以下的期限内从事有关的对外贸易经营活动。</a:t>
            </a:r>
            <a:endParaRPr lang="en-US" altLang="zh-CN" sz="1200" b="1" dirty="0">
              <a:latin typeface="微软雅黑" panose="020B0503020204020204" pitchFamily="34" charset="-122"/>
              <a:ea typeface="微软雅黑" panose="020B0503020204020204" pitchFamily="34" charset="-122"/>
            </a:endParaRPr>
          </a:p>
        </p:txBody>
      </p:sp>
      <p:pic>
        <p:nvPicPr>
          <p:cNvPr id="21" name="图片 20" descr="商会全称LOGO">
            <a:extLst>
              <a:ext uri="{FF2B5EF4-FFF2-40B4-BE49-F238E27FC236}">
                <a16:creationId xmlns:a16="http://schemas.microsoft.com/office/drawing/2014/main" id="{3C2992AE-4709-F404-938D-E74D40F496E8}"/>
              </a:ext>
            </a:extLst>
          </p:cNvPr>
          <p:cNvPicPr>
            <a:picLocks noChangeAspect="1"/>
          </p:cNvPicPr>
          <p:nvPr>
            <p:custDataLst>
              <p:tags r:id="rId1"/>
            </p:custDataLst>
          </p:nvPr>
        </p:nvPicPr>
        <p:blipFill>
          <a:blip r:embed="rId3"/>
          <a:stretch>
            <a:fillRect/>
          </a:stretch>
        </p:blipFill>
        <p:spPr>
          <a:xfrm>
            <a:off x="6384290" y="80645"/>
            <a:ext cx="2646680" cy="539750"/>
          </a:xfrm>
          <a:prstGeom prst="rect">
            <a:avLst/>
          </a:prstGeom>
        </p:spPr>
      </p:pic>
    </p:spTree>
    <p:extLst>
      <p:ext uri="{BB962C8B-B14F-4D97-AF65-F5344CB8AC3E}">
        <p14:creationId xmlns:p14="http://schemas.microsoft.com/office/powerpoint/2010/main" val="404048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1388734"/>
            <a:ext cx="4205521" cy="3154710"/>
          </a:xfrm>
          <a:prstGeom prst="rect">
            <a:avLst/>
          </a:prstGeom>
          <a:noFill/>
        </p:spPr>
        <p:txBody>
          <a:bodyPr wrap="square" rtlCol="0">
            <a:spAutoFit/>
          </a:bodyPr>
          <a:lstStyle/>
          <a:p>
            <a:pPr algn="ctr"/>
            <a:r>
              <a:rPr lang="en-US" altLang="zh-CN"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05</a:t>
            </a:r>
            <a:endParaRPr lang="zh-CN" altLang="en-US"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p:cNvSpPr txBox="1"/>
          <p:nvPr/>
        </p:nvSpPr>
        <p:spPr>
          <a:xfrm>
            <a:off x="3887162" y="2133809"/>
            <a:ext cx="4663440"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大宗农产品进口统计报告</a:t>
            </a:r>
          </a:p>
        </p:txBody>
      </p:sp>
      <p:sp>
        <p:nvSpPr>
          <p:cNvPr id="8" name="文本框 7"/>
          <p:cNvSpPr txBox="1"/>
          <p:nvPr/>
        </p:nvSpPr>
        <p:spPr>
          <a:xfrm>
            <a:off x="3887162" y="2562666"/>
            <a:ext cx="4645651" cy="400110"/>
          </a:xfrm>
          <a:prstGeom prst="rect">
            <a:avLst/>
          </a:prstGeom>
          <a:noFill/>
        </p:spPr>
        <p:txBody>
          <a:bodyPr wrap="square" rtlCol="0">
            <a:spAutoFit/>
          </a:bodyPr>
          <a:lstStyle/>
          <a:p>
            <a:r>
              <a:rPr lang="da-DK" altLang="zh-CN" sz="2000" dirty="0">
                <a:latin typeface="Times New Roman" panose="02020603050405020304" pitchFamily="18" charset="0"/>
                <a:cs typeface="Times New Roman" panose="02020603050405020304" pitchFamily="18" charset="0"/>
              </a:rPr>
              <a:t>  Statistical Report</a:t>
            </a:r>
          </a:p>
        </p:txBody>
      </p:sp>
      <p:grpSp>
        <p:nvGrpSpPr>
          <p:cNvPr id="15" name="组合 14"/>
          <p:cNvGrpSpPr/>
          <p:nvPr/>
        </p:nvGrpSpPr>
        <p:grpSpPr>
          <a:xfrm>
            <a:off x="3887162" y="2531250"/>
            <a:ext cx="4663440" cy="81000"/>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useBgFill="1">
        <p:nvSpPr>
          <p:cNvPr id="16" name="文本框 15"/>
          <p:cNvSpPr txBox="1"/>
          <p:nvPr/>
        </p:nvSpPr>
        <p:spPr>
          <a:xfrm>
            <a:off x="487592" y="2329377"/>
            <a:ext cx="3230339" cy="646331"/>
          </a:xfrm>
          <a:prstGeom prst="rect">
            <a:avLst/>
          </a:prstGeom>
        </p:spPr>
        <p:txBody>
          <a:bodyPr wrap="square" rtlCol="0">
            <a:spAutoFit/>
          </a:bodyPr>
          <a:lstStyle/>
          <a:p>
            <a:pPr algn="ctr"/>
            <a:r>
              <a:rPr lang="en-US" altLang="zh-CN" sz="3600" b="1" dirty="0">
                <a:solidFill>
                  <a:schemeClr val="accent1"/>
                </a:solidFill>
                <a:latin typeface="Times New Roman" panose="02020603050405020304" pitchFamily="18" charset="0"/>
                <a:cs typeface="Times New Roman" panose="02020603050405020304" pitchFamily="18" charset="0"/>
              </a:rPr>
              <a:t>PART FIVE</a:t>
            </a:r>
            <a:endParaRPr lang="zh-CN" altLang="en-US" sz="3600" b="1"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down)">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16" presetClass="entr" presetSubtype="37" fill="hold" grpId="0" nodeType="withEffect">
                                  <p:stCondLst>
                                    <p:cond delay="40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399212" y="1527332"/>
            <a:ext cx="2716213" cy="2316275"/>
          </a:xfrm>
          <a:prstGeom prst="rect">
            <a:avLst/>
          </a:prstGeom>
          <a:noFill/>
        </p:spPr>
        <p:txBody>
          <a:bodyPr wrap="square" rtlCol="0">
            <a:spAutoFit/>
          </a:bodyPr>
          <a:lstStyle/>
          <a:p>
            <a:pPr>
              <a:lnSpc>
                <a:spcPct val="150000"/>
              </a:lnSpc>
            </a:pPr>
            <a:r>
              <a:rPr lang="zh-CN" altLang="en-US" sz="1400" b="1" dirty="0">
                <a:solidFill>
                  <a:schemeClr val="accent1"/>
                </a:solidFill>
                <a:latin typeface="微软雅黑" panose="020B0503020204020204" pitchFamily="34" charset="-122"/>
                <a:ea typeface="微软雅黑" panose="020B0503020204020204" pitchFamily="34" charset="-122"/>
              </a:rPr>
              <a:t>根据企业在大宗农产品进口报告系统中提交的合同信息，每半月生成乳制品等四类大宗农产品进口信息发布报告（月初、月中）。报告内容包含各类产品当期实际装船、实际到港及预计装船预计到港信息，目前已发布</a:t>
            </a:r>
            <a:r>
              <a:rPr lang="en-US" altLang="zh-CN" sz="1400" b="1" dirty="0">
                <a:solidFill>
                  <a:schemeClr val="accent1"/>
                </a:solidFill>
                <a:latin typeface="微软雅黑" panose="020B0503020204020204" pitchFamily="34" charset="-122"/>
                <a:ea typeface="微软雅黑" panose="020B0503020204020204" pitchFamily="34" charset="-122"/>
              </a:rPr>
              <a:t>355</a:t>
            </a:r>
            <a:r>
              <a:rPr lang="zh-CN" altLang="en-US" sz="1400" b="1" dirty="0">
                <a:solidFill>
                  <a:schemeClr val="accent1"/>
                </a:solidFill>
                <a:latin typeface="微软雅黑" panose="020B0503020204020204" pitchFamily="34" charset="-122"/>
                <a:ea typeface="微软雅黑" panose="020B0503020204020204" pitchFamily="34" charset="-122"/>
              </a:rPr>
              <a:t>期。</a:t>
            </a:r>
            <a:endParaRPr lang="en-US" altLang="zh-CN" sz="1400" b="1" dirty="0">
              <a:solidFill>
                <a:schemeClr val="accent1"/>
              </a:solidFill>
              <a:latin typeface="Times New Roman" panose="02020603050405020304" pitchFamily="18" charset="0"/>
              <a:cs typeface="Times New Roman" panose="02020603050405020304" pitchFamily="18" charset="0"/>
            </a:endParaRPr>
          </a:p>
        </p:txBody>
      </p:sp>
      <p:cxnSp>
        <p:nvCxnSpPr>
          <p:cNvPr id="4" name="直接连接符 3"/>
          <p:cNvCxnSpPr/>
          <p:nvPr/>
        </p:nvCxnSpPr>
        <p:spPr>
          <a:xfrm>
            <a:off x="3126688" y="869550"/>
            <a:ext cx="0" cy="3734825"/>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8606970" y="4889589"/>
            <a:ext cx="638628" cy="338554"/>
            <a:chOff x="8663567" y="6519446"/>
            <a:chExt cx="638628" cy="451404"/>
          </a:xfrm>
        </p:grpSpPr>
        <p:sp>
          <p:nvSpPr>
            <p:cNvPr id="22" name="矩形 21"/>
            <p:cNvSpPr/>
            <p:nvPr/>
          </p:nvSpPr>
          <p:spPr>
            <a:xfrm>
              <a:off x="8766881" y="6519446"/>
              <a:ext cx="432000"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8663567" y="6519446"/>
              <a:ext cx="638628" cy="451404"/>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07</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2" name="文本框 17"/>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大宗农产品进口统计报告</a:t>
            </a:r>
          </a:p>
        </p:txBody>
      </p:sp>
      <p:pic>
        <p:nvPicPr>
          <p:cNvPr id="21" name="图片 20" descr="商会全称LOGO"/>
          <p:cNvPicPr>
            <a:picLocks noChangeAspect="1"/>
          </p:cNvPicPr>
          <p:nvPr>
            <p:custDataLst>
              <p:tags r:id="rId1"/>
            </p:custDataLst>
          </p:nvPr>
        </p:nvPicPr>
        <p:blipFill>
          <a:blip r:embed="rId3"/>
          <a:stretch>
            <a:fillRect/>
          </a:stretch>
        </p:blipFill>
        <p:spPr>
          <a:xfrm>
            <a:off x="6384290" y="80645"/>
            <a:ext cx="2646680" cy="539750"/>
          </a:xfrm>
          <a:prstGeom prst="rect">
            <a:avLst/>
          </a:prstGeom>
        </p:spPr>
      </p:pic>
      <p:pic>
        <p:nvPicPr>
          <p:cNvPr id="10" name="图片 9">
            <a:extLst>
              <a:ext uri="{FF2B5EF4-FFF2-40B4-BE49-F238E27FC236}">
                <a16:creationId xmlns:a16="http://schemas.microsoft.com/office/drawing/2014/main" id="{7BC30E4B-BFB2-A8F3-84C5-902023E9FB32}"/>
              </a:ext>
            </a:extLst>
          </p:cNvPr>
          <p:cNvPicPr>
            <a:picLocks noChangeAspect="1"/>
          </p:cNvPicPr>
          <p:nvPr/>
        </p:nvPicPr>
        <p:blipFill>
          <a:blip r:embed="rId4"/>
          <a:stretch>
            <a:fillRect/>
          </a:stretch>
        </p:blipFill>
        <p:spPr>
          <a:xfrm>
            <a:off x="3293607" y="729501"/>
            <a:ext cx="2415702" cy="3445809"/>
          </a:xfrm>
          <a:prstGeom prst="rect">
            <a:avLst/>
          </a:prstGeom>
        </p:spPr>
      </p:pic>
      <p:pic>
        <p:nvPicPr>
          <p:cNvPr id="14" name="图片 13">
            <a:extLst>
              <a:ext uri="{FF2B5EF4-FFF2-40B4-BE49-F238E27FC236}">
                <a16:creationId xmlns:a16="http://schemas.microsoft.com/office/drawing/2014/main" id="{EA1E0D7B-86C5-6129-15EC-0ACFFF7B7735}"/>
              </a:ext>
            </a:extLst>
          </p:cNvPr>
          <p:cNvPicPr>
            <a:picLocks noChangeAspect="1"/>
          </p:cNvPicPr>
          <p:nvPr/>
        </p:nvPicPr>
        <p:blipFill>
          <a:blip r:embed="rId5"/>
          <a:stretch>
            <a:fillRect/>
          </a:stretch>
        </p:blipFill>
        <p:spPr>
          <a:xfrm>
            <a:off x="5637679" y="644863"/>
            <a:ext cx="3189474" cy="2871371"/>
          </a:xfrm>
          <a:prstGeom prst="rect">
            <a:avLst/>
          </a:prstGeom>
        </p:spPr>
      </p:pic>
      <p:pic>
        <p:nvPicPr>
          <p:cNvPr id="16" name="图片 15">
            <a:extLst>
              <a:ext uri="{FF2B5EF4-FFF2-40B4-BE49-F238E27FC236}">
                <a16:creationId xmlns:a16="http://schemas.microsoft.com/office/drawing/2014/main" id="{363CFFDA-7342-50DA-97FA-4A556FB8EAB0}"/>
              </a:ext>
            </a:extLst>
          </p:cNvPr>
          <p:cNvPicPr>
            <a:picLocks noChangeAspect="1"/>
          </p:cNvPicPr>
          <p:nvPr/>
        </p:nvPicPr>
        <p:blipFill>
          <a:blip r:embed="rId6"/>
          <a:stretch>
            <a:fillRect/>
          </a:stretch>
        </p:blipFill>
        <p:spPr>
          <a:xfrm>
            <a:off x="6156008" y="3062525"/>
            <a:ext cx="2502619" cy="19540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2" fill="hold" nodeType="withEffect">
                                  <p:stCondLst>
                                    <p:cond delay="25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par>
                                <p:cTn id="13" presetID="16" presetClass="entr" presetSubtype="42"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barn(outHorizontal)">
                                      <p:cBhvr>
                                        <p:cTn id="15" dur="500"/>
                                        <p:tgtEl>
                                          <p:spTgt spid="4"/>
                                        </p:tgtEl>
                                      </p:cBhvr>
                                    </p:animEffect>
                                  </p:childTnLst>
                                </p:cTn>
                              </p:par>
                              <p:par>
                                <p:cTn id="16" presetID="12" presetClass="entr" presetSubtype="8" fill="hold" grpId="0" nodeType="withEffect">
                                  <p:stCondLst>
                                    <p:cond delay="6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p:tgtEl>
                                          <p:spTgt spid="11"/>
                                        </p:tgtEl>
                                        <p:attrNameLst>
                                          <p:attrName>ppt_x</p:attrName>
                                        </p:attrNameLst>
                                      </p:cBhvr>
                                      <p:tavLst>
                                        <p:tav tm="0">
                                          <p:val>
                                            <p:strVal val="#ppt_x-#ppt_w*1.125000"/>
                                          </p:val>
                                        </p:tav>
                                        <p:tav tm="100000">
                                          <p:val>
                                            <p:strVal val="#ppt_x"/>
                                          </p:val>
                                        </p:tav>
                                      </p:tavLst>
                                    </p:anim>
                                    <p:animEffect transition="in" filter="wipe(right)">
                                      <p:cBhvr>
                                        <p:cTn id="19" dur="500"/>
                                        <p:tgtEl>
                                          <p:spTgt spid="11"/>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7"/>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大宗农产品进口统计报告</a:t>
            </a:r>
          </a:p>
        </p:txBody>
      </p:sp>
      <p:sp>
        <p:nvSpPr>
          <p:cNvPr id="20" name="TextBox 19"/>
          <p:cNvSpPr txBox="1"/>
          <p:nvPr/>
        </p:nvSpPr>
        <p:spPr>
          <a:xfrm>
            <a:off x="539973" y="889892"/>
            <a:ext cx="7364942" cy="369397"/>
          </a:xfrm>
          <a:prstGeom prst="rect">
            <a:avLst/>
          </a:prstGeom>
          <a:noFill/>
        </p:spPr>
        <p:txBody>
          <a:bodyPr wrap="square" rtlCol="0">
            <a:spAutoFit/>
          </a:bodyPr>
          <a:lstStyle/>
          <a:p>
            <a:pPr>
              <a:lnSpc>
                <a:spcPts val="2500"/>
              </a:lnSpc>
            </a:pPr>
            <a:r>
              <a:rPr lang="zh-CN" altLang="en-US" sz="1200" dirty="0">
                <a:latin typeface="微软雅黑" panose="020B0503020204020204" pitchFamily="34" charset="-122"/>
                <a:ea typeface="微软雅黑" panose="020B0503020204020204" pitchFamily="34" charset="-122"/>
              </a:rPr>
              <a:t>商务部对外贸易司官网和中国食品土畜进出口商会官网均可查看每期大宗农产品进口统计报告。</a:t>
            </a:r>
          </a:p>
        </p:txBody>
      </p:sp>
      <p:sp>
        <p:nvSpPr>
          <p:cNvPr id="4" name="TextBox 3"/>
          <p:cNvSpPr txBox="1"/>
          <p:nvPr/>
        </p:nvSpPr>
        <p:spPr>
          <a:xfrm>
            <a:off x="681699" y="4689997"/>
            <a:ext cx="4384479" cy="307777"/>
          </a:xfrm>
          <a:prstGeom prst="rect">
            <a:avLst/>
          </a:prstGeom>
          <a:noFill/>
        </p:spPr>
        <p:txBody>
          <a:bodyPr wrap="square" rtlCol="0">
            <a:spAutoFit/>
          </a:bodyPr>
          <a:lstStyle/>
          <a:p>
            <a:r>
              <a:rPr lang="en-US" altLang="zh-CN" sz="1400" b="1" dirty="0"/>
              <a:t>https://wms.mofcom.gov.cn/ztxx/ncpmyzt/index.html</a:t>
            </a:r>
            <a:endParaRPr lang="zh-CN" altLang="en-US" sz="1400" b="1" dirty="0"/>
          </a:p>
        </p:txBody>
      </p:sp>
      <p:sp>
        <p:nvSpPr>
          <p:cNvPr id="5" name="TextBox 4"/>
          <p:cNvSpPr txBox="1"/>
          <p:nvPr/>
        </p:nvSpPr>
        <p:spPr>
          <a:xfrm>
            <a:off x="5572665" y="4691129"/>
            <a:ext cx="2993366" cy="306705"/>
          </a:xfrm>
          <a:prstGeom prst="rect">
            <a:avLst/>
          </a:prstGeom>
          <a:noFill/>
        </p:spPr>
        <p:txBody>
          <a:bodyPr wrap="square" rtlCol="0">
            <a:spAutoFit/>
          </a:bodyPr>
          <a:lstStyle/>
          <a:p>
            <a:r>
              <a:rPr lang="en-US" altLang="zh-CN" sz="1400" b="1" dirty="0"/>
              <a:t>https://www.cccfna.org.cn</a:t>
            </a:r>
            <a:endParaRPr lang="zh-CN" altLang="en-US" sz="1200" b="1" dirty="0"/>
          </a:p>
        </p:txBody>
      </p:sp>
      <p:pic>
        <p:nvPicPr>
          <p:cNvPr id="21" name="图片 20" descr="商会全称LOGO"/>
          <p:cNvPicPr>
            <a:picLocks noChangeAspect="1"/>
          </p:cNvPicPr>
          <p:nvPr>
            <p:custDataLst>
              <p:tags r:id="rId1"/>
            </p:custDataLst>
          </p:nvPr>
        </p:nvPicPr>
        <p:blipFill>
          <a:blip r:embed="rId3"/>
          <a:stretch>
            <a:fillRect/>
          </a:stretch>
        </p:blipFill>
        <p:spPr>
          <a:xfrm>
            <a:off x="6384290" y="80645"/>
            <a:ext cx="2646680" cy="539750"/>
          </a:xfrm>
          <a:prstGeom prst="rect">
            <a:avLst/>
          </a:prstGeom>
        </p:spPr>
      </p:pic>
      <p:pic>
        <p:nvPicPr>
          <p:cNvPr id="6" name="图片 5">
            <a:extLst>
              <a:ext uri="{FF2B5EF4-FFF2-40B4-BE49-F238E27FC236}">
                <a16:creationId xmlns:a16="http://schemas.microsoft.com/office/drawing/2014/main" id="{B75EF05D-9F23-014D-EC92-39383A22C932}"/>
              </a:ext>
            </a:extLst>
          </p:cNvPr>
          <p:cNvPicPr>
            <a:picLocks noChangeAspect="1"/>
          </p:cNvPicPr>
          <p:nvPr/>
        </p:nvPicPr>
        <p:blipFill>
          <a:blip r:embed="rId4"/>
          <a:stretch>
            <a:fillRect/>
          </a:stretch>
        </p:blipFill>
        <p:spPr>
          <a:xfrm>
            <a:off x="907676" y="1527980"/>
            <a:ext cx="3737052" cy="3156733"/>
          </a:xfrm>
          <a:prstGeom prst="rect">
            <a:avLst/>
          </a:prstGeom>
        </p:spPr>
      </p:pic>
      <p:pic>
        <p:nvPicPr>
          <p:cNvPr id="8" name="图片 7">
            <a:extLst>
              <a:ext uri="{FF2B5EF4-FFF2-40B4-BE49-F238E27FC236}">
                <a16:creationId xmlns:a16="http://schemas.microsoft.com/office/drawing/2014/main" id="{41EBA2C9-7EF1-3E27-30E9-C06C3728621F}"/>
              </a:ext>
            </a:extLst>
          </p:cNvPr>
          <p:cNvPicPr>
            <a:picLocks noChangeAspect="1"/>
          </p:cNvPicPr>
          <p:nvPr/>
        </p:nvPicPr>
        <p:blipFill>
          <a:blip r:embed="rId5"/>
          <a:stretch>
            <a:fillRect/>
          </a:stretch>
        </p:blipFill>
        <p:spPr>
          <a:xfrm>
            <a:off x="5066178" y="1550008"/>
            <a:ext cx="3304496" cy="32163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90260" y="4203923"/>
            <a:ext cx="5917721" cy="369332"/>
          </a:xfrm>
          <a:prstGeom prst="rect">
            <a:avLst/>
          </a:prstGeom>
          <a:noFill/>
        </p:spPr>
        <p:txBody>
          <a:bodyPr wrap="square"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商务部业务系统统一平台客服电话：</a:t>
            </a:r>
            <a:r>
              <a:rPr lang="en-US" altLang="zh-CN" sz="1200" dirty="0">
                <a:solidFill>
                  <a:srgbClr val="0070C0"/>
                </a:solidFill>
                <a:latin typeface="微软雅黑" panose="020B0503020204020204" pitchFamily="34" charset="-122"/>
                <a:ea typeface="微软雅黑" panose="020B0503020204020204" pitchFamily="34" charset="-122"/>
              </a:rPr>
              <a:t>010-67870108</a:t>
            </a:r>
            <a:r>
              <a:rPr lang="en-US" altLang="zh-CN" dirty="0">
                <a:solidFill>
                  <a:srgbClr val="0070C0"/>
                </a:solidFill>
              </a:rPr>
              <a:t> </a:t>
            </a:r>
            <a:endParaRPr lang="zh-CN" altLang="en-US" dirty="0">
              <a:solidFill>
                <a:srgbClr val="0070C0"/>
              </a:solidFill>
            </a:endParaRPr>
          </a:p>
        </p:txBody>
      </p:sp>
      <p:sp>
        <p:nvSpPr>
          <p:cNvPr id="9" name="文本框 8"/>
          <p:cNvSpPr txBox="1"/>
          <p:nvPr/>
        </p:nvSpPr>
        <p:spPr>
          <a:xfrm>
            <a:off x="799845" y="2782756"/>
            <a:ext cx="4675879" cy="1246495"/>
          </a:xfrm>
          <a:prstGeom prst="rect">
            <a:avLst/>
          </a:prstGeom>
          <a:noFill/>
        </p:spPr>
        <p:txBody>
          <a:bodyPr wrap="square" rtlCol="0">
            <a:spAutoFit/>
          </a:bodyPr>
          <a:lstStyle>
            <a:defPPr>
              <a:defRPr lang="zh-CN"/>
            </a:defPPr>
            <a:lvl1pPr>
              <a:defRPr b="1">
                <a:solidFill>
                  <a:schemeClr val="accent1"/>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t>肉食水产部乳制品备案：</a:t>
            </a:r>
          </a:p>
          <a:p>
            <a:pPr>
              <a:lnSpc>
                <a:spcPct val="150000"/>
              </a:lnSpc>
            </a:pPr>
            <a:r>
              <a:rPr lang="zh-CN" altLang="en-US" sz="1200" b="0" dirty="0"/>
              <a:t>电话：</a:t>
            </a:r>
            <a:r>
              <a:rPr lang="en-US" altLang="zh-CN" sz="1200" b="0" dirty="0"/>
              <a:t>010-87109811</a:t>
            </a:r>
          </a:p>
          <a:p>
            <a:pPr>
              <a:lnSpc>
                <a:spcPct val="150000"/>
              </a:lnSpc>
            </a:pPr>
            <a:r>
              <a:rPr lang="zh-CN" altLang="en-US" sz="1200" b="0" dirty="0"/>
              <a:t>传真：</a:t>
            </a:r>
            <a:r>
              <a:rPr lang="en-US" altLang="zh-CN" sz="1200" b="0" dirty="0"/>
              <a:t>010-87109846</a:t>
            </a:r>
          </a:p>
          <a:p>
            <a:pPr>
              <a:lnSpc>
                <a:spcPct val="150000"/>
              </a:lnSpc>
            </a:pPr>
            <a:r>
              <a:rPr lang="zh-CN" altLang="en-US" sz="1200" b="0" dirty="0"/>
              <a:t>邮箱： </a:t>
            </a:r>
            <a:r>
              <a:rPr lang="en-US" altLang="zh-CN" sz="1200" b="0" dirty="0"/>
              <a:t>87109811@cccfna.org.cn</a:t>
            </a:r>
          </a:p>
        </p:txBody>
      </p:sp>
      <p:grpSp>
        <p:nvGrpSpPr>
          <p:cNvPr id="2" name="组合 1"/>
          <p:cNvGrpSpPr/>
          <p:nvPr/>
        </p:nvGrpSpPr>
        <p:grpSpPr>
          <a:xfrm>
            <a:off x="0" y="992414"/>
            <a:ext cx="9144000" cy="1120016"/>
            <a:chOff x="0" y="2715159"/>
            <a:chExt cx="5991142" cy="1493354"/>
          </a:xfrm>
        </p:grpSpPr>
        <p:sp>
          <p:nvSpPr>
            <p:cNvPr id="30" name="矩形 29"/>
            <p:cNvSpPr/>
            <p:nvPr/>
          </p:nvSpPr>
          <p:spPr>
            <a:xfrm>
              <a:off x="0" y="3805061"/>
              <a:ext cx="5991141" cy="273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716812"/>
              <a:ext cx="5991142" cy="993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24058" y="2715159"/>
              <a:ext cx="3294091" cy="995144"/>
            </a:xfrm>
            <a:prstGeom prst="rect">
              <a:avLst/>
            </a:prstGeom>
            <a:noFill/>
          </p:spPr>
          <p:txBody>
            <a:bodyPr wrap="square" rtlCol="0">
              <a:spAutoFit/>
            </a:bodyPr>
            <a:lstStyle/>
            <a:p>
              <a:pPr algn="r">
                <a:lnSpc>
                  <a:spcPct val="125000"/>
                </a:lnSpc>
              </a:pPr>
              <a:r>
                <a:rPr lang="zh-CN" altLang="en-US" sz="3400" b="1" dirty="0">
                  <a:solidFill>
                    <a:schemeClr val="bg1"/>
                  </a:solidFill>
                  <a:latin typeface="微软雅黑" panose="020B0503020204020204" pitchFamily="34" charset="-122"/>
                  <a:ea typeface="微软雅黑" panose="020B0503020204020204" pitchFamily="34" charset="-122"/>
                </a:rPr>
                <a:t>感谢各位聆听</a:t>
              </a:r>
            </a:p>
          </p:txBody>
        </p:sp>
        <p:sp>
          <p:nvSpPr>
            <p:cNvPr id="33" name="文本框 32"/>
            <p:cNvSpPr txBox="1"/>
            <p:nvPr/>
          </p:nvSpPr>
          <p:spPr>
            <a:xfrm>
              <a:off x="1444357" y="3675033"/>
              <a:ext cx="2743788" cy="533480"/>
            </a:xfrm>
            <a:prstGeom prst="rect">
              <a:avLst/>
            </a:prstGeom>
            <a:noFill/>
          </p:spPr>
          <p:txBody>
            <a:bodyPr wrap="square" rtlCol="0">
              <a:spAutoFit/>
            </a:bodyPr>
            <a:lstStyle/>
            <a:p>
              <a:pPr algn="r">
                <a:lnSpc>
                  <a:spcPct val="125000"/>
                </a:lnSpc>
              </a:pPr>
              <a:r>
                <a:rPr lang="en-US" altLang="zh-CN" sz="1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Thanks for Listening</a:t>
              </a:r>
              <a:endParaRPr lang="zh-CN" altLang="en-US" sz="16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5" name="组合 4"/>
          <p:cNvGrpSpPr/>
          <p:nvPr/>
        </p:nvGrpSpPr>
        <p:grpSpPr>
          <a:xfrm>
            <a:off x="282971" y="1096909"/>
            <a:ext cx="1224000" cy="917999"/>
            <a:chOff x="222586" y="2787385"/>
            <a:chExt cx="1224000" cy="1223998"/>
          </a:xfrm>
        </p:grpSpPr>
        <p:sp>
          <p:nvSpPr>
            <p:cNvPr id="20" name="椭圆 19"/>
            <p:cNvSpPr/>
            <p:nvPr/>
          </p:nvSpPr>
          <p:spPr>
            <a:xfrm>
              <a:off x="222586" y="2787385"/>
              <a:ext cx="1224000" cy="1223998"/>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5"/>
            <p:cNvSpPr>
              <a:spLocks noEditPoints="1"/>
            </p:cNvSpPr>
            <p:nvPr/>
          </p:nvSpPr>
          <p:spPr bwMode="auto">
            <a:xfrm>
              <a:off x="446632" y="3034538"/>
              <a:ext cx="775907" cy="729691"/>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465" y="2615511"/>
            <a:ext cx="1580984" cy="1580984"/>
          </a:xfrm>
          <a:prstGeom prst="rect">
            <a:avLst/>
          </a:prstGeom>
        </p:spPr>
      </p:pic>
      <p:sp>
        <p:nvSpPr>
          <p:cNvPr id="22" name="文本框 10"/>
          <p:cNvSpPr txBox="1"/>
          <p:nvPr/>
        </p:nvSpPr>
        <p:spPr>
          <a:xfrm>
            <a:off x="4840957" y="4265478"/>
            <a:ext cx="4572000" cy="307777"/>
          </a:xfrm>
          <a:prstGeom prst="rect">
            <a:avLst/>
          </a:prstGeom>
          <a:noFill/>
        </p:spPr>
        <p:txBody>
          <a:bodyPr wrap="square" rtlCol="0">
            <a:spAutoFit/>
          </a:bodyPr>
          <a:lstStyle/>
          <a:p>
            <a:pPr algn="ctr"/>
            <a:r>
              <a:rPr lang="zh-CN" altLang="en-US" sz="1400" b="1" dirty="0">
                <a:solidFill>
                  <a:srgbClr val="0070C0"/>
                </a:solidFill>
                <a:latin typeface="微软雅黑" panose="020B0503020204020204" pitchFamily="34" charset="-122"/>
                <a:ea typeface="微软雅黑" panose="020B0503020204020204" pitchFamily="34" charset="-122"/>
              </a:rPr>
              <a:t>关注食土商会公众号</a:t>
            </a:r>
            <a:endParaRPr lang="en-US" altLang="zh-CN" sz="14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4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nodeType="withEffect">
                                  <p:stCondLst>
                                    <p:cond delay="40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4181A-218D-98CE-B330-B34E74671808}"/>
            </a:ext>
          </a:extLst>
        </p:cNvPr>
        <p:cNvGrpSpPr/>
        <p:nvPr/>
      </p:nvGrpSpPr>
      <p:grpSpPr>
        <a:xfrm>
          <a:off x="0" y="0"/>
          <a:ext cx="0" cy="0"/>
          <a:chOff x="0" y="0"/>
          <a:chExt cx="0" cy="0"/>
        </a:xfrm>
      </p:grpSpPr>
      <p:grpSp>
        <p:nvGrpSpPr>
          <p:cNvPr id="19" name="组合 18">
            <a:extLst>
              <a:ext uri="{FF2B5EF4-FFF2-40B4-BE49-F238E27FC236}">
                <a16:creationId xmlns:a16="http://schemas.microsoft.com/office/drawing/2014/main" id="{E601532C-96FB-0D2F-3EC1-219534959AA6}"/>
              </a:ext>
            </a:extLst>
          </p:cNvPr>
          <p:cNvGrpSpPr/>
          <p:nvPr/>
        </p:nvGrpSpPr>
        <p:grpSpPr>
          <a:xfrm>
            <a:off x="611188" y="195956"/>
            <a:ext cx="666069" cy="498344"/>
            <a:chOff x="611187" y="261275"/>
            <a:chExt cx="666069" cy="664458"/>
          </a:xfrm>
        </p:grpSpPr>
        <p:sp>
          <p:nvSpPr>
            <p:cNvPr id="9" name="矩形 8">
              <a:extLst>
                <a:ext uri="{FF2B5EF4-FFF2-40B4-BE49-F238E27FC236}">
                  <a16:creationId xmlns:a16="http://schemas.microsoft.com/office/drawing/2014/main" id="{6AC35770-14AC-D8FB-90A8-C1839A6C1EF3}"/>
                </a:ext>
              </a:extLst>
            </p:cNvPr>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64AAA977-77A1-2C6B-2CE1-41A62D5CFC56}"/>
                </a:ext>
              </a:extLst>
            </p:cNvPr>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17">
            <a:extLst>
              <a:ext uri="{FF2B5EF4-FFF2-40B4-BE49-F238E27FC236}">
                <a16:creationId xmlns:a16="http://schemas.microsoft.com/office/drawing/2014/main" id="{1391977B-60BA-560B-C396-0EDBD6386207}"/>
              </a:ext>
            </a:extLst>
          </p:cNvPr>
          <p:cNvSpPr txBox="1"/>
          <p:nvPr/>
        </p:nvSpPr>
        <p:spPr>
          <a:xfrm>
            <a:off x="1277257" y="221091"/>
            <a:ext cx="7113238" cy="400110"/>
          </a:xfrm>
          <a:prstGeom prst="rect">
            <a:avLst/>
          </a:prstGeom>
          <a:noFill/>
        </p:spPr>
        <p:txBody>
          <a:bodyPr wrap="square" rtlCol="0">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提高数据准确性</a:t>
            </a:r>
          </a:p>
        </p:txBody>
      </p:sp>
      <p:sp>
        <p:nvSpPr>
          <p:cNvPr id="10" name="TextBox 9">
            <a:extLst>
              <a:ext uri="{FF2B5EF4-FFF2-40B4-BE49-F238E27FC236}">
                <a16:creationId xmlns:a16="http://schemas.microsoft.com/office/drawing/2014/main" id="{BBE47F57-3299-A240-D321-E10185810AB8}"/>
              </a:ext>
            </a:extLst>
          </p:cNvPr>
          <p:cNvSpPr txBox="1"/>
          <p:nvPr/>
        </p:nvSpPr>
        <p:spPr>
          <a:xfrm>
            <a:off x="727279" y="1440282"/>
            <a:ext cx="7784517" cy="2934201"/>
          </a:xfrm>
          <a:prstGeom prst="rect">
            <a:avLst/>
          </a:prstGeom>
          <a:noFill/>
        </p:spPr>
        <p:txBody>
          <a:bodyPr wrap="square" rtlCol="0">
            <a:spAutoFit/>
          </a:bodyPr>
          <a:lstStyle/>
          <a:p>
            <a:pPr>
              <a:lnSpc>
                <a:spcPts val="2500"/>
              </a:lnSpc>
            </a:pPr>
            <a:r>
              <a:rPr lang="en-US" altLang="zh-CN" sz="1200" b="1"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 重要性</a:t>
            </a:r>
          </a:p>
          <a:p>
            <a:pPr>
              <a:lnSpc>
                <a:spcPts val="2500"/>
              </a:lnSpc>
            </a:pPr>
            <a:r>
              <a:rPr lang="zh-CN" altLang="zh-CN" dirty="0"/>
              <a:t>《关于深化统计管理体制改革提高统计数据真实性的意见》、《统计违纪违法责任人处分处理建议办法》、《防范和惩治统计造假、弄虚作假督察工作规定》、《关于更加有效发挥统计监督职能作用的意见》</a:t>
            </a:r>
            <a:endParaRPr lang="zh-CN" altLang="en-US" sz="1200" b="1" dirty="0">
              <a:latin typeface="微软雅黑" panose="020B0503020204020204" pitchFamily="34" charset="-122"/>
              <a:ea typeface="微软雅黑" panose="020B0503020204020204" pitchFamily="34" charset="-122"/>
            </a:endParaRPr>
          </a:p>
          <a:p>
            <a:pPr>
              <a:lnSpc>
                <a:spcPts val="2500"/>
              </a:lnSpc>
            </a:pPr>
            <a:r>
              <a:rPr lang="en-US" altLang="zh-CN" sz="1200" b="1" dirty="0">
                <a:latin typeface="微软雅黑" panose="020B0503020204020204" pitchFamily="34" charset="-122"/>
                <a:ea typeface="微软雅黑" panose="020B0503020204020204" pitchFamily="34" charset="-122"/>
              </a:rPr>
              <a:t>2. </a:t>
            </a:r>
            <a:r>
              <a:rPr lang="zh-CN" altLang="en-US" sz="1200" b="1" dirty="0">
                <a:latin typeface="微软雅黑" panose="020B0503020204020204" pitchFamily="34" charset="-122"/>
                <a:ea typeface="微软雅黑" panose="020B0503020204020204" pitchFamily="34" charset="-122"/>
              </a:rPr>
              <a:t>作用</a:t>
            </a:r>
            <a:endParaRPr lang="en-US" altLang="zh-CN" sz="1200" b="1" dirty="0">
              <a:latin typeface="微软雅黑" panose="020B0503020204020204" pitchFamily="34" charset="-122"/>
              <a:ea typeface="微软雅黑" panose="020B0503020204020204" pitchFamily="34" charset="-122"/>
            </a:endParaRPr>
          </a:p>
          <a:p>
            <a:pPr>
              <a:lnSpc>
                <a:spcPts val="2500"/>
              </a:lnSpc>
            </a:pPr>
            <a:r>
              <a:rPr lang="zh-CN" altLang="zh-CN" dirty="0"/>
              <a:t>发挥好大宗农产品进口报告工作协助行业企业和政府主管部门更快更准掌握市场情况的作用，同时也为政府部门的宏观决策提供更有力数据支撑和依据。</a:t>
            </a:r>
          </a:p>
          <a:p>
            <a:pPr>
              <a:lnSpc>
                <a:spcPts val="2500"/>
              </a:lnSpc>
            </a:pPr>
            <a:endParaRPr lang="en-US" altLang="zh-CN" sz="1200" b="1" dirty="0">
              <a:latin typeface="微软雅黑" panose="020B0503020204020204" pitchFamily="34" charset="-122"/>
              <a:ea typeface="微软雅黑" panose="020B0503020204020204" pitchFamily="34" charset="-122"/>
            </a:endParaRPr>
          </a:p>
          <a:p>
            <a:pPr>
              <a:lnSpc>
                <a:spcPts val="2500"/>
              </a:lnSpc>
            </a:pPr>
            <a:endParaRPr lang="en-US" altLang="zh-CN" sz="1200" b="1" dirty="0">
              <a:latin typeface="微软雅黑" panose="020B0503020204020204" pitchFamily="34" charset="-122"/>
              <a:ea typeface="微软雅黑" panose="020B0503020204020204" pitchFamily="34" charset="-122"/>
            </a:endParaRPr>
          </a:p>
        </p:txBody>
      </p:sp>
      <p:pic>
        <p:nvPicPr>
          <p:cNvPr id="21" name="图片 20" descr="商会全称LOGO">
            <a:extLst>
              <a:ext uri="{FF2B5EF4-FFF2-40B4-BE49-F238E27FC236}">
                <a16:creationId xmlns:a16="http://schemas.microsoft.com/office/drawing/2014/main" id="{8D8471E5-3D6F-6F4B-255F-4A804780C1CA}"/>
              </a:ext>
            </a:extLst>
          </p:cNvPr>
          <p:cNvPicPr>
            <a:picLocks noChangeAspect="1"/>
          </p:cNvPicPr>
          <p:nvPr>
            <p:custDataLst>
              <p:tags r:id="rId1"/>
            </p:custDataLst>
          </p:nvPr>
        </p:nvPicPr>
        <p:blipFill>
          <a:blip r:embed="rId3"/>
          <a:stretch>
            <a:fillRect/>
          </a:stretch>
        </p:blipFill>
        <p:spPr>
          <a:xfrm>
            <a:off x="6384290" y="80645"/>
            <a:ext cx="2646680" cy="539750"/>
          </a:xfrm>
          <a:prstGeom prst="rect">
            <a:avLst/>
          </a:prstGeom>
        </p:spPr>
      </p:pic>
    </p:spTree>
    <p:extLst>
      <p:ext uri="{BB962C8B-B14F-4D97-AF65-F5344CB8AC3E}">
        <p14:creationId xmlns:p14="http://schemas.microsoft.com/office/powerpoint/2010/main" val="54054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4"/>
          <p:cNvSpPr/>
          <p:nvPr/>
        </p:nvSpPr>
        <p:spPr>
          <a:xfrm flipH="1">
            <a:off x="-26964" y="-4688"/>
            <a:ext cx="4635476" cy="5178444"/>
          </a:xfrm>
          <a:custGeom>
            <a:avLst/>
            <a:gdLst>
              <a:gd name="connsiteX0" fmla="*/ 0 w 4608514"/>
              <a:gd name="connsiteY0" fmla="*/ 6043981 h 6043981"/>
              <a:gd name="connsiteX1" fmla="*/ 2819212 w 4608514"/>
              <a:gd name="connsiteY1" fmla="*/ 0 h 6043981"/>
              <a:gd name="connsiteX2" fmla="*/ 4608514 w 4608514"/>
              <a:gd name="connsiteY2" fmla="*/ 0 h 6043981"/>
              <a:gd name="connsiteX3" fmla="*/ 1789302 w 4608514"/>
              <a:gd name="connsiteY3" fmla="*/ 6043981 h 6043981"/>
              <a:gd name="connsiteX4" fmla="*/ 0 w 4608514"/>
              <a:gd name="connsiteY4" fmla="*/ 6043981 h 6043981"/>
              <a:gd name="connsiteX0-1" fmla="*/ 0 w 4613184"/>
              <a:gd name="connsiteY0-2" fmla="*/ 6043981 h 6084322"/>
              <a:gd name="connsiteX1-3" fmla="*/ 2819212 w 4613184"/>
              <a:gd name="connsiteY1-4" fmla="*/ 0 h 6084322"/>
              <a:gd name="connsiteX2-5" fmla="*/ 4608514 w 4613184"/>
              <a:gd name="connsiteY2-6" fmla="*/ 0 h 6084322"/>
              <a:gd name="connsiteX3-7" fmla="*/ 4613184 w 4613184"/>
              <a:gd name="connsiteY3-8" fmla="*/ 6084322 h 6084322"/>
              <a:gd name="connsiteX4-9" fmla="*/ 0 w 4613184"/>
              <a:gd name="connsiteY4-10" fmla="*/ 6043981 h 6084322"/>
              <a:gd name="connsiteX0-11" fmla="*/ 0 w 4613184"/>
              <a:gd name="connsiteY0-12" fmla="*/ 6864251 h 6904592"/>
              <a:gd name="connsiteX1-13" fmla="*/ 3209177 w 4613184"/>
              <a:gd name="connsiteY1-14" fmla="*/ 0 h 6904592"/>
              <a:gd name="connsiteX2-15" fmla="*/ 4608514 w 4613184"/>
              <a:gd name="connsiteY2-16" fmla="*/ 820270 h 6904592"/>
              <a:gd name="connsiteX3-17" fmla="*/ 4613184 w 4613184"/>
              <a:gd name="connsiteY3-18" fmla="*/ 6904592 h 6904592"/>
              <a:gd name="connsiteX4-19" fmla="*/ 0 w 4613184"/>
              <a:gd name="connsiteY4-20" fmla="*/ 6864251 h 6904592"/>
              <a:gd name="connsiteX0-21" fmla="*/ 0 w 4635476"/>
              <a:gd name="connsiteY0-22" fmla="*/ 6864251 h 6904592"/>
              <a:gd name="connsiteX1-23" fmla="*/ 3209177 w 4635476"/>
              <a:gd name="connsiteY1-24" fmla="*/ 0 h 6904592"/>
              <a:gd name="connsiteX2-25" fmla="*/ 4635408 w 4635476"/>
              <a:gd name="connsiteY2-26" fmla="*/ 0 h 6904592"/>
              <a:gd name="connsiteX3-27" fmla="*/ 4613184 w 4635476"/>
              <a:gd name="connsiteY3-28" fmla="*/ 6904592 h 6904592"/>
              <a:gd name="connsiteX4-29" fmla="*/ 0 w 4635476"/>
              <a:gd name="connsiteY4-30" fmla="*/ 6864251 h 69045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35476" h="6904592">
                <a:moveTo>
                  <a:pt x="0" y="6864251"/>
                </a:moveTo>
                <a:lnTo>
                  <a:pt x="3209177" y="0"/>
                </a:lnTo>
                <a:lnTo>
                  <a:pt x="4635408" y="0"/>
                </a:lnTo>
                <a:cubicBezTo>
                  <a:pt x="4636965" y="2028107"/>
                  <a:pt x="4611627" y="4876485"/>
                  <a:pt x="4613184" y="6904592"/>
                </a:cubicBezTo>
                <a:lnTo>
                  <a:pt x="0" y="68642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312800" y="424871"/>
            <a:ext cx="828000" cy="640994"/>
            <a:chOff x="1827149" y="1625954"/>
            <a:chExt cx="828000" cy="854658"/>
          </a:xfrm>
        </p:grpSpPr>
        <p:sp>
          <p:nvSpPr>
            <p:cNvPr id="9" name="椭圆 8"/>
            <p:cNvSpPr>
              <a:spLocks noChangeAspect="1"/>
            </p:cNvSpPr>
            <p:nvPr/>
          </p:nvSpPr>
          <p:spPr>
            <a:xfrm>
              <a:off x="1827149" y="1625954"/>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904142" y="1782985"/>
              <a:ext cx="674014" cy="697627"/>
            </a:xfrm>
            <a:prstGeom prst="rect">
              <a:avLst/>
            </a:prstGeom>
            <a:noFill/>
          </p:spPr>
          <p:txBody>
            <a:bodyPr wrap="square" rtlCol="0">
              <a:spAutoFit/>
            </a:bodyPr>
            <a:lstStyle/>
            <a:p>
              <a:pPr algn="ct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01</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891622" y="1334376"/>
            <a:ext cx="828000" cy="637514"/>
            <a:chOff x="2405971" y="2838627"/>
            <a:chExt cx="828000" cy="850018"/>
          </a:xfrm>
        </p:grpSpPr>
        <p:sp>
          <p:nvSpPr>
            <p:cNvPr id="10" name="椭圆 9"/>
            <p:cNvSpPr>
              <a:spLocks noChangeAspect="1"/>
            </p:cNvSpPr>
            <p:nvPr/>
          </p:nvSpPr>
          <p:spPr>
            <a:xfrm>
              <a:off x="2405971" y="2838627"/>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482964" y="2991018"/>
              <a:ext cx="674014" cy="697627"/>
            </a:xfrm>
            <a:prstGeom prst="rect">
              <a:avLst/>
            </a:prstGeom>
            <a:noFill/>
          </p:spPr>
          <p:txBody>
            <a:bodyPr wrap="square" rtlCol="0">
              <a:spAutoFit/>
            </a:bodyPr>
            <a:lstStyle/>
            <a:p>
              <a:pPr algn="ct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02</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470444" y="2240400"/>
            <a:ext cx="828000" cy="637514"/>
            <a:chOff x="2984793" y="4046659"/>
            <a:chExt cx="828000" cy="850018"/>
          </a:xfrm>
        </p:grpSpPr>
        <p:sp>
          <p:nvSpPr>
            <p:cNvPr id="11" name="椭圆 10"/>
            <p:cNvSpPr>
              <a:spLocks noChangeAspect="1"/>
            </p:cNvSpPr>
            <p:nvPr/>
          </p:nvSpPr>
          <p:spPr>
            <a:xfrm>
              <a:off x="2984793" y="4046659"/>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061786" y="4199050"/>
              <a:ext cx="674014" cy="697627"/>
            </a:xfrm>
            <a:prstGeom prst="rect">
              <a:avLst/>
            </a:prstGeom>
            <a:noFill/>
          </p:spPr>
          <p:txBody>
            <a:bodyPr wrap="square" rtlCol="0">
              <a:spAutoFit/>
            </a:bodyPr>
            <a:lstStyle/>
            <a:p>
              <a:pPr algn="ct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03</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563616" y="3941021"/>
            <a:ext cx="828000" cy="637514"/>
            <a:chOff x="3563616" y="5254690"/>
            <a:chExt cx="828000" cy="850018"/>
          </a:xfrm>
        </p:grpSpPr>
        <p:sp>
          <p:nvSpPr>
            <p:cNvPr id="12" name="椭圆 11"/>
            <p:cNvSpPr>
              <a:spLocks noChangeAspect="1"/>
            </p:cNvSpPr>
            <p:nvPr/>
          </p:nvSpPr>
          <p:spPr>
            <a:xfrm>
              <a:off x="3563616" y="5254690"/>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640609" y="5407081"/>
              <a:ext cx="674014" cy="697627"/>
            </a:xfrm>
            <a:prstGeom prst="rect">
              <a:avLst/>
            </a:prstGeom>
            <a:noFill/>
          </p:spPr>
          <p:txBody>
            <a:bodyPr wrap="square" rtlCol="0">
              <a:spAutoFit/>
            </a:bodyPr>
            <a:lstStyle/>
            <a:p>
              <a:pPr algn="ct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05</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2305622" y="526129"/>
            <a:ext cx="5582946" cy="461665"/>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大宗农产品进口报告管理制度</a:t>
            </a:r>
            <a:endParaRPr lang="da-DK" altLang="zh-CN" sz="2000"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2884444" y="1229377"/>
            <a:ext cx="5536953" cy="830997"/>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大宗农产品进口报告管理商品</a:t>
            </a:r>
            <a:b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b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许可证申请流程</a:t>
            </a:r>
            <a:endParaRPr lang="da-DK" altLang="zh-CN"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520617" y="2320067"/>
            <a:ext cx="4996177"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常见使用问题</a:t>
            </a:r>
            <a:endParaRPr lang="da-DK" altLang="zh-CN"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文本框 22"/>
          <p:cNvSpPr txBox="1"/>
          <p:nvPr/>
        </p:nvSpPr>
        <p:spPr>
          <a:xfrm>
            <a:off x="4511624" y="4020688"/>
            <a:ext cx="4414660" cy="461665"/>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大宗农产品进口统计报告</a:t>
            </a:r>
          </a:p>
        </p:txBody>
      </p:sp>
      <p:pic>
        <p:nvPicPr>
          <p:cNvPr id="2" name="图片 1" descr="商会全称LOGO"/>
          <p:cNvPicPr>
            <a:picLocks noChangeAspect="1"/>
          </p:cNvPicPr>
          <p:nvPr>
            <p:custDataLst>
              <p:tags r:id="rId1"/>
            </p:custDataLst>
          </p:nvPr>
        </p:nvPicPr>
        <p:blipFill>
          <a:blip r:embed="rId3"/>
          <a:stretch>
            <a:fillRect/>
          </a:stretch>
        </p:blipFill>
        <p:spPr>
          <a:xfrm>
            <a:off x="6430867" y="55650"/>
            <a:ext cx="2646680" cy="539750"/>
          </a:xfrm>
          <a:prstGeom prst="rect">
            <a:avLst/>
          </a:prstGeom>
        </p:spPr>
      </p:pic>
      <p:grpSp>
        <p:nvGrpSpPr>
          <p:cNvPr id="6" name="组合 5">
            <a:extLst>
              <a:ext uri="{FF2B5EF4-FFF2-40B4-BE49-F238E27FC236}">
                <a16:creationId xmlns:a16="http://schemas.microsoft.com/office/drawing/2014/main" id="{24723CFD-5E7F-DA78-9B1C-6FF780F2818D}"/>
              </a:ext>
            </a:extLst>
          </p:cNvPr>
          <p:cNvGrpSpPr/>
          <p:nvPr/>
        </p:nvGrpSpPr>
        <p:grpSpPr>
          <a:xfrm>
            <a:off x="2929949" y="3074760"/>
            <a:ext cx="828000" cy="637514"/>
            <a:chOff x="3563616" y="5254690"/>
            <a:chExt cx="828000" cy="850018"/>
          </a:xfrm>
        </p:grpSpPr>
        <p:sp>
          <p:nvSpPr>
            <p:cNvPr id="8" name="椭圆 7">
              <a:extLst>
                <a:ext uri="{FF2B5EF4-FFF2-40B4-BE49-F238E27FC236}">
                  <a16:creationId xmlns:a16="http://schemas.microsoft.com/office/drawing/2014/main" id="{6D56D60B-FF53-91B0-8C50-D0112CDAB7E2}"/>
                </a:ext>
              </a:extLst>
            </p:cNvPr>
            <p:cNvSpPr>
              <a:spLocks noChangeAspect="1"/>
            </p:cNvSpPr>
            <p:nvPr/>
          </p:nvSpPr>
          <p:spPr>
            <a:xfrm>
              <a:off x="3563616" y="5254690"/>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AC855EA1-D29C-99A8-9844-3E70AC6B9073}"/>
                </a:ext>
              </a:extLst>
            </p:cNvPr>
            <p:cNvSpPr txBox="1"/>
            <p:nvPr/>
          </p:nvSpPr>
          <p:spPr>
            <a:xfrm>
              <a:off x="3640609" y="5407081"/>
              <a:ext cx="674014" cy="697627"/>
            </a:xfrm>
            <a:prstGeom prst="rect">
              <a:avLst/>
            </a:prstGeom>
            <a:noFill/>
          </p:spPr>
          <p:txBody>
            <a:bodyPr wrap="square" rtlCol="0">
              <a:spAutoFit/>
            </a:bodyPr>
            <a:lstStyle/>
            <a:p>
              <a:pPr algn="ctr"/>
              <a:r>
                <a:rPr lang="en-US" altLang="zh-CN" sz="2800" b="1" dirty="0">
                  <a:solidFill>
                    <a:schemeClr val="tx1">
                      <a:lumMod val="85000"/>
                      <a:lumOff val="15000"/>
                    </a:schemeClr>
                  </a:solidFill>
                  <a:latin typeface="微软雅黑" panose="020B0503020204020204" pitchFamily="34" charset="-122"/>
                  <a:ea typeface="微软雅黑" panose="020B0503020204020204" pitchFamily="34" charset="-122"/>
                </a:rPr>
                <a:t>04</a:t>
              </a:r>
              <a:endPar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0" name="文本框 19">
            <a:extLst>
              <a:ext uri="{FF2B5EF4-FFF2-40B4-BE49-F238E27FC236}">
                <a16:creationId xmlns:a16="http://schemas.microsoft.com/office/drawing/2014/main" id="{90620193-72F3-B239-96F5-B3BB30E57F8F}"/>
              </a:ext>
            </a:extLst>
          </p:cNvPr>
          <p:cNvSpPr txBox="1"/>
          <p:nvPr/>
        </p:nvSpPr>
        <p:spPr>
          <a:xfrm>
            <a:off x="3877957" y="3154427"/>
            <a:ext cx="4414660" cy="461665"/>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确保数据及时准确的有关要求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53" presetClass="entr" presetSubtype="16"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nodeType="withEffect">
                                  <p:stCondLst>
                                    <p:cond delay="25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25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53" presetClass="entr" presetSubtype="16"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21" grpId="0"/>
      <p:bldP spid="22" grpId="0"/>
      <p:bldP spid="23"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1388734"/>
            <a:ext cx="4205521" cy="3154710"/>
          </a:xfrm>
          <a:prstGeom prst="rect">
            <a:avLst/>
          </a:prstGeom>
          <a:noFill/>
        </p:spPr>
        <p:txBody>
          <a:bodyPr wrap="square" rtlCol="0">
            <a:spAutoFit/>
          </a:bodyPr>
          <a:lstStyle/>
          <a:p>
            <a:pPr algn="ctr"/>
            <a:r>
              <a:rPr lang="en-US" altLang="zh-CN"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01</a:t>
            </a:r>
            <a:endParaRPr lang="zh-CN" altLang="en-US"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p:cNvSpPr txBox="1"/>
          <p:nvPr/>
        </p:nvSpPr>
        <p:spPr>
          <a:xfrm>
            <a:off x="3887162" y="2133809"/>
            <a:ext cx="5111365" cy="523220"/>
          </a:xfrm>
          <a:prstGeom prst="rect">
            <a:avLst/>
          </a:prstGeom>
          <a:noFill/>
        </p:spPr>
        <p:txBody>
          <a:bodyPr wrap="square" rtlCol="0">
            <a:spAutoFit/>
          </a:bodyPr>
          <a:lstStyle/>
          <a:p>
            <a:r>
              <a:rPr lang="zh-CN" altLang="en-US" sz="28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大宗农产品进口报告管理制度</a:t>
            </a:r>
            <a:endParaRPr lang="da-DK" altLang="zh-CN" sz="24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4060066" y="2571750"/>
            <a:ext cx="4645651" cy="707886"/>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Reporting System for Import of Bulk Agricultural Products</a:t>
            </a:r>
            <a:endParaRPr lang="da-DK" altLang="zh-CN" sz="2000" dirty="0">
              <a:latin typeface="Times New Roman" panose="02020603050405020304" pitchFamily="18" charset="0"/>
              <a:cs typeface="Times New Roman" panose="02020603050405020304" pitchFamily="18" charset="0"/>
            </a:endParaRPr>
          </a:p>
        </p:txBody>
      </p:sp>
      <p:grpSp>
        <p:nvGrpSpPr>
          <p:cNvPr id="15" name="组合 14"/>
          <p:cNvGrpSpPr/>
          <p:nvPr/>
        </p:nvGrpSpPr>
        <p:grpSpPr>
          <a:xfrm>
            <a:off x="3775951" y="2531250"/>
            <a:ext cx="5010653" cy="125779"/>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useBgFill="1">
        <p:nvSpPr>
          <p:cNvPr id="16" name="文本框 15"/>
          <p:cNvSpPr txBox="1"/>
          <p:nvPr/>
        </p:nvSpPr>
        <p:spPr>
          <a:xfrm>
            <a:off x="487592" y="2329377"/>
            <a:ext cx="3230339" cy="646331"/>
          </a:xfrm>
          <a:prstGeom prst="rect">
            <a:avLst/>
          </a:prstGeom>
        </p:spPr>
        <p:txBody>
          <a:bodyPr wrap="square" rtlCol="0">
            <a:spAutoFit/>
          </a:bodyPr>
          <a:lstStyle/>
          <a:p>
            <a:pPr algn="ctr"/>
            <a:r>
              <a:rPr lang="en-US" altLang="zh-CN" sz="3600" b="1" dirty="0">
                <a:solidFill>
                  <a:schemeClr val="accent1"/>
                </a:solidFill>
                <a:latin typeface="Times New Roman" panose="02020603050405020304" pitchFamily="18" charset="0"/>
                <a:cs typeface="Times New Roman" panose="02020603050405020304" pitchFamily="18" charset="0"/>
              </a:rPr>
              <a:t>PART ONE</a:t>
            </a:r>
            <a:endParaRPr lang="zh-CN" altLang="en-US" sz="3600" b="1" dirty="0">
              <a:solidFill>
                <a:schemeClr val="accent1"/>
              </a:solidFill>
              <a:latin typeface="Times New Roman" panose="02020603050405020304" pitchFamily="18" charset="0"/>
              <a:cs typeface="Times New Roman" panose="02020603050405020304" pitchFamily="18" charset="0"/>
            </a:endParaRPr>
          </a:p>
        </p:txBody>
      </p:sp>
      <p:pic>
        <p:nvPicPr>
          <p:cNvPr id="21" name="图片 20" descr="商会全称LOGO"/>
          <p:cNvPicPr>
            <a:picLocks noChangeAspect="1"/>
          </p:cNvPicPr>
          <p:nvPr>
            <p:custDataLst>
              <p:tags r:id="rId1"/>
            </p:custDataLst>
          </p:nvPr>
        </p:nvPicPr>
        <p:blipFill>
          <a:blip r:embed="rId3"/>
          <a:stretch>
            <a:fillRect/>
          </a:stretch>
        </p:blipFill>
        <p:spPr>
          <a:xfrm>
            <a:off x="6384290" y="80645"/>
            <a:ext cx="2646680" cy="53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down)">
                                      <p:cBhvr>
                                        <p:cTn id="20" dur="500"/>
                                        <p:tgtEl>
                                          <p:spTgt spid="8"/>
                                        </p:tgtEl>
                                      </p:cBhvr>
                                    </p:animEffect>
                                  </p:childTnLst>
                                </p:cTn>
                              </p:par>
                              <p:par>
                                <p:cTn id="21" presetID="16" presetClass="entr" presetSubtype="37" fill="hold" grpId="0" nodeType="withEffect">
                                  <p:stCondLst>
                                    <p:cond delay="40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296" y="953691"/>
            <a:ext cx="9077408" cy="1537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1419575" y="272004"/>
            <a:ext cx="711323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大宗农产品进口报告管理制度</a:t>
            </a:r>
            <a:endParaRPr lang="da-DK" altLang="zh-CN" sz="2000" dirty="0">
              <a:latin typeface="Times New Roman" panose="02020603050405020304" pitchFamily="18" charset="0"/>
              <a:cs typeface="Times New Roman" panose="02020603050405020304" pitchFamily="18" charset="0"/>
            </a:endParaRPr>
          </a:p>
        </p:txBody>
      </p:sp>
      <p:grpSp>
        <p:nvGrpSpPr>
          <p:cNvPr id="23" name="组合 22"/>
          <p:cNvGrpSpPr/>
          <p:nvPr/>
        </p:nvGrpSpPr>
        <p:grpSpPr>
          <a:xfrm>
            <a:off x="217717" y="1014055"/>
            <a:ext cx="8708566" cy="1477328"/>
            <a:chOff x="923850" y="4602148"/>
            <a:chExt cx="7642831" cy="2734759"/>
          </a:xfrm>
        </p:grpSpPr>
        <p:sp>
          <p:nvSpPr>
            <p:cNvPr id="32" name="矩形 31"/>
            <p:cNvSpPr/>
            <p:nvPr/>
          </p:nvSpPr>
          <p:spPr>
            <a:xfrm>
              <a:off x="4522129" y="4602148"/>
              <a:ext cx="4044552" cy="2734759"/>
            </a:xfrm>
            <a:prstGeom prst="rect">
              <a:avLst/>
            </a:prstGeom>
          </p:spPr>
          <p:txBody>
            <a:bodyPr wrap="square">
              <a:spAutoFit/>
            </a:bodyPr>
            <a:lstStyle/>
            <a:p>
              <a:pPr indent="457200">
                <a:lnSpc>
                  <a:spcPct val="125000"/>
                </a:lnSpc>
              </a:pPr>
              <a:r>
                <a:rPr lang="zh-CN" altLang="en-US" dirty="0">
                  <a:solidFill>
                    <a:schemeClr val="bg1"/>
                  </a:solidFill>
                  <a:latin typeface="微软雅黑" panose="020B0503020204020204" pitchFamily="34" charset="-122"/>
                  <a:ea typeface="微软雅黑" panose="020B0503020204020204" pitchFamily="34" charset="-122"/>
                </a:rPr>
                <a:t>中国食品土畜进出口商会受商务部委托，负责相关商品进口企业的备案登记，以及进口报告信息的收集、整理、汇总、分析和核对等日常工作。</a:t>
              </a:r>
              <a:endParaRPr lang="zh-CN" altLang="zh-CN"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923850" y="5005853"/>
              <a:ext cx="3175145" cy="2221992"/>
            </a:xfrm>
            <a:prstGeom prst="rect">
              <a:avLst/>
            </a:prstGeom>
          </p:spPr>
          <p:txBody>
            <a:bodyPr wrap="square">
              <a:spAutoFit/>
            </a:bodyPr>
            <a:lstStyle/>
            <a:p>
              <a:pPr marL="0" indent="0">
                <a:buNone/>
              </a:pPr>
              <a:r>
                <a:rPr lang="zh-CN" altLang="en-US" dirty="0">
                  <a:solidFill>
                    <a:schemeClr val="bg1"/>
                  </a:solidFill>
                  <a:latin typeface="微软雅黑" panose="020B0503020204020204" pitchFamily="34" charset="-122"/>
                  <a:ea typeface="微软雅黑" panose="020B0503020204020204" pitchFamily="34" charset="-122"/>
                </a:rPr>
                <a:t>根据商务部</a:t>
              </a:r>
              <a:r>
                <a:rPr lang="en-US" altLang="zh-CN" dirty="0">
                  <a:solidFill>
                    <a:schemeClr val="bg1"/>
                  </a:solidFill>
                  <a:latin typeface="微软雅黑" panose="020B0503020204020204" pitchFamily="34" charset="-122"/>
                  <a:ea typeface="微软雅黑" panose="020B0503020204020204" pitchFamily="34" charset="-122"/>
                </a:rPr>
                <a:t>2008</a:t>
              </a:r>
              <a:r>
                <a:rPr lang="zh-CN" altLang="en-US" dirty="0">
                  <a:solidFill>
                    <a:schemeClr val="bg1"/>
                  </a:solidFill>
                  <a:latin typeface="微软雅黑" panose="020B0503020204020204" pitchFamily="34" charset="-122"/>
                  <a:ea typeface="微软雅黑" panose="020B0503020204020204" pitchFamily="34" charset="-122"/>
                </a:rPr>
                <a:t>年第</a:t>
              </a:r>
              <a:r>
                <a:rPr lang="en-US" altLang="zh-CN" dirty="0">
                  <a:solidFill>
                    <a:schemeClr val="bg1"/>
                  </a:solidFill>
                  <a:latin typeface="微软雅黑" panose="020B0503020204020204" pitchFamily="34" charset="-122"/>
                  <a:ea typeface="微软雅黑" panose="020B0503020204020204" pitchFamily="34" charset="-122"/>
                </a:rPr>
                <a:t>10</a:t>
              </a:r>
              <a:r>
                <a:rPr lang="zh-CN" altLang="en-US" dirty="0">
                  <a:solidFill>
                    <a:schemeClr val="bg1"/>
                  </a:solidFill>
                  <a:latin typeface="微软雅黑" panose="020B0503020204020204" pitchFamily="34" charset="-122"/>
                  <a:ea typeface="微软雅黑" panose="020B0503020204020204" pitchFamily="34" charset="-122"/>
                </a:rPr>
                <a:t>号令，</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大宗农产品进口报告和信息发布管理办法（试行）</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自</a:t>
              </a:r>
              <a:r>
                <a:rPr lang="en-US" altLang="zh-CN" dirty="0">
                  <a:solidFill>
                    <a:schemeClr val="bg1"/>
                  </a:solidFill>
                  <a:latin typeface="微软雅黑" panose="020B0503020204020204" pitchFamily="34" charset="-122"/>
                  <a:ea typeface="微软雅黑" panose="020B0503020204020204" pitchFamily="34" charset="-122"/>
                </a:rPr>
                <a:t>2008</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8</a:t>
              </a:r>
              <a:r>
                <a:rPr lang="zh-CN" altLang="en-US" dirty="0">
                  <a:solidFill>
                    <a:schemeClr val="bg1"/>
                  </a:solidFill>
                  <a:latin typeface="微软雅黑" panose="020B0503020204020204" pitchFamily="34" charset="-122"/>
                  <a:ea typeface="微软雅黑" panose="020B0503020204020204" pitchFamily="34" charset="-122"/>
                </a:rPr>
                <a:t>月</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日起实施。</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35" name="表格 34"/>
          <p:cNvGraphicFramePr>
            <a:graphicFrameLocks noGrp="1"/>
          </p:cNvGraphicFramePr>
          <p:nvPr/>
        </p:nvGraphicFramePr>
        <p:xfrm>
          <a:off x="788660" y="2836825"/>
          <a:ext cx="7921624" cy="1352984"/>
        </p:xfrm>
        <a:graphic>
          <a:graphicData uri="http://schemas.openxmlformats.org/drawingml/2006/table">
            <a:tbl>
              <a:tblPr firstCol="1">
                <a:tableStyleId>{5C22544A-7EE6-4342-B048-85BDC9FD1C3A}</a:tableStyleId>
              </a:tblPr>
              <a:tblGrid>
                <a:gridCol w="1946840">
                  <a:extLst>
                    <a:ext uri="{9D8B030D-6E8A-4147-A177-3AD203B41FA5}">
                      <a16:colId xmlns:a16="http://schemas.microsoft.com/office/drawing/2014/main" val="20000"/>
                    </a:ext>
                  </a:extLst>
                </a:gridCol>
                <a:gridCol w="1628682">
                  <a:extLst>
                    <a:ext uri="{9D8B030D-6E8A-4147-A177-3AD203B41FA5}">
                      <a16:colId xmlns:a16="http://schemas.microsoft.com/office/drawing/2014/main" val="20001"/>
                    </a:ext>
                  </a:extLst>
                </a:gridCol>
                <a:gridCol w="2466395">
                  <a:extLst>
                    <a:ext uri="{9D8B030D-6E8A-4147-A177-3AD203B41FA5}">
                      <a16:colId xmlns:a16="http://schemas.microsoft.com/office/drawing/2014/main" val="20002"/>
                    </a:ext>
                  </a:extLst>
                </a:gridCol>
                <a:gridCol w="1879707">
                  <a:extLst>
                    <a:ext uri="{9D8B030D-6E8A-4147-A177-3AD203B41FA5}">
                      <a16:colId xmlns:a16="http://schemas.microsoft.com/office/drawing/2014/main" val="20003"/>
                    </a:ext>
                  </a:extLst>
                </a:gridCol>
              </a:tblGrid>
              <a:tr h="396956">
                <a:tc>
                  <a:txBody>
                    <a:bodyPr/>
                    <a:lstStyle/>
                    <a:p>
                      <a:pPr algn="ctr" fontAlgn="ctr">
                        <a:lnSpc>
                          <a:spcPct val="150000"/>
                        </a:lnSpc>
                        <a:spcBef>
                          <a:spcPts val="0"/>
                        </a:spcBef>
                        <a:spcAft>
                          <a:spcPts val="0"/>
                        </a:spcAft>
                      </a:pPr>
                      <a:r>
                        <a:rPr lang="zh-CN" altLang="en-US" sz="1400" u="none" strike="noStrike" dirty="0">
                          <a:effectLst/>
                          <a:latin typeface="微软雅黑" panose="020B0503020204020204" pitchFamily="34" charset="-122"/>
                          <a:ea typeface="微软雅黑" panose="020B0503020204020204" pitchFamily="34" charset="-122"/>
                        </a:rPr>
                        <a:t>油脂油料</a:t>
                      </a:r>
                    </a:p>
                  </a:txBody>
                  <a:tcPr marL="9525" marR="9525" marT="7144" marB="0" anchor="ctr"/>
                </a:tc>
                <a:tc>
                  <a:txBody>
                    <a:bodyPr/>
                    <a:lstStyle/>
                    <a:p>
                      <a:pPr algn="ctr" fontAlgn="ctr">
                        <a:lnSpc>
                          <a:spcPct val="150000"/>
                        </a:lnSpc>
                        <a:spcBef>
                          <a:spcPts val="0"/>
                        </a:spcBef>
                        <a:spcAft>
                          <a:spcPts val="0"/>
                        </a:spcAft>
                      </a:pPr>
                      <a:r>
                        <a:rPr lang="zh-CN" altLang="en-US" sz="1400" b="1" u="none" strike="noStrike" dirty="0">
                          <a:effectLst/>
                          <a:latin typeface="微软雅黑" panose="020B0503020204020204" pitchFamily="34" charset="-122"/>
                          <a:ea typeface="微软雅黑" panose="020B0503020204020204" pitchFamily="34" charset="-122"/>
                        </a:rPr>
                        <a:t>乳制品</a:t>
                      </a:r>
                    </a:p>
                  </a:txBody>
                  <a:tcPr marL="9525" marR="9525" marT="7144" marB="0" anchor="ctr"/>
                </a:tc>
                <a:tc>
                  <a:txBody>
                    <a:bodyPr/>
                    <a:lstStyle/>
                    <a:p>
                      <a:pPr algn="ctr" fontAlgn="ctr">
                        <a:lnSpc>
                          <a:spcPct val="150000"/>
                        </a:lnSpc>
                        <a:spcBef>
                          <a:spcPts val="0"/>
                        </a:spcBef>
                        <a:spcAft>
                          <a:spcPts val="0"/>
                        </a:spcAft>
                      </a:pPr>
                      <a:r>
                        <a:rPr lang="zh-CN" altLang="en-US" sz="1400" u="none" strike="noStrike" dirty="0">
                          <a:effectLst/>
                          <a:latin typeface="微软雅黑" panose="020B0503020204020204" pitchFamily="34" charset="-122"/>
                          <a:ea typeface="微软雅黑" panose="020B0503020204020204" pitchFamily="34" charset="-122"/>
                        </a:rPr>
                        <a:t>肉类</a:t>
                      </a:r>
                    </a:p>
                  </a:txBody>
                  <a:tcPr marL="9525" marR="9525" marT="7144" marB="0" anchor="ctr">
                    <a:solidFill>
                      <a:srgbClr val="0070C0"/>
                    </a:solidFill>
                  </a:tcPr>
                </a:tc>
                <a:tc>
                  <a:txBody>
                    <a:bodyPr/>
                    <a:lstStyle/>
                    <a:p>
                      <a:pPr algn="ctr" fontAlgn="ctr">
                        <a:lnSpc>
                          <a:spcPct val="150000"/>
                        </a:lnSpc>
                        <a:spcBef>
                          <a:spcPts val="0"/>
                        </a:spcBef>
                        <a:spcAft>
                          <a:spcPts val="0"/>
                        </a:spcAft>
                      </a:pPr>
                      <a:r>
                        <a:rPr lang="zh-CN" altLang="en-US" sz="1400" u="none" strike="noStrike" dirty="0">
                          <a:effectLst/>
                          <a:latin typeface="微软雅黑" panose="020B0503020204020204" pitchFamily="34" charset="-122"/>
                          <a:ea typeface="微软雅黑" panose="020B0503020204020204" pitchFamily="34" charset="-122"/>
                        </a:rPr>
                        <a:t>食糖</a:t>
                      </a:r>
                    </a:p>
                  </a:txBody>
                  <a:tcPr marL="9525" marR="9525" marT="7144" marB="0" anchor="ctr"/>
                </a:tc>
                <a:extLst>
                  <a:ext uri="{0D108BD9-81ED-4DB2-BD59-A6C34878D82A}">
                    <a16:rowId xmlns:a16="http://schemas.microsoft.com/office/drawing/2014/main" val="10000"/>
                  </a:ext>
                </a:extLst>
              </a:tr>
              <a:tr h="956028">
                <a:tc>
                  <a:txBody>
                    <a:bodyPr/>
                    <a:lstStyle/>
                    <a:p>
                      <a:pPr algn="ctr" fontAlgn="ctr">
                        <a:lnSpc>
                          <a:spcPct val="150000"/>
                        </a:lnSpc>
                        <a:spcBef>
                          <a:spcPts val="0"/>
                        </a:spcBef>
                        <a:spcAft>
                          <a:spcPts val="0"/>
                        </a:spcAft>
                      </a:pPr>
                      <a:r>
                        <a:rPr lang="zh-CN" altLang="en-US" sz="1100" b="0" i="0" u="none" strike="noStrike" dirty="0">
                          <a:solidFill>
                            <a:schemeClr val="lt1"/>
                          </a:solidFill>
                          <a:effectLst/>
                          <a:latin typeface="微软雅黑" panose="020B0503020204020204" pitchFamily="34" charset="-122"/>
                          <a:ea typeface="微软雅黑" panose="020B0503020204020204" pitchFamily="34" charset="-122"/>
                        </a:rPr>
                        <a:t>大豆、油菜籽、</a:t>
                      </a:r>
                    </a:p>
                    <a:p>
                      <a:pPr algn="ctr" fontAlgn="ctr">
                        <a:lnSpc>
                          <a:spcPct val="150000"/>
                        </a:lnSpc>
                        <a:spcBef>
                          <a:spcPts val="0"/>
                        </a:spcBef>
                        <a:spcAft>
                          <a:spcPts val="0"/>
                        </a:spcAft>
                      </a:pPr>
                      <a:r>
                        <a:rPr lang="zh-CN" altLang="en-US" sz="1100" b="0" i="0" u="none" strike="noStrike" dirty="0">
                          <a:solidFill>
                            <a:schemeClr val="lt1"/>
                          </a:solidFill>
                          <a:effectLst/>
                          <a:latin typeface="微软雅黑" panose="020B0503020204020204" pitchFamily="34" charset="-122"/>
                          <a:ea typeface="微软雅黑" panose="020B0503020204020204" pitchFamily="34" charset="-122"/>
                        </a:rPr>
                        <a:t>豆粕、玉米酒糟、</a:t>
                      </a:r>
                    </a:p>
                    <a:p>
                      <a:pPr algn="ctr" fontAlgn="ctr">
                        <a:lnSpc>
                          <a:spcPct val="150000"/>
                        </a:lnSpc>
                        <a:spcBef>
                          <a:spcPts val="0"/>
                        </a:spcBef>
                        <a:spcAft>
                          <a:spcPts val="0"/>
                        </a:spcAft>
                      </a:pPr>
                      <a:r>
                        <a:rPr lang="zh-CN" altLang="en-US" sz="1100" b="0" i="0" u="none" strike="noStrike" dirty="0">
                          <a:solidFill>
                            <a:schemeClr val="lt1"/>
                          </a:solidFill>
                          <a:effectLst/>
                          <a:latin typeface="微软雅黑" panose="020B0503020204020204" pitchFamily="34" charset="-122"/>
                          <a:ea typeface="微软雅黑" panose="020B0503020204020204" pitchFamily="34" charset="-122"/>
                        </a:rPr>
                        <a:t>菜籽油、豆油、棕榈油</a:t>
                      </a:r>
                    </a:p>
                  </a:txBody>
                  <a:tcPr marL="9525" marR="9525" marT="7144" marB="0" anchor="ctr"/>
                </a:tc>
                <a:tc>
                  <a:txBody>
                    <a:bodyPr/>
                    <a:lstStyle/>
                    <a:p>
                      <a:pPr algn="ctr" fontAlgn="ctr">
                        <a:lnSpc>
                          <a:spcPct val="150000"/>
                        </a:lnSpc>
                        <a:spcBef>
                          <a:spcPts val="0"/>
                        </a:spcBef>
                        <a:spcAft>
                          <a:spcPts val="0"/>
                        </a:spcAft>
                      </a:pPr>
                      <a:r>
                        <a:rPr lang="zh-CN" altLang="en-US" sz="1200" u="none" strike="noStrike" dirty="0">
                          <a:effectLst/>
                          <a:latin typeface="微软雅黑" panose="020B0503020204020204" pitchFamily="34" charset="-122"/>
                          <a:ea typeface="微软雅黑" panose="020B0503020204020204" pitchFamily="34" charset="-122"/>
                        </a:rPr>
                        <a:t>鲜奶、奶粉</a:t>
                      </a:r>
                    </a:p>
                  </a:txBody>
                  <a:tcPr marL="9525" marR="9525" marT="7144" marB="0" anchor="ctr"/>
                </a:tc>
                <a:tc>
                  <a:txBody>
                    <a:bodyPr/>
                    <a:lstStyle/>
                    <a:p>
                      <a:pPr algn="ctr" fontAlgn="ctr">
                        <a:lnSpc>
                          <a:spcPct val="150000"/>
                        </a:lnSpc>
                        <a:spcBef>
                          <a:spcPts val="0"/>
                        </a:spcBef>
                        <a:spcAft>
                          <a:spcPts val="0"/>
                        </a:spcAft>
                      </a:pPr>
                      <a:endParaRPr lang="en-US" altLang="zh-CN" sz="1200" b="0" i="0" u="none" strike="noStrike" dirty="0">
                        <a:solidFill>
                          <a:schemeClr val="lt1"/>
                        </a:solidFill>
                        <a:effectLst/>
                        <a:latin typeface="微软雅黑" panose="020B0503020204020204" pitchFamily="34" charset="-122"/>
                        <a:ea typeface="微软雅黑" panose="020B0503020204020204" pitchFamily="34" charset="-122"/>
                      </a:endParaRPr>
                    </a:p>
                    <a:p>
                      <a:pPr algn="ctr" fontAlgn="ctr">
                        <a:lnSpc>
                          <a:spcPct val="150000"/>
                        </a:lnSpc>
                        <a:spcBef>
                          <a:spcPts val="0"/>
                        </a:spcBef>
                        <a:spcAft>
                          <a:spcPts val="0"/>
                        </a:spcAft>
                      </a:pPr>
                      <a:r>
                        <a:rPr lang="zh-CN" altLang="en-US" sz="1200" b="0" i="0" u="none" strike="noStrike" dirty="0">
                          <a:solidFill>
                            <a:schemeClr val="lt1"/>
                          </a:solidFill>
                          <a:effectLst/>
                          <a:latin typeface="微软雅黑" panose="020B0503020204020204" pitchFamily="34" charset="-122"/>
                          <a:ea typeface="微软雅黑" panose="020B0503020204020204" pitchFamily="34" charset="-122"/>
                        </a:rPr>
                        <a:t>猪、牛、羊肉及其副产品</a:t>
                      </a:r>
                      <a:endParaRPr lang="en-US" altLang="zh-CN" sz="1200" b="0" i="0" u="none" strike="noStrike" dirty="0">
                        <a:solidFill>
                          <a:schemeClr val="lt1"/>
                        </a:solidFill>
                        <a:effectLst/>
                        <a:latin typeface="微软雅黑" panose="020B0503020204020204" pitchFamily="34" charset="-122"/>
                        <a:ea typeface="微软雅黑" panose="020B0503020204020204" pitchFamily="34" charset="-122"/>
                      </a:endParaRPr>
                    </a:p>
                    <a:p>
                      <a:pPr algn="ctr" fontAlgn="ctr">
                        <a:lnSpc>
                          <a:spcPct val="150000"/>
                        </a:lnSpc>
                        <a:spcBef>
                          <a:spcPts val="0"/>
                        </a:spcBef>
                        <a:spcAft>
                          <a:spcPts val="0"/>
                        </a:spcAft>
                      </a:pPr>
                      <a:endParaRPr lang="zh-CN" altLang="en-US" sz="1200" b="0" i="0" u="none" strike="noStrike" dirty="0">
                        <a:solidFill>
                          <a:schemeClr val="lt1"/>
                        </a:solidFill>
                        <a:effectLst/>
                        <a:latin typeface="微软雅黑" panose="020B0503020204020204" pitchFamily="34" charset="-122"/>
                        <a:ea typeface="微软雅黑" panose="020B0503020204020204" pitchFamily="34" charset="-122"/>
                      </a:endParaRPr>
                    </a:p>
                  </a:txBody>
                  <a:tcPr marL="9525" marR="9525" marT="7144" marB="0" anchor="ctr">
                    <a:solidFill>
                      <a:srgbClr val="0070C0"/>
                    </a:solidFill>
                  </a:tcPr>
                </a:tc>
                <a:tc>
                  <a:txBody>
                    <a:bodyPr/>
                    <a:lstStyle/>
                    <a:p>
                      <a:pPr algn="ctr" fontAlgn="ctr">
                        <a:lnSpc>
                          <a:spcPct val="150000"/>
                        </a:lnSpc>
                        <a:spcBef>
                          <a:spcPts val="0"/>
                        </a:spcBef>
                        <a:spcAft>
                          <a:spcPts val="0"/>
                        </a:spcAft>
                      </a:pPr>
                      <a:r>
                        <a:rPr lang="zh-CN" altLang="en-US" sz="1200" b="0" i="0" u="none" strike="noStrike" dirty="0">
                          <a:solidFill>
                            <a:schemeClr val="dk1"/>
                          </a:solidFill>
                          <a:effectLst/>
                          <a:latin typeface="微软雅黑" panose="020B0503020204020204" pitchFamily="34" charset="-122"/>
                          <a:ea typeface="微软雅黑" panose="020B0503020204020204" pitchFamily="34" charset="-122"/>
                        </a:rPr>
                        <a:t>关税配额外食糖</a:t>
                      </a:r>
                      <a:endParaRPr lang="en-US" altLang="zh-CN" sz="1200" b="0" i="0" u="none" strike="noStrike" dirty="0">
                        <a:solidFill>
                          <a:schemeClr val="dk1"/>
                        </a:solidFill>
                        <a:effectLst/>
                        <a:latin typeface="微软雅黑" panose="020B0503020204020204" pitchFamily="34" charset="-122"/>
                        <a:ea typeface="微软雅黑" panose="020B0503020204020204" pitchFamily="34" charset="-122"/>
                      </a:endParaRPr>
                    </a:p>
                  </a:txBody>
                  <a:tcPr marL="9525" marR="9525" marT="7144" marB="0" anchor="ctr"/>
                </a:tc>
                <a:extLst>
                  <a:ext uri="{0D108BD9-81ED-4DB2-BD59-A6C34878D82A}">
                    <a16:rowId xmlns:a16="http://schemas.microsoft.com/office/drawing/2014/main" val="10001"/>
                  </a:ext>
                </a:extLst>
              </a:tr>
            </a:tbl>
          </a:graphicData>
        </a:graphic>
      </p:graphicFrame>
      <p:sp>
        <p:nvSpPr>
          <p:cNvPr id="6" name="文本框 5"/>
          <p:cNvSpPr txBox="1"/>
          <p:nvPr/>
        </p:nvSpPr>
        <p:spPr>
          <a:xfrm>
            <a:off x="850211" y="4462796"/>
            <a:ext cx="7798522"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目前，有三大类共计</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种商品纳入到大宗农产品进口报告管理制度中。</a:t>
            </a:r>
            <a:endParaRPr lang="en-US" altLang="zh-CN" dirty="0">
              <a:latin typeface="微软雅黑" panose="020B0503020204020204" pitchFamily="34" charset="-122"/>
              <a:ea typeface="微软雅黑" panose="020B0503020204020204" pitchFamily="34" charset="-122"/>
            </a:endParaRPr>
          </a:p>
          <a:p>
            <a:endParaRPr lang="zh-CN" altLang="en-US" dirty="0"/>
          </a:p>
        </p:txBody>
      </p:sp>
      <p:pic>
        <p:nvPicPr>
          <p:cNvPr id="21" name="图片 20" descr="商会全称LOGO"/>
          <p:cNvPicPr>
            <a:picLocks noChangeAspect="1"/>
          </p:cNvPicPr>
          <p:nvPr>
            <p:custDataLst>
              <p:tags r:id="rId1"/>
            </p:custDataLst>
          </p:nvPr>
        </p:nvPicPr>
        <p:blipFill>
          <a:blip r:embed="rId4"/>
          <a:stretch>
            <a:fillRect/>
          </a:stretch>
        </p:blipFill>
        <p:spPr>
          <a:xfrm>
            <a:off x="6384290" y="80645"/>
            <a:ext cx="2646680" cy="53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grpId="0" nodeType="withEffect">
                                  <p:stCondLst>
                                    <p:cond delay="25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16" presetClass="entr" presetSubtype="37" fill="hold" nodeType="withEffect">
                                  <p:stCondLst>
                                    <p:cond delay="25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par>
                                <p:cTn id="16" presetID="42" presetClass="entr" presetSubtype="0" fill="hold" nodeType="withEffect">
                                  <p:stCondLst>
                                    <p:cond delay="25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anim calcmode="lin" valueType="num">
                                      <p:cBhvr>
                                        <p:cTn id="19" dur="500" fill="hold"/>
                                        <p:tgtEl>
                                          <p:spTgt spid="35"/>
                                        </p:tgtEl>
                                        <p:attrNameLst>
                                          <p:attrName>ppt_x</p:attrName>
                                        </p:attrNameLst>
                                      </p:cBhvr>
                                      <p:tavLst>
                                        <p:tav tm="0">
                                          <p:val>
                                            <p:strVal val="#ppt_x"/>
                                          </p:val>
                                        </p:tav>
                                        <p:tav tm="100000">
                                          <p:val>
                                            <p:strVal val="#ppt_x"/>
                                          </p:val>
                                        </p:tav>
                                      </p:tavLst>
                                    </p:anim>
                                    <p:anim calcmode="lin" valueType="num">
                                      <p:cBhvr>
                                        <p:cTn id="20"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11188" y="195956"/>
            <a:ext cx="666069" cy="498344"/>
            <a:chOff x="611187" y="261275"/>
            <a:chExt cx="666069" cy="664458"/>
          </a:xfrm>
        </p:grpSpPr>
        <p:sp>
          <p:nvSpPr>
            <p:cNvPr id="9" name="矩形 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右箭头 9"/>
          <p:cNvSpPr/>
          <p:nvPr/>
        </p:nvSpPr>
        <p:spPr>
          <a:xfrm>
            <a:off x="1205308" y="895908"/>
            <a:ext cx="6733382" cy="3351684"/>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useBgFill="1">
        <p:nvSpPr>
          <p:cNvPr id="12" name="圆角矩形 11"/>
          <p:cNvSpPr/>
          <p:nvPr/>
        </p:nvSpPr>
        <p:spPr>
          <a:xfrm>
            <a:off x="611187" y="2083582"/>
            <a:ext cx="2376488" cy="1611167"/>
          </a:xfrm>
          <a:prstGeom prst="roundRect">
            <a:avLst/>
          </a:prstGeom>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p>
            <a:pPr lvl="0" indent="306070" defTabSz="2000250">
              <a:lnSpc>
                <a:spcPct val="125000"/>
              </a:lnSpc>
              <a:spcBef>
                <a:spcPct val="0"/>
              </a:spcBef>
              <a:spcAft>
                <a:spcPct val="35000"/>
              </a:spcAft>
            </a:pPr>
            <a:r>
              <a:rPr lang="zh-CN" altLang="en-US" sz="1400" b="1" dirty="0">
                <a:solidFill>
                  <a:srgbClr val="262626"/>
                </a:solidFill>
                <a:latin typeface="微软雅黑" panose="020B0503020204020204" pitchFamily="34" charset="-122"/>
                <a:ea typeface="微软雅黑" panose="020B0503020204020204" pitchFamily="34" charset="-122"/>
              </a:rPr>
              <a:t>组织进口</a:t>
            </a:r>
            <a:r>
              <a:rPr lang="en-US" altLang="zh-CN" sz="1400" b="1" dirty="0">
                <a:solidFill>
                  <a:srgbClr val="262626"/>
                </a:solidFill>
                <a:latin typeface="微软雅黑" panose="020B0503020204020204" pitchFamily="34" charset="-122"/>
                <a:ea typeface="微软雅黑" panose="020B0503020204020204" pitchFamily="34" charset="-122"/>
              </a:rPr>
              <a:t>《</a:t>
            </a:r>
            <a:r>
              <a:rPr lang="zh-CN" altLang="en-US" sz="1400" b="1" dirty="0">
                <a:solidFill>
                  <a:srgbClr val="262626"/>
                </a:solidFill>
                <a:latin typeface="微软雅黑" panose="020B0503020204020204" pitchFamily="34" charset="-122"/>
                <a:ea typeface="微软雅黑" panose="020B0503020204020204" pitchFamily="34" charset="-122"/>
              </a:rPr>
              <a:t>实行进口报告管理的大宗农产品目录</a:t>
            </a:r>
            <a:r>
              <a:rPr lang="en-US" altLang="zh-CN" sz="1400" b="1" dirty="0">
                <a:solidFill>
                  <a:srgbClr val="262626"/>
                </a:solidFill>
                <a:latin typeface="微软雅黑" panose="020B0503020204020204" pitchFamily="34" charset="-122"/>
                <a:ea typeface="微软雅黑" panose="020B0503020204020204" pitchFamily="34" charset="-122"/>
              </a:rPr>
              <a:t>》</a:t>
            </a:r>
            <a:r>
              <a:rPr lang="zh-CN" altLang="en-US" sz="1400" b="1" dirty="0">
                <a:solidFill>
                  <a:srgbClr val="262626"/>
                </a:solidFill>
                <a:latin typeface="微软雅黑" panose="020B0503020204020204" pitchFamily="34" charset="-122"/>
                <a:ea typeface="微软雅黑" panose="020B0503020204020204" pitchFamily="34" charset="-122"/>
              </a:rPr>
              <a:t>项下商品的对外贸易经营者开展备案工作。</a:t>
            </a:r>
          </a:p>
        </p:txBody>
      </p:sp>
      <p:sp useBgFill="1">
        <p:nvSpPr>
          <p:cNvPr id="15" name="圆角矩形 14"/>
          <p:cNvSpPr/>
          <p:nvPr/>
        </p:nvSpPr>
        <p:spPr>
          <a:xfrm>
            <a:off x="3383756" y="2083582"/>
            <a:ext cx="2376488" cy="1611167"/>
          </a:xfrm>
          <a:prstGeom prst="roundRect">
            <a:avLst/>
          </a:prstGeom>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p>
            <a:pPr indent="306070" defTabSz="2000250">
              <a:lnSpc>
                <a:spcPct val="125000"/>
              </a:lnSpc>
              <a:spcBef>
                <a:spcPct val="0"/>
              </a:spcBef>
              <a:spcAft>
                <a:spcPct val="35000"/>
              </a:spcAft>
            </a:pPr>
            <a:r>
              <a:rPr lang="zh-CN" altLang="en-US" sz="1400" b="1" dirty="0">
                <a:solidFill>
                  <a:srgbClr val="262626"/>
                </a:solidFill>
                <a:latin typeface="微软雅黑" panose="020B0503020204020204" pitchFamily="34" charset="-122"/>
                <a:ea typeface="微软雅黑" panose="020B0503020204020204" pitchFamily="34" charset="-122"/>
              </a:rPr>
              <a:t> 对进口报告信息进行收集、整理、汇总、分析和核对等日常工作。</a:t>
            </a:r>
          </a:p>
        </p:txBody>
      </p:sp>
      <p:sp useBgFill="1">
        <p:nvSpPr>
          <p:cNvPr id="20" name="圆角矩形 19"/>
          <p:cNvSpPr/>
          <p:nvPr/>
        </p:nvSpPr>
        <p:spPr>
          <a:xfrm>
            <a:off x="6053775" y="2064899"/>
            <a:ext cx="2874818" cy="1611167"/>
          </a:xfrm>
          <a:prstGeom prst="roundRect">
            <a:avLst/>
          </a:prstGeom>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p>
            <a:pPr indent="306070" defTabSz="2000250">
              <a:lnSpc>
                <a:spcPts val="2500"/>
              </a:lnSpc>
              <a:spcBef>
                <a:spcPct val="0"/>
              </a:spcBef>
              <a:spcAft>
                <a:spcPct val="35000"/>
              </a:spcAft>
            </a:pPr>
            <a:r>
              <a:rPr lang="zh-CN" altLang="en-US" sz="1400" b="1" dirty="0">
                <a:solidFill>
                  <a:srgbClr val="262626"/>
                </a:solidFill>
                <a:latin typeface="微软雅黑" panose="020B0503020204020204" pitchFamily="34" charset="-122"/>
                <a:ea typeface="微软雅黑" panose="020B0503020204020204" pitchFamily="34" charset="-122"/>
              </a:rPr>
              <a:t>每半月在商务部及食土商会网站上相应栏目下发布大宗农产品进口信息，为企业的进口活动提供数据参考</a:t>
            </a:r>
            <a:r>
              <a:rPr lang="zh-CN" altLang="en-US" sz="1400" dirty="0">
                <a:solidFill>
                  <a:srgbClr val="262626"/>
                </a:solidFill>
                <a:latin typeface="微软雅黑" panose="020B0503020204020204" pitchFamily="34" charset="-122"/>
                <a:ea typeface="微软雅黑" panose="020B0503020204020204" pitchFamily="34" charset="-122"/>
              </a:rPr>
              <a:t>。</a:t>
            </a:r>
          </a:p>
        </p:txBody>
      </p:sp>
      <p:sp>
        <p:nvSpPr>
          <p:cNvPr id="38" name="圆角矩形 37"/>
          <p:cNvSpPr/>
          <p:nvPr/>
        </p:nvSpPr>
        <p:spPr>
          <a:xfrm>
            <a:off x="580571" y="1556481"/>
            <a:ext cx="2437720" cy="403218"/>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p>
            <a:pPr lvl="0" algn="ctr" defTabSz="2000250">
              <a:lnSpc>
                <a:spcPct val="90000"/>
              </a:lnSpc>
              <a:spcBef>
                <a:spcPct val="0"/>
              </a:spcBef>
              <a:spcAft>
                <a:spcPct val="35000"/>
              </a:spcAft>
            </a:pPr>
            <a:r>
              <a:rPr lang="zh-CN" altLang="en-US" sz="2400" b="1" dirty="0">
                <a:solidFill>
                  <a:schemeClr val="bg1"/>
                </a:solidFill>
                <a:latin typeface="微软雅黑" panose="020B0503020204020204" pitchFamily="34" charset="-122"/>
                <a:ea typeface="微软雅黑" panose="020B0503020204020204" pitchFamily="34" charset="-122"/>
              </a:rPr>
              <a:t>备案</a:t>
            </a:r>
            <a:endParaRPr lang="zh-CN" altLang="en-US" sz="2400" b="1" kern="1200" dirty="0">
              <a:solidFill>
                <a:schemeClr val="bg1"/>
              </a:solidFill>
              <a:latin typeface="微软雅黑" panose="020B0503020204020204" pitchFamily="34" charset="-122"/>
              <a:ea typeface="微软雅黑" panose="020B0503020204020204" pitchFamily="34" charset="-122"/>
            </a:endParaRPr>
          </a:p>
        </p:txBody>
      </p:sp>
      <p:sp>
        <p:nvSpPr>
          <p:cNvPr id="43" name="圆角矩形 42"/>
          <p:cNvSpPr/>
          <p:nvPr/>
        </p:nvSpPr>
        <p:spPr>
          <a:xfrm>
            <a:off x="3353140" y="1556481"/>
            <a:ext cx="2437720" cy="403218"/>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p>
            <a:pPr lvl="0" algn="ctr" defTabSz="2000250">
              <a:lnSpc>
                <a:spcPct val="90000"/>
              </a:lnSpc>
              <a:spcBef>
                <a:spcPct val="0"/>
              </a:spcBef>
              <a:spcAft>
                <a:spcPct val="35000"/>
              </a:spcAft>
            </a:pPr>
            <a:r>
              <a:rPr lang="zh-CN" altLang="en-US" sz="2400" b="1" dirty="0">
                <a:solidFill>
                  <a:schemeClr val="bg1"/>
                </a:solidFill>
                <a:latin typeface="微软雅黑" panose="020B0503020204020204" pitchFamily="34" charset="-122"/>
                <a:ea typeface="微软雅黑" panose="020B0503020204020204" pitchFamily="34" charset="-122"/>
              </a:rPr>
              <a:t>数据分析</a:t>
            </a:r>
          </a:p>
        </p:txBody>
      </p:sp>
      <p:sp>
        <p:nvSpPr>
          <p:cNvPr id="44" name="圆角矩形 43"/>
          <p:cNvSpPr/>
          <p:nvPr/>
        </p:nvSpPr>
        <p:spPr>
          <a:xfrm>
            <a:off x="6125709" y="1556481"/>
            <a:ext cx="2437720" cy="403218"/>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p>
            <a:pPr lvl="0" algn="ctr" defTabSz="2000250">
              <a:lnSpc>
                <a:spcPct val="90000"/>
              </a:lnSpc>
              <a:spcBef>
                <a:spcPct val="0"/>
              </a:spcBef>
              <a:spcAft>
                <a:spcPct val="35000"/>
              </a:spcAft>
            </a:pPr>
            <a:r>
              <a:rPr lang="zh-CN" altLang="en-US" sz="2400" b="1" dirty="0">
                <a:solidFill>
                  <a:schemeClr val="bg1"/>
                </a:solidFill>
                <a:latin typeface="微软雅黑" panose="020B0503020204020204" pitchFamily="34" charset="-122"/>
                <a:ea typeface="微软雅黑" panose="020B0503020204020204" pitchFamily="34" charset="-122"/>
              </a:rPr>
              <a:t>发布报告</a:t>
            </a:r>
          </a:p>
        </p:txBody>
      </p:sp>
      <p:sp>
        <p:nvSpPr>
          <p:cNvPr id="14" name="文本框 17"/>
          <p:cNvSpPr txBox="1"/>
          <p:nvPr/>
        </p:nvSpPr>
        <p:spPr>
          <a:xfrm>
            <a:off x="1419575" y="272004"/>
            <a:ext cx="711323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大宗农产品进口报告管理制度</a:t>
            </a:r>
            <a:endParaRPr lang="da-DK" altLang="zh-CN" sz="2000" dirty="0">
              <a:latin typeface="Times New Roman" panose="02020603050405020304" pitchFamily="18" charset="0"/>
              <a:cs typeface="Times New Roman" panose="02020603050405020304" pitchFamily="18" charset="0"/>
            </a:endParaRPr>
          </a:p>
        </p:txBody>
      </p:sp>
      <p:pic>
        <p:nvPicPr>
          <p:cNvPr id="21" name="图片 20" descr="商会全称LOGO"/>
          <p:cNvPicPr>
            <a:picLocks noChangeAspect="1"/>
          </p:cNvPicPr>
          <p:nvPr>
            <p:custDataLst>
              <p:tags r:id="rId1"/>
            </p:custDataLst>
          </p:nvPr>
        </p:nvPicPr>
        <p:blipFill>
          <a:blip r:embed="rId3"/>
          <a:stretch>
            <a:fillRect/>
          </a:stretch>
        </p:blipFill>
        <p:spPr>
          <a:xfrm>
            <a:off x="6384290" y="80645"/>
            <a:ext cx="2646680" cy="539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12" presetClass="entr" presetSubtype="4" fill="hold" grpId="0" nodeType="withEffect">
                                  <p:stCondLst>
                                    <p:cond delay="5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p:tgtEl>
                                          <p:spTgt spid="38"/>
                                        </p:tgtEl>
                                        <p:attrNameLst>
                                          <p:attrName>ppt_y</p:attrName>
                                        </p:attrNameLst>
                                      </p:cBhvr>
                                      <p:tavLst>
                                        <p:tav tm="0">
                                          <p:val>
                                            <p:strVal val="#ppt_y+#ppt_h*1.125000"/>
                                          </p:val>
                                        </p:tav>
                                        <p:tav tm="100000">
                                          <p:val>
                                            <p:strVal val="#ppt_y"/>
                                          </p:val>
                                        </p:tav>
                                      </p:tavLst>
                                    </p:anim>
                                    <p:animEffect transition="in" filter="wipe(up)">
                                      <p:cBhvr>
                                        <p:cTn id="16" dur="500"/>
                                        <p:tgtEl>
                                          <p:spTgt spid="38"/>
                                        </p:tgtEl>
                                      </p:cBhvr>
                                    </p:animEffect>
                                  </p:childTnLst>
                                </p:cTn>
                              </p:par>
                              <p:par>
                                <p:cTn id="17" presetID="12" presetClass="entr" presetSubtype="4" fill="hold" grpId="0" nodeType="withEffect">
                                  <p:stCondLst>
                                    <p:cond delay="75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p:tgtEl>
                                          <p:spTgt spid="43"/>
                                        </p:tgtEl>
                                        <p:attrNameLst>
                                          <p:attrName>ppt_y</p:attrName>
                                        </p:attrNameLst>
                                      </p:cBhvr>
                                      <p:tavLst>
                                        <p:tav tm="0">
                                          <p:val>
                                            <p:strVal val="#ppt_y+#ppt_h*1.125000"/>
                                          </p:val>
                                        </p:tav>
                                        <p:tav tm="100000">
                                          <p:val>
                                            <p:strVal val="#ppt_y"/>
                                          </p:val>
                                        </p:tav>
                                      </p:tavLst>
                                    </p:anim>
                                    <p:animEffect transition="in" filter="wipe(up)">
                                      <p:cBhvr>
                                        <p:cTn id="20" dur="500"/>
                                        <p:tgtEl>
                                          <p:spTgt spid="43"/>
                                        </p:tgtEl>
                                      </p:cBhvr>
                                    </p:animEffect>
                                  </p:childTnLst>
                                </p:cTn>
                              </p:par>
                              <p:par>
                                <p:cTn id="21" presetID="12" presetClass="entr" presetSubtype="4" fill="hold" grpId="0" nodeType="withEffect">
                                  <p:stCondLst>
                                    <p:cond delay="10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ppt_y</p:attrName>
                                        </p:attrNameLst>
                                      </p:cBhvr>
                                      <p:tavLst>
                                        <p:tav tm="0">
                                          <p:val>
                                            <p:strVal val="#ppt_y+#ppt_h*1.125000"/>
                                          </p:val>
                                        </p:tav>
                                        <p:tav tm="100000">
                                          <p:val>
                                            <p:strVal val="#ppt_y"/>
                                          </p:val>
                                        </p:tav>
                                      </p:tavLst>
                                    </p:anim>
                                    <p:animEffect transition="in" filter="wipe(up)">
                                      <p:cBhvr>
                                        <p:cTn id="24" dur="500"/>
                                        <p:tgtEl>
                                          <p:spTgt spid="44"/>
                                        </p:tgtEl>
                                      </p:cBhvr>
                                    </p:animEffect>
                                  </p:childTnLst>
                                </p:cTn>
                              </p:par>
                              <p:par>
                                <p:cTn id="25" presetID="12" presetClass="entr" presetSubtype="1" fill="hold" grpId="0"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down)">
                                      <p:cBhvr>
                                        <p:cTn id="28" dur="500"/>
                                        <p:tgtEl>
                                          <p:spTgt spid="12"/>
                                        </p:tgtEl>
                                      </p:cBhvr>
                                    </p:animEffect>
                                  </p:childTnLst>
                                </p:cTn>
                              </p:par>
                              <p:par>
                                <p:cTn id="29" presetID="12" presetClass="entr" presetSubtype="1" fill="hold" grpId="0" nodeType="withEffect">
                                  <p:stCondLst>
                                    <p:cond delay="75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down)">
                                      <p:cBhvr>
                                        <p:cTn id="32" dur="500"/>
                                        <p:tgtEl>
                                          <p:spTgt spid="15"/>
                                        </p:tgtEl>
                                      </p:cBhvr>
                                    </p:animEffect>
                                  </p:childTnLst>
                                </p:cTn>
                              </p:par>
                              <p:par>
                                <p:cTn id="33" presetID="12" presetClass="entr" presetSubtype="1" fill="hold" grpId="0" nodeType="withEffect">
                                  <p:stCondLst>
                                    <p:cond delay="1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down)">
                                      <p:cBhvr>
                                        <p:cTn id="36" dur="500"/>
                                        <p:tgtEl>
                                          <p:spTgt spid="20"/>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0" grpId="0" animBg="1"/>
      <p:bldP spid="38" grpId="0" animBg="1"/>
      <p:bldP spid="43" grpId="0" animBg="1"/>
      <p:bldP spid="44"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66B2B-55AA-C303-93B3-ED46A1D1D8BB}"/>
            </a:ext>
          </a:extLst>
        </p:cNvPr>
        <p:cNvGrpSpPr/>
        <p:nvPr/>
      </p:nvGrpSpPr>
      <p:grpSpPr>
        <a:xfrm>
          <a:off x="0" y="0"/>
          <a:ext cx="0" cy="0"/>
          <a:chOff x="0" y="0"/>
          <a:chExt cx="0" cy="0"/>
        </a:xfrm>
      </p:grpSpPr>
      <p:grpSp>
        <p:nvGrpSpPr>
          <p:cNvPr id="19" name="组合 18">
            <a:extLst>
              <a:ext uri="{FF2B5EF4-FFF2-40B4-BE49-F238E27FC236}">
                <a16:creationId xmlns:a16="http://schemas.microsoft.com/office/drawing/2014/main" id="{05EB3625-FCFF-AB40-1133-6AA509529513}"/>
              </a:ext>
            </a:extLst>
          </p:cNvPr>
          <p:cNvGrpSpPr/>
          <p:nvPr/>
        </p:nvGrpSpPr>
        <p:grpSpPr>
          <a:xfrm>
            <a:off x="611188" y="195956"/>
            <a:ext cx="666069" cy="498344"/>
            <a:chOff x="611187" y="261275"/>
            <a:chExt cx="666069" cy="664458"/>
          </a:xfrm>
        </p:grpSpPr>
        <p:sp>
          <p:nvSpPr>
            <p:cNvPr id="9" name="矩形 8">
              <a:extLst>
                <a:ext uri="{FF2B5EF4-FFF2-40B4-BE49-F238E27FC236}">
                  <a16:creationId xmlns:a16="http://schemas.microsoft.com/office/drawing/2014/main" id="{24FD64DC-89C4-170B-0845-FDC9CF6F2892}"/>
                </a:ext>
              </a:extLst>
            </p:cNvPr>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050FBC62-27A0-B66C-514B-01CAA2D5C69A}"/>
                </a:ext>
              </a:extLst>
            </p:cNvPr>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右箭头 9">
            <a:extLst>
              <a:ext uri="{FF2B5EF4-FFF2-40B4-BE49-F238E27FC236}">
                <a16:creationId xmlns:a16="http://schemas.microsoft.com/office/drawing/2014/main" id="{2E07F4B2-1B20-9F0C-F342-D4A61D2B6AF2}"/>
              </a:ext>
            </a:extLst>
          </p:cNvPr>
          <p:cNvSpPr/>
          <p:nvPr/>
        </p:nvSpPr>
        <p:spPr>
          <a:xfrm>
            <a:off x="1205308" y="895908"/>
            <a:ext cx="6733382" cy="3351684"/>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useBgFill="1">
        <p:nvSpPr>
          <p:cNvPr id="12" name="圆角矩形 11">
            <a:extLst>
              <a:ext uri="{FF2B5EF4-FFF2-40B4-BE49-F238E27FC236}">
                <a16:creationId xmlns:a16="http://schemas.microsoft.com/office/drawing/2014/main" id="{6CD953C0-9CFD-537D-D081-2072CB73DE25}"/>
              </a:ext>
            </a:extLst>
          </p:cNvPr>
          <p:cNvSpPr/>
          <p:nvPr/>
        </p:nvSpPr>
        <p:spPr>
          <a:xfrm>
            <a:off x="611187" y="2083582"/>
            <a:ext cx="2376488" cy="1611167"/>
          </a:xfrm>
          <a:prstGeom prst="roundRect">
            <a:avLst/>
          </a:prstGeom>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p>
            <a:pPr lvl="0" indent="306070" defTabSz="2000250">
              <a:lnSpc>
                <a:spcPct val="125000"/>
              </a:lnSpc>
              <a:spcBef>
                <a:spcPct val="0"/>
              </a:spcBef>
              <a:spcAft>
                <a:spcPct val="35000"/>
              </a:spcAft>
            </a:pPr>
            <a:r>
              <a:rPr lang="zh-CN" altLang="en-US" sz="1400" b="1" dirty="0">
                <a:solidFill>
                  <a:srgbClr val="262626"/>
                </a:solidFill>
                <a:latin typeface="微软雅黑" panose="020B0503020204020204" pitchFamily="34" charset="-122"/>
                <a:ea typeface="微软雅黑" panose="020B0503020204020204" pitchFamily="34" charset="-122"/>
              </a:rPr>
              <a:t>组织进口</a:t>
            </a:r>
            <a:r>
              <a:rPr lang="en-US" altLang="zh-CN" sz="1400" b="1" dirty="0">
                <a:solidFill>
                  <a:srgbClr val="262626"/>
                </a:solidFill>
                <a:latin typeface="微软雅黑" panose="020B0503020204020204" pitchFamily="34" charset="-122"/>
                <a:ea typeface="微软雅黑" panose="020B0503020204020204" pitchFamily="34" charset="-122"/>
              </a:rPr>
              <a:t>《</a:t>
            </a:r>
            <a:r>
              <a:rPr lang="zh-CN" altLang="en-US" sz="1400" b="1" dirty="0">
                <a:solidFill>
                  <a:srgbClr val="262626"/>
                </a:solidFill>
                <a:latin typeface="微软雅黑" panose="020B0503020204020204" pitchFamily="34" charset="-122"/>
                <a:ea typeface="微软雅黑" panose="020B0503020204020204" pitchFamily="34" charset="-122"/>
              </a:rPr>
              <a:t>实行进口报告管理的大宗农产品目录</a:t>
            </a:r>
            <a:r>
              <a:rPr lang="en-US" altLang="zh-CN" sz="1400" b="1" dirty="0">
                <a:solidFill>
                  <a:srgbClr val="262626"/>
                </a:solidFill>
                <a:latin typeface="微软雅黑" panose="020B0503020204020204" pitchFamily="34" charset="-122"/>
                <a:ea typeface="微软雅黑" panose="020B0503020204020204" pitchFamily="34" charset="-122"/>
              </a:rPr>
              <a:t>》</a:t>
            </a:r>
            <a:r>
              <a:rPr lang="zh-CN" altLang="en-US" sz="1400" b="1" dirty="0">
                <a:solidFill>
                  <a:srgbClr val="262626"/>
                </a:solidFill>
                <a:latin typeface="微软雅黑" panose="020B0503020204020204" pitchFamily="34" charset="-122"/>
                <a:ea typeface="微软雅黑" panose="020B0503020204020204" pitchFamily="34" charset="-122"/>
              </a:rPr>
              <a:t>项下商品的对外贸易经营者开展备案工作。</a:t>
            </a:r>
          </a:p>
        </p:txBody>
      </p:sp>
      <p:sp useBgFill="1">
        <p:nvSpPr>
          <p:cNvPr id="15" name="圆角矩形 14">
            <a:extLst>
              <a:ext uri="{FF2B5EF4-FFF2-40B4-BE49-F238E27FC236}">
                <a16:creationId xmlns:a16="http://schemas.microsoft.com/office/drawing/2014/main" id="{68239CE9-0F89-39EB-EDAA-01CA0D47FFE5}"/>
              </a:ext>
            </a:extLst>
          </p:cNvPr>
          <p:cNvSpPr/>
          <p:nvPr/>
        </p:nvSpPr>
        <p:spPr>
          <a:xfrm>
            <a:off x="3383756" y="2083582"/>
            <a:ext cx="2376488" cy="1611167"/>
          </a:xfrm>
          <a:prstGeom prst="roundRect">
            <a:avLst/>
          </a:prstGeom>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p>
            <a:pPr indent="306070" defTabSz="2000250">
              <a:lnSpc>
                <a:spcPct val="125000"/>
              </a:lnSpc>
              <a:spcBef>
                <a:spcPct val="0"/>
              </a:spcBef>
              <a:spcAft>
                <a:spcPct val="35000"/>
              </a:spcAft>
            </a:pPr>
            <a:r>
              <a:rPr lang="zh-CN" altLang="en-US" sz="1400" b="1" dirty="0">
                <a:solidFill>
                  <a:srgbClr val="262626"/>
                </a:solidFill>
                <a:latin typeface="微软雅黑" panose="020B0503020204020204" pitchFamily="34" charset="-122"/>
                <a:ea typeface="微软雅黑" panose="020B0503020204020204" pitchFamily="34" charset="-122"/>
              </a:rPr>
              <a:t> 对进口报告信息进行收集、整理、汇总、分析和核对等日常工作。</a:t>
            </a:r>
          </a:p>
        </p:txBody>
      </p:sp>
      <p:sp useBgFill="1">
        <p:nvSpPr>
          <p:cNvPr id="20" name="圆角矩形 19">
            <a:extLst>
              <a:ext uri="{FF2B5EF4-FFF2-40B4-BE49-F238E27FC236}">
                <a16:creationId xmlns:a16="http://schemas.microsoft.com/office/drawing/2014/main" id="{C52727E5-1B60-DC59-61B0-A20B6A16EE84}"/>
              </a:ext>
            </a:extLst>
          </p:cNvPr>
          <p:cNvSpPr/>
          <p:nvPr/>
        </p:nvSpPr>
        <p:spPr>
          <a:xfrm>
            <a:off x="6053775" y="2064899"/>
            <a:ext cx="2874818" cy="1611167"/>
          </a:xfrm>
          <a:prstGeom prst="roundRect">
            <a:avLst/>
          </a:prstGeom>
          <a:ln>
            <a:solidFill>
              <a:srgbClr val="0070C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p>
            <a:pPr indent="306070" defTabSz="2000250">
              <a:lnSpc>
                <a:spcPts val="2500"/>
              </a:lnSpc>
              <a:spcBef>
                <a:spcPct val="0"/>
              </a:spcBef>
              <a:spcAft>
                <a:spcPct val="35000"/>
              </a:spcAft>
            </a:pPr>
            <a:r>
              <a:rPr lang="zh-CN" altLang="en-US" sz="1400" b="1" dirty="0">
                <a:solidFill>
                  <a:srgbClr val="262626"/>
                </a:solidFill>
                <a:latin typeface="微软雅黑" panose="020B0503020204020204" pitchFamily="34" charset="-122"/>
                <a:ea typeface="微软雅黑" panose="020B0503020204020204" pitchFamily="34" charset="-122"/>
              </a:rPr>
              <a:t>每半月在商务部及食土商会网站上相应栏目下发布大宗农产品进口信息，为企业的进口活动提供数据参考</a:t>
            </a:r>
            <a:r>
              <a:rPr lang="zh-CN" altLang="en-US" sz="1400" dirty="0">
                <a:solidFill>
                  <a:srgbClr val="262626"/>
                </a:solidFill>
                <a:latin typeface="微软雅黑" panose="020B0503020204020204" pitchFamily="34" charset="-122"/>
                <a:ea typeface="微软雅黑" panose="020B0503020204020204" pitchFamily="34" charset="-122"/>
              </a:rPr>
              <a:t>。</a:t>
            </a:r>
          </a:p>
        </p:txBody>
      </p:sp>
      <p:sp>
        <p:nvSpPr>
          <p:cNvPr id="38" name="圆角矩形 37">
            <a:extLst>
              <a:ext uri="{FF2B5EF4-FFF2-40B4-BE49-F238E27FC236}">
                <a16:creationId xmlns:a16="http://schemas.microsoft.com/office/drawing/2014/main" id="{ED0F1AC0-3178-7CB8-10A6-C51FF4D813D5}"/>
              </a:ext>
            </a:extLst>
          </p:cNvPr>
          <p:cNvSpPr/>
          <p:nvPr/>
        </p:nvSpPr>
        <p:spPr>
          <a:xfrm>
            <a:off x="580571" y="1556481"/>
            <a:ext cx="2437720" cy="403218"/>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p>
            <a:pPr lvl="0" algn="ctr" defTabSz="2000250">
              <a:lnSpc>
                <a:spcPct val="90000"/>
              </a:lnSpc>
              <a:spcBef>
                <a:spcPct val="0"/>
              </a:spcBef>
              <a:spcAft>
                <a:spcPct val="35000"/>
              </a:spcAft>
            </a:pPr>
            <a:r>
              <a:rPr lang="zh-CN" altLang="en-US" sz="2400" b="1" dirty="0">
                <a:solidFill>
                  <a:schemeClr val="bg1"/>
                </a:solidFill>
                <a:latin typeface="微软雅黑" panose="020B0503020204020204" pitchFamily="34" charset="-122"/>
                <a:ea typeface="微软雅黑" panose="020B0503020204020204" pitchFamily="34" charset="-122"/>
              </a:rPr>
              <a:t>备案</a:t>
            </a:r>
            <a:endParaRPr lang="zh-CN" altLang="en-US" sz="2400" b="1" kern="1200" dirty="0">
              <a:solidFill>
                <a:schemeClr val="bg1"/>
              </a:solidFill>
              <a:latin typeface="微软雅黑" panose="020B0503020204020204" pitchFamily="34" charset="-122"/>
              <a:ea typeface="微软雅黑" panose="020B0503020204020204" pitchFamily="34" charset="-122"/>
            </a:endParaRPr>
          </a:p>
        </p:txBody>
      </p:sp>
      <p:sp>
        <p:nvSpPr>
          <p:cNvPr id="43" name="圆角矩形 42">
            <a:extLst>
              <a:ext uri="{FF2B5EF4-FFF2-40B4-BE49-F238E27FC236}">
                <a16:creationId xmlns:a16="http://schemas.microsoft.com/office/drawing/2014/main" id="{CAD20458-C445-1C80-68F9-F1B31A5945EF}"/>
              </a:ext>
            </a:extLst>
          </p:cNvPr>
          <p:cNvSpPr/>
          <p:nvPr/>
        </p:nvSpPr>
        <p:spPr>
          <a:xfrm>
            <a:off x="3353140" y="1556481"/>
            <a:ext cx="2437720" cy="403218"/>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p>
            <a:pPr lvl="0" algn="ctr" defTabSz="2000250">
              <a:lnSpc>
                <a:spcPct val="90000"/>
              </a:lnSpc>
              <a:spcBef>
                <a:spcPct val="0"/>
              </a:spcBef>
              <a:spcAft>
                <a:spcPct val="35000"/>
              </a:spcAft>
            </a:pPr>
            <a:r>
              <a:rPr lang="zh-CN" altLang="en-US" sz="2400" b="1" dirty="0">
                <a:solidFill>
                  <a:schemeClr val="bg1"/>
                </a:solidFill>
                <a:latin typeface="微软雅黑" panose="020B0503020204020204" pitchFamily="34" charset="-122"/>
                <a:ea typeface="微软雅黑" panose="020B0503020204020204" pitchFamily="34" charset="-122"/>
              </a:rPr>
              <a:t>数据分析</a:t>
            </a:r>
          </a:p>
        </p:txBody>
      </p:sp>
      <p:sp>
        <p:nvSpPr>
          <p:cNvPr id="44" name="圆角矩形 43">
            <a:extLst>
              <a:ext uri="{FF2B5EF4-FFF2-40B4-BE49-F238E27FC236}">
                <a16:creationId xmlns:a16="http://schemas.microsoft.com/office/drawing/2014/main" id="{90744E21-03C0-C2CA-05D9-46559458FFFA}"/>
              </a:ext>
            </a:extLst>
          </p:cNvPr>
          <p:cNvSpPr/>
          <p:nvPr/>
        </p:nvSpPr>
        <p:spPr>
          <a:xfrm>
            <a:off x="6125709" y="1556481"/>
            <a:ext cx="2437720" cy="403218"/>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805" tIns="250805" rIns="250805" bIns="250805" numCol="1" spcCol="1270" anchor="ctr" anchorCtr="0">
            <a:noAutofit/>
          </a:bodyPr>
          <a:lstStyle/>
          <a:p>
            <a:pPr lvl="0" algn="ctr" defTabSz="2000250">
              <a:lnSpc>
                <a:spcPct val="90000"/>
              </a:lnSpc>
              <a:spcBef>
                <a:spcPct val="0"/>
              </a:spcBef>
              <a:spcAft>
                <a:spcPct val="35000"/>
              </a:spcAft>
            </a:pPr>
            <a:r>
              <a:rPr lang="zh-CN" altLang="en-US" sz="2400" b="1" dirty="0">
                <a:solidFill>
                  <a:schemeClr val="bg1"/>
                </a:solidFill>
                <a:latin typeface="微软雅黑" panose="020B0503020204020204" pitchFamily="34" charset="-122"/>
                <a:ea typeface="微软雅黑" panose="020B0503020204020204" pitchFamily="34" charset="-122"/>
              </a:rPr>
              <a:t>发布报告</a:t>
            </a:r>
          </a:p>
        </p:txBody>
      </p:sp>
      <p:sp>
        <p:nvSpPr>
          <p:cNvPr id="14" name="文本框 17">
            <a:extLst>
              <a:ext uri="{FF2B5EF4-FFF2-40B4-BE49-F238E27FC236}">
                <a16:creationId xmlns:a16="http://schemas.microsoft.com/office/drawing/2014/main" id="{C9AB561C-55F5-5BE2-A150-BEF8901E932D}"/>
              </a:ext>
            </a:extLst>
          </p:cNvPr>
          <p:cNvSpPr txBox="1"/>
          <p:nvPr/>
        </p:nvSpPr>
        <p:spPr>
          <a:xfrm>
            <a:off x="1419575" y="272004"/>
            <a:ext cx="7113238" cy="461665"/>
          </a:xfrm>
          <a:prstGeom prst="rect">
            <a:avLst/>
          </a:prstGeom>
          <a:noFill/>
        </p:spPr>
        <p:txBody>
          <a:bodyPr wrap="square" rtlCol="0">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大宗农产品进口报告管理制度</a:t>
            </a:r>
            <a:endParaRPr lang="da-DK" altLang="zh-CN" sz="2000" dirty="0">
              <a:latin typeface="Times New Roman" panose="02020603050405020304" pitchFamily="18" charset="0"/>
              <a:cs typeface="Times New Roman" panose="02020603050405020304" pitchFamily="18" charset="0"/>
            </a:endParaRPr>
          </a:p>
        </p:txBody>
      </p:sp>
      <p:pic>
        <p:nvPicPr>
          <p:cNvPr id="21" name="图片 20" descr="商会全称LOGO">
            <a:extLst>
              <a:ext uri="{FF2B5EF4-FFF2-40B4-BE49-F238E27FC236}">
                <a16:creationId xmlns:a16="http://schemas.microsoft.com/office/drawing/2014/main" id="{E6E537BD-E1A1-F20F-9DE3-C58281651BDE}"/>
              </a:ext>
            </a:extLst>
          </p:cNvPr>
          <p:cNvPicPr>
            <a:picLocks noChangeAspect="1"/>
          </p:cNvPicPr>
          <p:nvPr>
            <p:custDataLst>
              <p:tags r:id="rId1"/>
            </p:custDataLst>
          </p:nvPr>
        </p:nvPicPr>
        <p:blipFill>
          <a:blip r:embed="rId3"/>
          <a:stretch>
            <a:fillRect/>
          </a:stretch>
        </p:blipFill>
        <p:spPr>
          <a:xfrm>
            <a:off x="6384290" y="80645"/>
            <a:ext cx="2646680" cy="539750"/>
          </a:xfrm>
          <a:prstGeom prst="rect">
            <a:avLst/>
          </a:prstGeom>
        </p:spPr>
      </p:pic>
    </p:spTree>
    <p:extLst>
      <p:ext uri="{BB962C8B-B14F-4D97-AF65-F5344CB8AC3E}">
        <p14:creationId xmlns:p14="http://schemas.microsoft.com/office/powerpoint/2010/main" val="196905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22" presetClass="entr" presetSubtype="8" fill="hold"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12" presetClass="entr" presetSubtype="4" fill="hold" grpId="0" nodeType="withEffect">
                                  <p:stCondLst>
                                    <p:cond delay="5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p:tgtEl>
                                          <p:spTgt spid="38"/>
                                        </p:tgtEl>
                                        <p:attrNameLst>
                                          <p:attrName>ppt_y</p:attrName>
                                        </p:attrNameLst>
                                      </p:cBhvr>
                                      <p:tavLst>
                                        <p:tav tm="0">
                                          <p:val>
                                            <p:strVal val="#ppt_y+#ppt_h*1.125000"/>
                                          </p:val>
                                        </p:tav>
                                        <p:tav tm="100000">
                                          <p:val>
                                            <p:strVal val="#ppt_y"/>
                                          </p:val>
                                        </p:tav>
                                      </p:tavLst>
                                    </p:anim>
                                    <p:animEffect transition="in" filter="wipe(up)">
                                      <p:cBhvr>
                                        <p:cTn id="16" dur="500"/>
                                        <p:tgtEl>
                                          <p:spTgt spid="38"/>
                                        </p:tgtEl>
                                      </p:cBhvr>
                                    </p:animEffect>
                                  </p:childTnLst>
                                </p:cTn>
                              </p:par>
                              <p:par>
                                <p:cTn id="17" presetID="12" presetClass="entr" presetSubtype="4" fill="hold" grpId="0" nodeType="withEffect">
                                  <p:stCondLst>
                                    <p:cond delay="75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p:tgtEl>
                                          <p:spTgt spid="43"/>
                                        </p:tgtEl>
                                        <p:attrNameLst>
                                          <p:attrName>ppt_y</p:attrName>
                                        </p:attrNameLst>
                                      </p:cBhvr>
                                      <p:tavLst>
                                        <p:tav tm="0">
                                          <p:val>
                                            <p:strVal val="#ppt_y+#ppt_h*1.125000"/>
                                          </p:val>
                                        </p:tav>
                                        <p:tav tm="100000">
                                          <p:val>
                                            <p:strVal val="#ppt_y"/>
                                          </p:val>
                                        </p:tav>
                                      </p:tavLst>
                                    </p:anim>
                                    <p:animEffect transition="in" filter="wipe(up)">
                                      <p:cBhvr>
                                        <p:cTn id="20" dur="500"/>
                                        <p:tgtEl>
                                          <p:spTgt spid="43"/>
                                        </p:tgtEl>
                                      </p:cBhvr>
                                    </p:animEffect>
                                  </p:childTnLst>
                                </p:cTn>
                              </p:par>
                              <p:par>
                                <p:cTn id="21" presetID="12" presetClass="entr" presetSubtype="4" fill="hold" grpId="0" nodeType="withEffect">
                                  <p:stCondLst>
                                    <p:cond delay="10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p:tgtEl>
                                          <p:spTgt spid="44"/>
                                        </p:tgtEl>
                                        <p:attrNameLst>
                                          <p:attrName>ppt_y</p:attrName>
                                        </p:attrNameLst>
                                      </p:cBhvr>
                                      <p:tavLst>
                                        <p:tav tm="0">
                                          <p:val>
                                            <p:strVal val="#ppt_y+#ppt_h*1.125000"/>
                                          </p:val>
                                        </p:tav>
                                        <p:tav tm="100000">
                                          <p:val>
                                            <p:strVal val="#ppt_y"/>
                                          </p:val>
                                        </p:tav>
                                      </p:tavLst>
                                    </p:anim>
                                    <p:animEffect transition="in" filter="wipe(up)">
                                      <p:cBhvr>
                                        <p:cTn id="24" dur="500"/>
                                        <p:tgtEl>
                                          <p:spTgt spid="44"/>
                                        </p:tgtEl>
                                      </p:cBhvr>
                                    </p:animEffect>
                                  </p:childTnLst>
                                </p:cTn>
                              </p:par>
                              <p:par>
                                <p:cTn id="25" presetID="12" presetClass="entr" presetSubtype="1" fill="hold" grpId="0"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down)">
                                      <p:cBhvr>
                                        <p:cTn id="28" dur="500"/>
                                        <p:tgtEl>
                                          <p:spTgt spid="12"/>
                                        </p:tgtEl>
                                      </p:cBhvr>
                                    </p:animEffect>
                                  </p:childTnLst>
                                </p:cTn>
                              </p:par>
                              <p:par>
                                <p:cTn id="29" presetID="12" presetClass="entr" presetSubtype="1" fill="hold" grpId="0" nodeType="withEffect">
                                  <p:stCondLst>
                                    <p:cond delay="75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down)">
                                      <p:cBhvr>
                                        <p:cTn id="32" dur="500"/>
                                        <p:tgtEl>
                                          <p:spTgt spid="15"/>
                                        </p:tgtEl>
                                      </p:cBhvr>
                                    </p:animEffect>
                                  </p:childTnLst>
                                </p:cTn>
                              </p:par>
                              <p:par>
                                <p:cTn id="33" presetID="12" presetClass="entr" presetSubtype="1" fill="hold" grpId="0" nodeType="withEffect">
                                  <p:stCondLst>
                                    <p:cond delay="10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p:tgtEl>
                                          <p:spTgt spid="20"/>
                                        </p:tgtEl>
                                        <p:attrNameLst>
                                          <p:attrName>ppt_y</p:attrName>
                                        </p:attrNameLst>
                                      </p:cBhvr>
                                      <p:tavLst>
                                        <p:tav tm="0">
                                          <p:val>
                                            <p:strVal val="#ppt_y-#ppt_h*1.125000"/>
                                          </p:val>
                                        </p:tav>
                                        <p:tav tm="100000">
                                          <p:val>
                                            <p:strVal val="#ppt_y"/>
                                          </p:val>
                                        </p:tav>
                                      </p:tavLst>
                                    </p:anim>
                                    <p:animEffect transition="in" filter="wipe(down)">
                                      <p:cBhvr>
                                        <p:cTn id="36" dur="500"/>
                                        <p:tgtEl>
                                          <p:spTgt spid="20"/>
                                        </p:tgtEl>
                                      </p:cBhvr>
                                    </p:animEffect>
                                  </p:childTnLst>
                                </p:cTn>
                              </p:par>
                              <p:par>
                                <p:cTn id="37" presetID="22" presetClass="entr" presetSubtype="8" fill="hold" grpId="0" nodeType="withEffect">
                                  <p:stCondLst>
                                    <p:cond delay="25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0" grpId="0" animBg="1"/>
      <p:bldP spid="38" grpId="0" animBg="1"/>
      <p:bldP spid="43" grpId="0" animBg="1"/>
      <p:bldP spid="44"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cea48957-2bfa-4981-8a64-6c82c8a5274b"/>
  <p:tag name="COMMONDATA" val="eyJoZGlkIjoiZDBkM2FkMzczM2FiZTFlZTA5MjFjZDY0ODE4NjNlNm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884.836220472441,&quot;width&quot;:9913.933858267716}"/>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学术蓝">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478</TotalTime>
  <Words>2580</Words>
  <Application>Microsoft Office PowerPoint</Application>
  <PresentationFormat>全屏显示(16:9)</PresentationFormat>
  <Paragraphs>250</Paragraphs>
  <Slides>34</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34</vt:i4>
      </vt:variant>
    </vt:vector>
  </HeadingPairs>
  <TitlesOfParts>
    <vt:vector size="40" baseType="lpstr">
      <vt:lpstr>微软雅黑</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www.pptbz.com</dc:creator>
  <cp:lastModifiedBy>Richard Jin</cp:lastModifiedBy>
  <cp:revision>227</cp:revision>
  <dcterms:created xsi:type="dcterms:W3CDTF">2015-01-13T10:49:00Z</dcterms:created>
  <dcterms:modified xsi:type="dcterms:W3CDTF">2025-06-24T01:52:59Z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7AD34C3FB003446EA18CCFECDB880228_12</vt:lpwstr>
  </property>
  <property fmtid="{D5CDD505-2E9C-101B-9397-08002B2CF9AE}" pid="3" name="KSOProductBuildVer">
    <vt:lpwstr>2052-11.1.0.14309</vt:lpwstr>
  </property>
</Properties>
</file>