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61" r:id="rId3"/>
    <p:sldId id="278" r:id="rId4"/>
    <p:sldId id="270" r:id="rId5"/>
    <p:sldId id="273" r:id="rId6"/>
    <p:sldId id="275" r:id="rId7"/>
    <p:sldId id="279" r:id="rId8"/>
    <p:sldId id="276" r:id="rId9"/>
  </p:sldIdLst>
  <p:sldSz cx="12192000" cy="6858000"/>
  <p:notesSz cx="6797675" cy="987266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44C7E"/>
    <a:srgbClr val="AA381E"/>
    <a:srgbClr val="FFB200"/>
    <a:srgbClr val="F497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833966-1DE4-40D4-9F73-7322CC069AC8}" v="18" dt="2025-06-18T07:24:05.9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42565" autoAdjust="0"/>
  </p:normalViewPr>
  <p:slideViewPr>
    <p:cSldViewPr snapToGrid="0">
      <p:cViewPr varScale="1">
        <p:scale>
          <a:sx n="28" d="100"/>
          <a:sy n="28" d="100"/>
        </p:scale>
        <p:origin x="1948"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5348"/>
          </a:xfrm>
          <a:prstGeom prst="rect">
            <a:avLst/>
          </a:prstGeom>
        </p:spPr>
        <p:txBody>
          <a:bodyPr vert="horz" lIns="95251" tIns="47626" rIns="95251" bIns="47626" rtlCol="0"/>
          <a:lstStyle>
            <a:lvl1pPr algn="l">
              <a:defRPr sz="1200"/>
            </a:lvl1pPr>
          </a:lstStyle>
          <a:p>
            <a:endParaRPr lang="de-DE"/>
          </a:p>
        </p:txBody>
      </p:sp>
      <p:sp>
        <p:nvSpPr>
          <p:cNvPr id="3" name="Datumsplatzhalter 2"/>
          <p:cNvSpPr>
            <a:spLocks noGrp="1"/>
          </p:cNvSpPr>
          <p:nvPr>
            <p:ph type="dt" idx="1"/>
          </p:nvPr>
        </p:nvSpPr>
        <p:spPr>
          <a:xfrm>
            <a:off x="3850443" y="0"/>
            <a:ext cx="2945659" cy="495348"/>
          </a:xfrm>
          <a:prstGeom prst="rect">
            <a:avLst/>
          </a:prstGeom>
        </p:spPr>
        <p:txBody>
          <a:bodyPr vert="horz" lIns="95251" tIns="47626" rIns="95251" bIns="47626" rtlCol="0"/>
          <a:lstStyle>
            <a:lvl1pPr algn="r">
              <a:defRPr sz="1200"/>
            </a:lvl1pPr>
          </a:lstStyle>
          <a:p>
            <a:fld id="{FBA6DA8B-32A5-4267-A7DC-B3FE90F91759}" type="datetimeFigureOut">
              <a:rPr lang="de-DE" smtClean="0"/>
              <a:t>19.06.2025</a:t>
            </a:fld>
            <a:endParaRPr lang="de-DE"/>
          </a:p>
        </p:txBody>
      </p:sp>
      <p:sp>
        <p:nvSpPr>
          <p:cNvPr id="4" name="Folienbildplatzhalter 3"/>
          <p:cNvSpPr>
            <a:spLocks noGrp="1" noRot="1" noChangeAspect="1"/>
          </p:cNvSpPr>
          <p:nvPr>
            <p:ph type="sldImg" idx="2"/>
          </p:nvPr>
        </p:nvSpPr>
        <p:spPr>
          <a:xfrm>
            <a:off x="436563" y="1233488"/>
            <a:ext cx="5926137" cy="3333750"/>
          </a:xfrm>
          <a:prstGeom prst="rect">
            <a:avLst/>
          </a:prstGeom>
          <a:noFill/>
          <a:ln w="12700">
            <a:solidFill>
              <a:prstClr val="black"/>
            </a:solidFill>
          </a:ln>
        </p:spPr>
        <p:txBody>
          <a:bodyPr vert="horz" lIns="95251" tIns="47626" rIns="95251" bIns="47626" rtlCol="0" anchor="ctr"/>
          <a:lstStyle/>
          <a:p>
            <a:endParaRPr lang="de-DE"/>
          </a:p>
        </p:txBody>
      </p:sp>
      <p:sp>
        <p:nvSpPr>
          <p:cNvPr id="5" name="Notizenplatzhalter 4"/>
          <p:cNvSpPr>
            <a:spLocks noGrp="1"/>
          </p:cNvSpPr>
          <p:nvPr>
            <p:ph type="body" sz="quarter" idx="3"/>
          </p:nvPr>
        </p:nvSpPr>
        <p:spPr>
          <a:xfrm>
            <a:off x="679768" y="4751219"/>
            <a:ext cx="5438140" cy="3887361"/>
          </a:xfrm>
          <a:prstGeom prst="rect">
            <a:avLst/>
          </a:prstGeom>
        </p:spPr>
        <p:txBody>
          <a:bodyPr vert="horz" lIns="95251" tIns="47626" rIns="95251" bIns="47626"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377318"/>
            <a:ext cx="2945659" cy="495347"/>
          </a:xfrm>
          <a:prstGeom prst="rect">
            <a:avLst/>
          </a:prstGeom>
        </p:spPr>
        <p:txBody>
          <a:bodyPr vert="horz" lIns="95251" tIns="47626" rIns="95251" bIns="47626"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377318"/>
            <a:ext cx="2945659" cy="495347"/>
          </a:xfrm>
          <a:prstGeom prst="rect">
            <a:avLst/>
          </a:prstGeom>
        </p:spPr>
        <p:txBody>
          <a:bodyPr vert="horz" lIns="95251" tIns="47626" rIns="95251" bIns="47626" rtlCol="0" anchor="b"/>
          <a:lstStyle>
            <a:lvl1pPr algn="r">
              <a:defRPr sz="1200"/>
            </a:lvl1pPr>
          </a:lstStyle>
          <a:p>
            <a:fld id="{69F54C32-273D-406B-81CC-0385B16B2387}" type="slidenum">
              <a:rPr lang="de-DE" smtClean="0"/>
              <a:t>‹#›</a:t>
            </a:fld>
            <a:endParaRPr lang="de-DE"/>
          </a:p>
        </p:txBody>
      </p:sp>
    </p:spTree>
    <p:extLst>
      <p:ext uri="{BB962C8B-B14F-4D97-AF65-F5344CB8AC3E}">
        <p14:creationId xmlns:p14="http://schemas.microsoft.com/office/powerpoint/2010/main" val="3520482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noProof="0" dirty="0"/>
          </a:p>
        </p:txBody>
      </p:sp>
      <p:sp>
        <p:nvSpPr>
          <p:cNvPr id="4" name="Foliennummernplatzhalter 3"/>
          <p:cNvSpPr>
            <a:spLocks noGrp="1"/>
          </p:cNvSpPr>
          <p:nvPr>
            <p:ph type="sldNum" sz="quarter" idx="10"/>
          </p:nvPr>
        </p:nvSpPr>
        <p:spPr/>
        <p:txBody>
          <a:bodyPr/>
          <a:lstStyle/>
          <a:p>
            <a:fld id="{5446A6BD-AF1A-4F57-A0FF-DF96DF4E459F}" type="slidenum">
              <a:rPr lang="de-DE" smtClean="0"/>
              <a:t>1</a:t>
            </a:fld>
            <a:endParaRPr lang="de-DE"/>
          </a:p>
        </p:txBody>
      </p:sp>
    </p:spTree>
    <p:extLst>
      <p:ext uri="{BB962C8B-B14F-4D97-AF65-F5344CB8AC3E}">
        <p14:creationId xmlns:p14="http://schemas.microsoft.com/office/powerpoint/2010/main" val="2852346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D6E69-4BE1-8047-152D-38B830FF593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9A1DE88-B8DE-4862-6E3F-444BA059671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C7284AF-1A8A-D660-49EA-00338CAA015A}"/>
              </a:ext>
            </a:extLst>
          </p:cNvPr>
          <p:cNvSpPr>
            <a:spLocks noGrp="1"/>
          </p:cNvSpPr>
          <p:nvPr>
            <p:ph type="body" idx="1"/>
          </p:nvPr>
        </p:nvSpPr>
        <p:spPr/>
        <p:txBody>
          <a:bodyPr/>
          <a:lstStyle/>
          <a:p>
            <a:r>
              <a:rPr lang="en-US" dirty="0"/>
              <a:t>Total milk production has remained </a:t>
            </a:r>
            <a:r>
              <a:rPr lang="en-US" b="1" dirty="0"/>
              <a:t>relatively stable</a:t>
            </a:r>
            <a:r>
              <a:rPr lang="en-US" dirty="0"/>
              <a:t> (~32 million tons annually) over two decades.</a:t>
            </a:r>
          </a:p>
          <a:p>
            <a:r>
              <a:rPr lang="en-US" dirty="0"/>
              <a:t>This is remarkable given the </a:t>
            </a:r>
            <a:r>
              <a:rPr lang="en-US" b="1" dirty="0"/>
              <a:t>25% reduction</a:t>
            </a:r>
            <a:r>
              <a:rPr lang="en-US" dirty="0"/>
              <a:t> in dairy cow numbers since 2000 (from ~4.6M to ~3.7M).</a:t>
            </a:r>
          </a:p>
          <a:p>
            <a:r>
              <a:rPr lang="en-US" b="1" dirty="0"/>
              <a:t>Higher per-cow yields</a:t>
            </a:r>
            <a:r>
              <a:rPr lang="en-US" dirty="0"/>
              <a:t> (+30% since 2000) have compensated for the decline in herd size.</a:t>
            </a:r>
          </a:p>
          <a:p>
            <a:endParaRPr lang="en-US" dirty="0"/>
          </a:p>
          <a:p>
            <a:r>
              <a:rPr lang="en-US" dirty="0">
                <a:sym typeface="Wingdings" panose="05000000000000000000" pitchFamily="2" charset="2"/>
              </a:rPr>
              <a:t> </a:t>
            </a:r>
            <a:r>
              <a:rPr lang="en-US" dirty="0"/>
              <a:t>This reflects </a:t>
            </a:r>
            <a:r>
              <a:rPr lang="en-US" b="1" dirty="0"/>
              <a:t>genetic improvement, better feed</a:t>
            </a:r>
            <a:r>
              <a:rPr lang="en-US" dirty="0"/>
              <a:t>, and </a:t>
            </a:r>
            <a:r>
              <a:rPr lang="en-US" b="1" dirty="0"/>
              <a:t>precision herd management</a:t>
            </a:r>
            <a:r>
              <a:rPr lang="en-US" dirty="0"/>
              <a:t>.</a:t>
            </a:r>
          </a:p>
          <a:p>
            <a:endParaRPr lang="de-DE" dirty="0"/>
          </a:p>
          <a:p>
            <a:r>
              <a:rPr lang="en-US" dirty="0"/>
              <a:t>Number of milk producers fell by more than </a:t>
            </a:r>
            <a:r>
              <a:rPr lang="en-US" b="1" dirty="0"/>
              <a:t>60%</a:t>
            </a:r>
            <a:r>
              <a:rPr lang="en-US" dirty="0"/>
              <a:t> from ~135,600 in 2000 to ~49,500 in 2024.</a:t>
            </a:r>
          </a:p>
          <a:p>
            <a:r>
              <a:rPr lang="en-US" dirty="0"/>
              <a:t>The sector is becoming </a:t>
            </a:r>
            <a:r>
              <a:rPr lang="en-US" b="1" dirty="0"/>
              <a:t>more professionalized</a:t>
            </a:r>
            <a:r>
              <a:rPr lang="en-US" dirty="0"/>
              <a:t>: larger farms, more technology, fewer but more specialized operators.</a:t>
            </a:r>
          </a:p>
          <a:p>
            <a:r>
              <a:rPr lang="en-US" dirty="0"/>
              <a:t>Average herd size doubled, now ~75 cows per farm (compared to 35 in 2000). IT IS INDEED COMPARABLY SMALL WHEN COMPARING TO CHINA</a:t>
            </a:r>
          </a:p>
          <a:p>
            <a:endParaRPr lang="en-US" dirty="0"/>
          </a:p>
          <a:p>
            <a:r>
              <a:rPr lang="en-US" dirty="0"/>
              <a:t>This structural trend is </a:t>
            </a:r>
            <a:r>
              <a:rPr lang="en-US" b="1" dirty="0"/>
              <a:t>economically necessary</a:t>
            </a:r>
            <a:r>
              <a:rPr lang="en-US" dirty="0"/>
              <a:t> due to rising costs and market pressure, but it also raises debates about </a:t>
            </a:r>
            <a:r>
              <a:rPr lang="en-US" b="1" dirty="0"/>
              <a:t>regional balance</a:t>
            </a:r>
            <a:r>
              <a:rPr lang="en-US" dirty="0"/>
              <a:t> and </a:t>
            </a:r>
            <a:r>
              <a:rPr lang="en-US" b="1" dirty="0"/>
              <a:t>rural resilience</a:t>
            </a:r>
            <a:r>
              <a:rPr lang="en-US" dirty="0"/>
              <a:t>.</a:t>
            </a:r>
          </a:p>
          <a:p>
            <a:endParaRPr lang="en-US" dirty="0"/>
          </a:p>
          <a:p>
            <a:r>
              <a:rPr lang="en-US" dirty="0"/>
              <a:t>Rise in </a:t>
            </a:r>
            <a:r>
              <a:rPr lang="en-US" b="1" dirty="0"/>
              <a:t>herd size per producer</a:t>
            </a:r>
            <a:r>
              <a:rPr lang="en-US" dirty="0"/>
              <a:t> – signaling </a:t>
            </a:r>
            <a:r>
              <a:rPr lang="en-US" b="1" dirty="0"/>
              <a:t>capital-intensive</a:t>
            </a:r>
            <a:r>
              <a:rPr lang="en-US" dirty="0"/>
              <a:t> dairy farming.</a:t>
            </a:r>
          </a:p>
          <a:p>
            <a:r>
              <a:rPr lang="en-US" dirty="0"/>
              <a:t>Germany now has a </a:t>
            </a:r>
            <a:r>
              <a:rPr lang="en-US" b="1" dirty="0"/>
              <a:t>dual structure</a:t>
            </a:r>
            <a:r>
              <a:rPr lang="en-US" dirty="0"/>
              <a:t>:</a:t>
            </a:r>
          </a:p>
          <a:p>
            <a:r>
              <a:rPr lang="en-US" b="1" dirty="0"/>
              <a:t>Large, tech-driven farms</a:t>
            </a:r>
            <a:r>
              <a:rPr lang="en-US" dirty="0"/>
              <a:t> (mainly in the North and East)</a:t>
            </a:r>
          </a:p>
          <a:p>
            <a:r>
              <a:rPr lang="en-US" b="1" dirty="0"/>
              <a:t>Smaller family farms</a:t>
            </a:r>
            <a:r>
              <a:rPr lang="en-US" dirty="0"/>
              <a:t>, especially in Bavaria and Baden-Württemberg, some focusing on organic or added-value segments.</a:t>
            </a:r>
          </a:p>
          <a:p>
            <a:endParaRPr lang="en-US" dirty="0"/>
          </a:p>
          <a:p>
            <a:r>
              <a:rPr lang="en-US" dirty="0"/>
              <a:t>This structural shift aligns with EU-wide trends, but </a:t>
            </a:r>
            <a:r>
              <a:rPr lang="en-US" b="1" dirty="0"/>
              <a:t>Germany still has a more regionally diverse dairy base</a:t>
            </a:r>
            <a:r>
              <a:rPr lang="en-US" dirty="0"/>
              <a:t> than countries like the Netherlands or Denmark.</a:t>
            </a:r>
          </a:p>
          <a:p>
            <a:r>
              <a:rPr lang="en-US" b="1" dirty="0"/>
              <a:t>Policy challenge</a:t>
            </a:r>
            <a:r>
              <a:rPr lang="en-US" dirty="0"/>
              <a:t>: Ensuring sustainability, animal welfare, and generational renewal despite ongoing consolidation.</a:t>
            </a:r>
          </a:p>
          <a:p>
            <a:endParaRPr lang="en-US" b="1" dirty="0"/>
          </a:p>
          <a:p>
            <a:r>
              <a:rPr lang="en-US" b="1" dirty="0"/>
              <a:t>SUM:</a:t>
            </a:r>
            <a:endParaRPr lang="en-US" dirty="0"/>
          </a:p>
          <a:p>
            <a:r>
              <a:rPr lang="en-US" dirty="0"/>
              <a:t>Fewer farms, fewer cows, higher productivity, stable milk production – Germany’s dairy sector is evolving, but still rooted in regional strength.</a:t>
            </a:r>
          </a:p>
          <a:p>
            <a:endParaRPr lang="de-DE" dirty="0"/>
          </a:p>
        </p:txBody>
      </p:sp>
      <p:sp>
        <p:nvSpPr>
          <p:cNvPr id="4" name="Foliennummernplatzhalter 3">
            <a:extLst>
              <a:ext uri="{FF2B5EF4-FFF2-40B4-BE49-F238E27FC236}">
                <a16:creationId xmlns:a16="http://schemas.microsoft.com/office/drawing/2014/main" id="{82E7A1AF-D6FD-361B-3BFF-52048672296A}"/>
              </a:ext>
            </a:extLst>
          </p:cNvPr>
          <p:cNvSpPr>
            <a:spLocks noGrp="1"/>
          </p:cNvSpPr>
          <p:nvPr>
            <p:ph type="sldNum" sz="quarter" idx="5"/>
          </p:nvPr>
        </p:nvSpPr>
        <p:spPr/>
        <p:txBody>
          <a:bodyPr/>
          <a:lstStyle/>
          <a:p>
            <a:fld id="{69F54C32-273D-406B-81CC-0385B16B2387}" type="slidenum">
              <a:rPr lang="de-DE" smtClean="0"/>
              <a:t>2</a:t>
            </a:fld>
            <a:endParaRPr lang="de-DE"/>
          </a:p>
        </p:txBody>
      </p:sp>
    </p:spTree>
    <p:extLst>
      <p:ext uri="{BB962C8B-B14F-4D97-AF65-F5344CB8AC3E}">
        <p14:creationId xmlns:p14="http://schemas.microsoft.com/office/powerpoint/2010/main" val="88074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Food law:</a:t>
            </a:r>
          </a:p>
          <a:p>
            <a:r>
              <a:rPr lang="en-US" dirty="0"/>
              <a:t>German dairies operate under the overarching framework of the EU General Food Law Regulation (EC) No 178/2002, which sets the foundation for food safety, traceability, and risk management across the EU.</a:t>
            </a:r>
          </a:p>
          <a:p>
            <a:r>
              <a:rPr lang="en-US" dirty="0"/>
              <a:t>Supplemented by the EU Hygiene Package:</a:t>
            </a:r>
          </a:p>
          <a:p>
            <a:r>
              <a:rPr lang="en-US" dirty="0"/>
              <a:t>Regulation (EC) No 852/2004: Hygiene of foodstuffs</a:t>
            </a:r>
          </a:p>
          <a:p>
            <a:r>
              <a:rPr lang="en-US" dirty="0"/>
              <a:t>Regulation (EC) No 853/2004: Specific hygiene rules for food of animal origin</a:t>
            </a:r>
          </a:p>
          <a:p>
            <a:r>
              <a:rPr lang="en-US" dirty="0"/>
              <a:t>Regulation (EC) No 854/2004 (replaced by EU Regulation 2017/625): Official controls</a:t>
            </a:r>
          </a:p>
          <a:p>
            <a:endParaRPr lang="en-US" dirty="0"/>
          </a:p>
          <a:p>
            <a:r>
              <a:rPr lang="en-US" dirty="0"/>
              <a:t>German dairies are also subject to national implementation via the </a:t>
            </a:r>
            <a:r>
              <a:rPr lang="en-US" dirty="0" err="1"/>
              <a:t>Lebensmittel</a:t>
            </a:r>
            <a:r>
              <a:rPr lang="en-US" dirty="0"/>
              <a:t>- und </a:t>
            </a:r>
            <a:r>
              <a:rPr lang="en-US" dirty="0" err="1"/>
              <a:t>Futtermittelgesetzbuch</a:t>
            </a:r>
            <a:r>
              <a:rPr lang="en-US" dirty="0"/>
              <a:t> (LFGB) and Tier-LMHV (animal based food hygiene regulation).</a:t>
            </a:r>
          </a:p>
          <a:p>
            <a:endParaRPr lang="en-US" dirty="0"/>
          </a:p>
          <a:p>
            <a:r>
              <a:rPr lang="en-US" dirty="0"/>
              <a:t>2) Residue / Contaminant: </a:t>
            </a:r>
          </a:p>
          <a:p>
            <a:r>
              <a:rPr lang="en-US" dirty="0"/>
              <a:t>Legal basis:</a:t>
            </a:r>
          </a:p>
          <a:p>
            <a:r>
              <a:rPr lang="en-US" dirty="0"/>
              <a:t>Regulation (EC) No 396/2005 on maximum residue levels (MRLs) of pesticides</a:t>
            </a:r>
          </a:p>
          <a:p>
            <a:r>
              <a:rPr lang="en-US" dirty="0"/>
              <a:t>Regulation (EU) 37/2010 on pharmacologically active substances in food-producing animals</a:t>
            </a:r>
          </a:p>
          <a:p>
            <a:r>
              <a:rPr lang="en-US" dirty="0"/>
              <a:t>Coordinated by the Federal Office of Consumer Protection and Food Safety (BVL) and monitored via the National Residue Monitoring Plan (NRKP). </a:t>
            </a:r>
            <a:r>
              <a:rPr lang="en-US" b="1" dirty="0"/>
              <a:t>Exceedances are rare and lead to immediate trace back and withdrawal –ensuring trust in German dairy exports</a:t>
            </a:r>
            <a:r>
              <a:rPr lang="en-US" dirty="0"/>
              <a:t>. </a:t>
            </a:r>
          </a:p>
          <a:p>
            <a:endParaRPr lang="en-US" dirty="0"/>
          </a:p>
          <a:p>
            <a:r>
              <a:rPr lang="en-US" dirty="0"/>
              <a:t>3) Technology Expertise: German dairies benefit from long-standing investment in food technology, HACCP systems, and digital </a:t>
            </a:r>
            <a:r>
              <a:rPr lang="en-US" dirty="0" err="1"/>
              <a:t>monitoring.Compliance</a:t>
            </a:r>
            <a:r>
              <a:rPr lang="en-US" dirty="0"/>
              <a:t> with Regulation (EC) No 852/2004 mandates HACCP (Hazard Analysis and Critical Control Points) </a:t>
            </a:r>
            <a:r>
              <a:rPr lang="en-US" dirty="0" err="1"/>
              <a:t>systems.Advanced</a:t>
            </a:r>
            <a:r>
              <a:rPr lang="en-US" dirty="0"/>
              <a:t> inline control systems and process automation ensure real time quality assurance. Specialized production (e.g. whey protein isolates, infant-grade milk powder) follows Codex Alimentarius and (often) Chinese GB Standards, enabling access to high-barrier export markets. The </a:t>
            </a:r>
            <a:r>
              <a:rPr lang="en-US" b="1" dirty="0"/>
              <a:t>Max Rubner </a:t>
            </a:r>
            <a:r>
              <a:rPr lang="en-US" b="1" dirty="0" err="1"/>
              <a:t>Institut</a:t>
            </a:r>
            <a:r>
              <a:rPr lang="en-US" b="1" dirty="0"/>
              <a:t> (MRI</a:t>
            </a:r>
            <a:r>
              <a:rPr lang="en-US" dirty="0"/>
              <a:t>) supports scientific advancement in dairy processing, food safety, and nutrition – serving as a key federal research body under the German Ministry of Food and Agriculture.</a:t>
            </a:r>
          </a:p>
          <a:p>
            <a:endParaRPr lang="en-US" dirty="0"/>
          </a:p>
          <a:p>
            <a:r>
              <a:rPr lang="en-US" dirty="0"/>
              <a:t>4) Animal Welfare: Animal health and welfare are embedded in EU law and reinforced nationally: Council Directive 98/58/EC on the protection of animals kept for farming purposes; German Animal Welfare Act (</a:t>
            </a:r>
            <a:r>
              <a:rPr lang="en-US" dirty="0" err="1"/>
              <a:t>Tierschutzgesetz</a:t>
            </a:r>
            <a:r>
              <a:rPr lang="en-US" dirty="0"/>
              <a:t>) sets higher national standards, particularly for housing and veterinary care. Voluntary programs like QM-Milch and Pro </a:t>
            </a:r>
            <a:r>
              <a:rPr lang="en-US" dirty="0" err="1"/>
              <a:t>Weidelandgo</a:t>
            </a:r>
            <a:r>
              <a:rPr lang="en-US" dirty="0"/>
              <a:t> beyond minimum legal standards, promoting welfare, pasture access, and responsible antibiotic use.</a:t>
            </a:r>
            <a:endParaRPr lang="de-DE" dirty="0"/>
          </a:p>
        </p:txBody>
      </p:sp>
      <p:sp>
        <p:nvSpPr>
          <p:cNvPr id="4" name="Foliennummernplatzhalter 3"/>
          <p:cNvSpPr>
            <a:spLocks noGrp="1"/>
          </p:cNvSpPr>
          <p:nvPr>
            <p:ph type="sldNum" sz="quarter" idx="5"/>
          </p:nvPr>
        </p:nvSpPr>
        <p:spPr/>
        <p:txBody>
          <a:bodyPr/>
          <a:lstStyle/>
          <a:p>
            <a:fld id="{69F54C32-273D-406B-81CC-0385B16B2387}" type="slidenum">
              <a:rPr lang="de-DE" smtClean="0"/>
              <a:t>3</a:t>
            </a:fld>
            <a:endParaRPr lang="de-DE"/>
          </a:p>
        </p:txBody>
      </p:sp>
    </p:spTree>
    <p:extLst>
      <p:ext uri="{BB962C8B-B14F-4D97-AF65-F5344CB8AC3E}">
        <p14:creationId xmlns:p14="http://schemas.microsoft.com/office/powerpoint/2010/main" val="738773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52509"/>
            <a:r>
              <a:rPr lang="de-DE" dirty="0"/>
              <a:t>1.1) </a:t>
            </a:r>
            <a:r>
              <a:rPr lang="en-US" dirty="0"/>
              <a:t>often enriched with vitamins, probiotics, or immune-supporting ingredients to meet active lifestyle and health trends</a:t>
            </a:r>
          </a:p>
          <a:p>
            <a:pPr defTabSz="952509"/>
            <a:endParaRPr lang="en-US" dirty="0"/>
          </a:p>
          <a:p>
            <a:pPr defTabSz="952509"/>
            <a:r>
              <a:rPr lang="en-US" dirty="0"/>
              <a:t>1.2) Functional lines include added probiotics and immune-supporting nutrients (e.g. vitamin D). High-protein milk drinks like "protein+ fiber" blends are a growing export category to China. (renowned brands in GER: Müller and Ehrmann offer high-protein yogurts and puddings for active lifestyle)</a:t>
            </a:r>
          </a:p>
          <a:p>
            <a:pPr defTabSz="952509"/>
            <a:endParaRPr lang="en-US" dirty="0"/>
          </a:p>
          <a:p>
            <a:pPr defTabSz="952509"/>
            <a:r>
              <a:rPr lang="en-US" dirty="0"/>
              <a:t>2.1) Lactose-free milk is made by adding the enzyme lactase to regular milk, which breaks down lactose (milk sugar) into glucose and galactose—simpler sugars that are easier to digest. This process makes the milk suitable for lactose-intolerant individuals without changing its nutritional value.</a:t>
            </a:r>
          </a:p>
          <a:p>
            <a:pPr defTabSz="952509"/>
            <a:endParaRPr lang="en-US" dirty="0"/>
          </a:p>
          <a:p>
            <a:pPr defTabSz="952509"/>
            <a:r>
              <a:rPr lang="en-US" dirty="0"/>
              <a:t>2.2) (</a:t>
            </a:r>
            <a:r>
              <a:rPr lang="en-US" b="1" dirty="0">
                <a:solidFill>
                  <a:srgbClr val="FF0000"/>
                </a:solidFill>
              </a:rPr>
              <a:t>NOTE</a:t>
            </a:r>
            <a:r>
              <a:rPr lang="en-US" dirty="0"/>
              <a:t>: Not mainstream in Germany, </a:t>
            </a:r>
            <a:r>
              <a:rPr lang="en-US" b="1" dirty="0"/>
              <a:t>much more so in China</a:t>
            </a:r>
            <a:r>
              <a:rPr lang="en-US" dirty="0"/>
              <a:t>! A2 milk comes from cows that naturally produce only the A2 type of beta-casein protein, instead of the more common A1 and A2 mix. Some studies suggest A2 milk may be easier to digest for people who experience discomfort from regular milk, even if they’re not lactose intolerant.) Sourced from herds tested to produce the A2 beta-casein variant. Demand slowly growing, especially among consumers with milk discomfort who don’t have lactose intolerance, and in export markets like China, where A2 milk enjoys premium positioning.</a:t>
            </a:r>
          </a:p>
          <a:p>
            <a:pPr defTabSz="952509"/>
            <a:endParaRPr lang="en-US" dirty="0"/>
          </a:p>
        </p:txBody>
      </p:sp>
      <p:sp>
        <p:nvSpPr>
          <p:cNvPr id="4" name="Foliennummernplatzhalter 3"/>
          <p:cNvSpPr>
            <a:spLocks noGrp="1"/>
          </p:cNvSpPr>
          <p:nvPr>
            <p:ph type="sldNum" sz="quarter" idx="5"/>
          </p:nvPr>
        </p:nvSpPr>
        <p:spPr/>
        <p:txBody>
          <a:bodyPr/>
          <a:lstStyle/>
          <a:p>
            <a:fld id="{69F54C32-273D-406B-81CC-0385B16B2387}" type="slidenum">
              <a:rPr lang="de-DE" smtClean="0"/>
              <a:t>4</a:t>
            </a:fld>
            <a:endParaRPr lang="de-DE"/>
          </a:p>
        </p:txBody>
      </p:sp>
    </p:spTree>
    <p:extLst>
      <p:ext uri="{BB962C8B-B14F-4D97-AF65-F5344CB8AC3E}">
        <p14:creationId xmlns:p14="http://schemas.microsoft.com/office/powerpoint/2010/main" val="4009196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37A08-022C-3AB2-9350-198E6B47E56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275EE19-6442-3F4B-965C-B3CD3142A91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726612A-BDFC-76DB-2637-7141772010BD}"/>
              </a:ext>
            </a:extLst>
          </p:cNvPr>
          <p:cNvSpPr>
            <a:spLocks noGrp="1"/>
          </p:cNvSpPr>
          <p:nvPr>
            <p:ph type="body" idx="1"/>
          </p:nvPr>
        </p:nvSpPr>
        <p:spPr/>
        <p:txBody>
          <a:bodyPr/>
          <a:lstStyle/>
          <a:p>
            <a:r>
              <a:rPr lang="en-US" b="0" dirty="0"/>
              <a:t>WHY GERMANY?</a:t>
            </a:r>
          </a:p>
          <a:p>
            <a:endParaRPr lang="en-US" b="0" dirty="0"/>
          </a:p>
          <a:p>
            <a:r>
              <a:rPr lang="en-US" b="0" dirty="0"/>
              <a:t>Certified Quality for Export:</a:t>
            </a:r>
          </a:p>
          <a:p>
            <a:r>
              <a:rPr lang="en-US" b="0" dirty="0"/>
              <a:t>German dairy companies meet the world’s most demanding import standards, including China’s customs and registration requirements (e.g. GACC, CIFER system).</a:t>
            </a:r>
          </a:p>
          <a:p>
            <a:endParaRPr lang="en-US" b="0" dirty="0"/>
          </a:p>
          <a:p>
            <a:r>
              <a:rPr lang="en-US" b="0" dirty="0"/>
              <a:t>Cold Chain &amp; Logistics Excellence:</a:t>
            </a:r>
          </a:p>
          <a:p>
            <a:r>
              <a:rPr lang="en-US" b="0" dirty="0"/>
              <a:t>Germany's modern cold-chain systems, certified logistics partners, and well-connected ports (Hamburg, Bremen) ensure fast, fresh, and reliable delivery worldwide.</a:t>
            </a:r>
          </a:p>
          <a:p>
            <a:endParaRPr lang="en-US" b="0" dirty="0"/>
          </a:p>
          <a:p>
            <a:r>
              <a:rPr lang="en-US" b="0" dirty="0"/>
              <a:t>Adaptable to Local Demands:</a:t>
            </a:r>
          </a:p>
          <a:p>
            <a:r>
              <a:rPr lang="en-US" b="0" dirty="0"/>
              <a:t>Exporters offer tailored formats (e.g. UHT milk, infant formula base, clean-label cheese), meeting China's growing demand for nutritional, safe, and traceable food.</a:t>
            </a:r>
          </a:p>
          <a:p>
            <a:endParaRPr lang="en-US" b="0" dirty="0"/>
          </a:p>
          <a:p>
            <a:r>
              <a:rPr lang="en-US" b="0" dirty="0"/>
              <a:t>Reputation &amp; Reliability: </a:t>
            </a:r>
            <a:r>
              <a:rPr lang="en-US" b="1" dirty="0"/>
              <a:t>ESPECIALLY POLITICAL RELIABILITY, SEE USA!</a:t>
            </a:r>
          </a:p>
          <a:p>
            <a:r>
              <a:rPr lang="en-US" b="0" dirty="0"/>
              <a:t>German dairy stands for "Made in Germany" excellence — synonymous with safety, traceability, and consistent high quality.</a:t>
            </a:r>
          </a:p>
          <a:p>
            <a:endParaRPr lang="en-US" b="0" dirty="0"/>
          </a:p>
          <a:p>
            <a:r>
              <a:rPr lang="en-US" b="0" dirty="0"/>
              <a:t>Sustainability: </a:t>
            </a:r>
            <a:r>
              <a:rPr lang="de-DE" dirty="0" err="1"/>
              <a:t>nearly</a:t>
            </a:r>
            <a:r>
              <a:rPr lang="de-DE" dirty="0"/>
              <a:t> 40% </a:t>
            </a:r>
            <a:r>
              <a:rPr lang="de-DE" dirty="0" err="1"/>
              <a:t>of</a:t>
            </a:r>
            <a:r>
              <a:rPr lang="de-DE" dirty="0"/>
              <a:t> </a:t>
            </a:r>
            <a:r>
              <a:rPr lang="de-DE" dirty="0" err="1"/>
              <a:t>dairy</a:t>
            </a:r>
            <a:r>
              <a:rPr lang="de-DE" dirty="0"/>
              <a:t> </a:t>
            </a:r>
            <a:r>
              <a:rPr lang="de-DE" dirty="0" err="1"/>
              <a:t>farms</a:t>
            </a:r>
            <a:r>
              <a:rPr lang="de-DE" dirty="0"/>
              <a:t> </a:t>
            </a:r>
            <a:r>
              <a:rPr lang="de-DE" dirty="0" err="1"/>
              <a:t>use</a:t>
            </a:r>
            <a:r>
              <a:rPr lang="de-DE" dirty="0"/>
              <a:t> </a:t>
            </a:r>
            <a:r>
              <a:rPr lang="de-DE" dirty="0" err="1"/>
              <a:t>renewable</a:t>
            </a:r>
            <a:r>
              <a:rPr lang="de-DE" dirty="0"/>
              <a:t> </a:t>
            </a:r>
            <a:r>
              <a:rPr lang="de-DE" dirty="0" err="1"/>
              <a:t>energy</a:t>
            </a:r>
            <a:r>
              <a:rPr lang="de-DE" dirty="0"/>
              <a:t> (solar, </a:t>
            </a:r>
            <a:r>
              <a:rPr lang="de-DE" dirty="0" err="1"/>
              <a:t>biogas</a:t>
            </a:r>
            <a:r>
              <a:rPr lang="de-DE" dirty="0"/>
              <a:t>); EU </a:t>
            </a:r>
            <a:r>
              <a:rPr lang="de-DE" dirty="0" err="1"/>
              <a:t>brought</a:t>
            </a:r>
            <a:r>
              <a:rPr lang="de-DE" dirty="0"/>
              <a:t> </a:t>
            </a:r>
            <a:r>
              <a:rPr lang="de-DE" dirty="0" err="1"/>
              <a:t>forward</a:t>
            </a:r>
            <a:r>
              <a:rPr lang="de-DE" dirty="0"/>
              <a:t> </a:t>
            </a:r>
            <a:r>
              <a:rPr lang="de-DE" dirty="0" err="1"/>
              <a:t>several</a:t>
            </a:r>
            <a:r>
              <a:rPr lang="de-DE" dirty="0"/>
              <a:t> </a:t>
            </a:r>
            <a:r>
              <a:rPr lang="de-DE" dirty="0" err="1"/>
              <a:t>regulations</a:t>
            </a:r>
            <a:r>
              <a:rPr lang="de-DE" dirty="0"/>
              <a:t> </a:t>
            </a:r>
            <a:r>
              <a:rPr lang="de-DE" dirty="0" err="1"/>
              <a:t>covering</a:t>
            </a:r>
            <a:r>
              <a:rPr lang="de-DE" dirty="0"/>
              <a:t> </a:t>
            </a:r>
            <a:r>
              <a:rPr lang="de-DE" dirty="0" err="1"/>
              <a:t>sustainability</a:t>
            </a:r>
            <a:r>
              <a:rPr lang="de-DE" dirty="0"/>
              <a:t> </a:t>
            </a:r>
            <a:r>
              <a:rPr lang="de-DE" dirty="0" err="1"/>
              <a:t>within</a:t>
            </a:r>
            <a:r>
              <a:rPr lang="de-DE" dirty="0"/>
              <a:t> </a:t>
            </a:r>
            <a:r>
              <a:rPr lang="de-DE" dirty="0" err="1"/>
              <a:t>the</a:t>
            </a:r>
            <a:r>
              <a:rPr lang="de-DE" dirty="0"/>
              <a:t> Farm </a:t>
            </a:r>
            <a:r>
              <a:rPr lang="de-DE" dirty="0" err="1"/>
              <a:t>to</a:t>
            </a:r>
            <a:r>
              <a:rPr lang="de-DE" dirty="0"/>
              <a:t> Fork </a:t>
            </a:r>
            <a:r>
              <a:rPr lang="de-DE" dirty="0" err="1"/>
              <a:t>framework</a:t>
            </a:r>
            <a:r>
              <a:rPr lang="de-DE" dirty="0"/>
              <a:t> (CSRD, CBAM, EUDR </a:t>
            </a:r>
            <a:r>
              <a:rPr lang="de-DE" dirty="0" err="1"/>
              <a:t>etc</a:t>
            </a:r>
            <a:r>
              <a:rPr lang="de-DE" dirty="0"/>
              <a:t>)</a:t>
            </a:r>
            <a:endParaRPr lang="de-DE" b="0" dirty="0"/>
          </a:p>
        </p:txBody>
      </p:sp>
      <p:sp>
        <p:nvSpPr>
          <p:cNvPr id="4" name="Foliennummernplatzhalter 3">
            <a:extLst>
              <a:ext uri="{FF2B5EF4-FFF2-40B4-BE49-F238E27FC236}">
                <a16:creationId xmlns:a16="http://schemas.microsoft.com/office/drawing/2014/main" id="{CB266CAD-8213-F1B6-CF8B-B2678A67858C}"/>
              </a:ext>
            </a:extLst>
          </p:cNvPr>
          <p:cNvSpPr>
            <a:spLocks noGrp="1"/>
          </p:cNvSpPr>
          <p:nvPr>
            <p:ph type="sldNum" sz="quarter" idx="5"/>
          </p:nvPr>
        </p:nvSpPr>
        <p:spPr/>
        <p:txBody>
          <a:bodyPr/>
          <a:lstStyle/>
          <a:p>
            <a:fld id="{69F54C32-273D-406B-81CC-0385B16B2387}" type="slidenum">
              <a:rPr lang="de-DE" smtClean="0"/>
              <a:t>5</a:t>
            </a:fld>
            <a:endParaRPr lang="de-DE"/>
          </a:p>
        </p:txBody>
      </p:sp>
    </p:spTree>
    <p:extLst>
      <p:ext uri="{BB962C8B-B14F-4D97-AF65-F5344CB8AC3E}">
        <p14:creationId xmlns:p14="http://schemas.microsoft.com/office/powerpoint/2010/main" val="325946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F2190-75E2-1AA2-65EC-DFF73C32C89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C905C12-D10E-723C-4151-C94D6F58923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87A4647-4766-201C-713A-852205CD4F1F}"/>
              </a:ext>
            </a:extLst>
          </p:cNvPr>
          <p:cNvSpPr>
            <a:spLocks noGrp="1"/>
          </p:cNvSpPr>
          <p:nvPr>
            <p:ph type="body" idx="1"/>
          </p:nvPr>
        </p:nvSpPr>
        <p:spPr/>
        <p:txBody>
          <a:bodyPr/>
          <a:lstStyle/>
          <a:p>
            <a:r>
              <a:rPr lang="de-DE" dirty="0" err="1"/>
              <a:t>Three</a:t>
            </a:r>
            <a:r>
              <a:rPr lang="de-DE" dirty="0"/>
              <a:t> </a:t>
            </a:r>
            <a:r>
              <a:rPr lang="de-DE" dirty="0" err="1"/>
              <a:t>quarters</a:t>
            </a:r>
            <a:r>
              <a:rPr lang="de-DE" dirty="0"/>
              <a:t> </a:t>
            </a:r>
            <a:r>
              <a:rPr lang="de-DE" dirty="0" err="1"/>
              <a:t>of</a:t>
            </a:r>
            <a:r>
              <a:rPr lang="de-DE" dirty="0"/>
              <a:t> </a:t>
            </a:r>
            <a:r>
              <a:rPr lang="de-DE" dirty="0" err="1"/>
              <a:t>german</a:t>
            </a:r>
            <a:r>
              <a:rPr lang="de-DE" dirty="0"/>
              <a:t> </a:t>
            </a:r>
            <a:r>
              <a:rPr lang="de-DE" dirty="0" err="1"/>
              <a:t>dairy</a:t>
            </a:r>
            <a:r>
              <a:rPr lang="de-DE" dirty="0"/>
              <a:t> </a:t>
            </a:r>
            <a:r>
              <a:rPr lang="de-DE" dirty="0" err="1"/>
              <a:t>exports</a:t>
            </a:r>
            <a:r>
              <a:rPr lang="de-DE" dirty="0"/>
              <a:t> </a:t>
            </a:r>
            <a:r>
              <a:rPr lang="de-DE" dirty="0" err="1"/>
              <a:t>are</a:t>
            </a:r>
            <a:r>
              <a:rPr lang="de-DE" dirty="0"/>
              <a:t> </a:t>
            </a:r>
            <a:r>
              <a:rPr lang="de-DE" dirty="0" err="1"/>
              <a:t>exported</a:t>
            </a:r>
            <a:r>
              <a:rPr lang="de-DE" dirty="0"/>
              <a:t> </a:t>
            </a:r>
            <a:r>
              <a:rPr lang="de-DE" dirty="0" err="1"/>
              <a:t>within</a:t>
            </a:r>
            <a:r>
              <a:rPr lang="de-DE" dirty="0"/>
              <a:t> </a:t>
            </a:r>
            <a:r>
              <a:rPr lang="de-DE" dirty="0" err="1"/>
              <a:t>the</a:t>
            </a:r>
            <a:r>
              <a:rPr lang="de-DE" dirty="0"/>
              <a:t> </a:t>
            </a:r>
            <a:r>
              <a:rPr lang="de-DE" dirty="0" err="1"/>
              <a:t>european</a:t>
            </a:r>
            <a:r>
              <a:rPr lang="de-DE" dirty="0"/>
              <a:t> </a:t>
            </a:r>
            <a:r>
              <a:rPr lang="de-DE" dirty="0" err="1"/>
              <a:t>continent</a:t>
            </a:r>
            <a:r>
              <a:rPr lang="de-DE" dirty="0"/>
              <a:t>. As </a:t>
            </a:r>
            <a:r>
              <a:rPr lang="de-DE" dirty="0" err="1"/>
              <a:t>for</a:t>
            </a:r>
            <a:r>
              <a:rPr lang="de-DE" dirty="0"/>
              <a:t> </a:t>
            </a:r>
            <a:r>
              <a:rPr lang="de-DE" dirty="0" err="1"/>
              <a:t>the</a:t>
            </a:r>
            <a:r>
              <a:rPr lang="de-DE" dirty="0"/>
              <a:t> 4th </a:t>
            </a:r>
            <a:r>
              <a:rPr lang="de-DE" dirty="0" err="1"/>
              <a:t>quarter</a:t>
            </a:r>
            <a:r>
              <a:rPr lang="de-DE" dirty="0"/>
              <a:t> (</a:t>
            </a:r>
            <a:r>
              <a:rPr lang="de-DE" dirty="0" err="1"/>
              <a:t>third</a:t>
            </a:r>
            <a:r>
              <a:rPr lang="de-DE" dirty="0"/>
              <a:t> </a:t>
            </a:r>
            <a:r>
              <a:rPr lang="de-DE" dirty="0" err="1"/>
              <a:t>country</a:t>
            </a:r>
            <a:r>
              <a:rPr lang="de-DE" dirty="0"/>
              <a:t> </a:t>
            </a:r>
            <a:r>
              <a:rPr lang="de-DE" dirty="0" err="1"/>
              <a:t>exports</a:t>
            </a:r>
            <a:r>
              <a:rPr lang="de-DE" dirty="0"/>
              <a:t>), China and United Kingdom </a:t>
            </a:r>
            <a:r>
              <a:rPr lang="de-DE" dirty="0" err="1"/>
              <a:t>are</a:t>
            </a:r>
            <a:r>
              <a:rPr lang="de-DE" dirty="0"/>
              <a:t> </a:t>
            </a:r>
            <a:r>
              <a:rPr lang="de-DE" dirty="0" err="1"/>
              <a:t>the</a:t>
            </a:r>
            <a:r>
              <a:rPr lang="de-DE" dirty="0"/>
              <a:t> </a:t>
            </a:r>
            <a:r>
              <a:rPr lang="de-DE" dirty="0" err="1"/>
              <a:t>most</a:t>
            </a:r>
            <a:r>
              <a:rPr lang="de-DE" dirty="0"/>
              <a:t> </a:t>
            </a:r>
            <a:r>
              <a:rPr lang="de-DE" dirty="0" err="1"/>
              <a:t>significant</a:t>
            </a:r>
            <a:r>
              <a:rPr lang="de-DE" dirty="0"/>
              <a:t> </a:t>
            </a:r>
            <a:r>
              <a:rPr lang="de-DE" dirty="0" err="1"/>
              <a:t>markets</a:t>
            </a:r>
            <a:r>
              <a:rPr lang="de-DE" dirty="0"/>
              <a:t>.</a:t>
            </a:r>
          </a:p>
          <a:p>
            <a:endParaRPr lang="de-DE" dirty="0"/>
          </a:p>
          <a:p>
            <a:r>
              <a:rPr lang="en-US" dirty="0"/>
              <a:t>Germany is the </a:t>
            </a:r>
            <a:r>
              <a:rPr lang="en-US" b="1" dirty="0"/>
              <a:t>#1 dairy exporter in the EU</a:t>
            </a:r>
            <a:r>
              <a:rPr lang="en-US" dirty="0"/>
              <a:t> by volume and value.</a:t>
            </a:r>
          </a:p>
          <a:p>
            <a:r>
              <a:rPr lang="en-US" dirty="0"/>
              <a:t>Key export products: </a:t>
            </a:r>
            <a:r>
              <a:rPr lang="en-US" b="1" dirty="0"/>
              <a:t>cheese, butter, milk powder, whey</a:t>
            </a:r>
            <a:r>
              <a:rPr lang="en-US" dirty="0"/>
              <a:t>, and </a:t>
            </a:r>
            <a:r>
              <a:rPr lang="en-US" b="1" dirty="0"/>
              <a:t>lactose-based ingredients</a:t>
            </a:r>
            <a:r>
              <a:rPr lang="en-US" dirty="0"/>
              <a:t>.</a:t>
            </a:r>
          </a:p>
          <a:p>
            <a:r>
              <a:rPr lang="en-US" dirty="0"/>
              <a:t>Strong track record in both </a:t>
            </a:r>
            <a:r>
              <a:rPr lang="en-US" b="1" dirty="0"/>
              <a:t>consumer-ready</a:t>
            </a:r>
            <a:r>
              <a:rPr lang="en-US" dirty="0"/>
              <a:t> and </a:t>
            </a:r>
            <a:r>
              <a:rPr lang="en-US" b="1" dirty="0"/>
              <a:t>ingredient-based</a:t>
            </a:r>
            <a:r>
              <a:rPr lang="en-US" dirty="0"/>
              <a:t> dairy.</a:t>
            </a:r>
          </a:p>
          <a:p>
            <a:endParaRPr lang="en-US" dirty="0"/>
          </a:p>
          <a:p>
            <a:r>
              <a:rPr lang="de-DE" dirty="0"/>
              <a:t>Major </a:t>
            </a:r>
            <a:r>
              <a:rPr lang="de-DE" dirty="0" err="1"/>
              <a:t>export</a:t>
            </a:r>
            <a:r>
              <a:rPr lang="de-DE" dirty="0"/>
              <a:t> </a:t>
            </a:r>
            <a:r>
              <a:rPr lang="de-DE" dirty="0" err="1"/>
              <a:t>categories</a:t>
            </a:r>
            <a:r>
              <a:rPr lang="de-DE" dirty="0"/>
              <a:t> </a:t>
            </a:r>
            <a:r>
              <a:rPr lang="de-DE" dirty="0" err="1"/>
              <a:t>to</a:t>
            </a:r>
            <a:r>
              <a:rPr lang="de-DE" dirty="0"/>
              <a:t> China:</a:t>
            </a:r>
          </a:p>
          <a:p>
            <a:r>
              <a:rPr lang="de-DE" b="1" dirty="0" err="1"/>
              <a:t>Whey</a:t>
            </a:r>
            <a:r>
              <a:rPr lang="de-DE" b="1" dirty="0"/>
              <a:t> </a:t>
            </a:r>
            <a:r>
              <a:rPr lang="de-DE" b="1" dirty="0" err="1"/>
              <a:t>protein</a:t>
            </a:r>
            <a:r>
              <a:rPr lang="de-DE" dirty="0"/>
              <a:t> (</a:t>
            </a:r>
            <a:r>
              <a:rPr lang="de-DE" dirty="0" err="1"/>
              <a:t>sports</a:t>
            </a:r>
            <a:r>
              <a:rPr lang="de-DE" dirty="0"/>
              <a:t>, </a:t>
            </a:r>
            <a:r>
              <a:rPr lang="de-DE" dirty="0" err="1"/>
              <a:t>infant</a:t>
            </a:r>
            <a:r>
              <a:rPr lang="de-DE" dirty="0"/>
              <a:t> </a:t>
            </a:r>
            <a:r>
              <a:rPr lang="de-DE" dirty="0" err="1"/>
              <a:t>nutrition</a:t>
            </a:r>
            <a:r>
              <a:rPr lang="de-DE" dirty="0"/>
              <a:t>)</a:t>
            </a:r>
          </a:p>
          <a:p>
            <a:r>
              <a:rPr lang="de-DE" b="1" dirty="0"/>
              <a:t>Lactose &amp; milk </a:t>
            </a:r>
            <a:r>
              <a:rPr lang="de-DE" b="1" dirty="0" err="1"/>
              <a:t>albumin</a:t>
            </a:r>
            <a:r>
              <a:rPr lang="de-DE" dirty="0"/>
              <a:t> (</a:t>
            </a:r>
            <a:r>
              <a:rPr lang="de-DE" dirty="0" err="1"/>
              <a:t>formulas</a:t>
            </a:r>
            <a:r>
              <a:rPr lang="de-DE" dirty="0"/>
              <a:t>, </a:t>
            </a:r>
            <a:r>
              <a:rPr lang="de-DE" dirty="0" err="1"/>
              <a:t>bakery</a:t>
            </a:r>
            <a:r>
              <a:rPr lang="de-DE" dirty="0"/>
              <a:t>)</a:t>
            </a:r>
          </a:p>
          <a:p>
            <a:r>
              <a:rPr lang="de-DE" b="1" dirty="0"/>
              <a:t>Fresh/UHT milk</a:t>
            </a:r>
            <a:r>
              <a:rPr lang="de-DE" dirty="0"/>
              <a:t> and </a:t>
            </a:r>
            <a:r>
              <a:rPr lang="de-DE" b="1" dirty="0" err="1"/>
              <a:t>yogurt</a:t>
            </a:r>
            <a:r>
              <a:rPr lang="de-DE" dirty="0"/>
              <a:t> (via </a:t>
            </a:r>
            <a:r>
              <a:rPr lang="de-DE" dirty="0" err="1"/>
              <a:t>cross-border</a:t>
            </a:r>
            <a:r>
              <a:rPr lang="de-DE" dirty="0"/>
              <a:t> </a:t>
            </a:r>
            <a:r>
              <a:rPr lang="de-DE" dirty="0" err="1"/>
              <a:t>e-commerce</a:t>
            </a:r>
            <a:r>
              <a:rPr lang="de-DE" dirty="0"/>
              <a:t>)</a:t>
            </a:r>
          </a:p>
          <a:p>
            <a:endParaRPr lang="en-US" dirty="0"/>
          </a:p>
          <a:p>
            <a:r>
              <a:rPr lang="en-US" dirty="0"/>
              <a:t>Since 2023: shift toward </a:t>
            </a:r>
            <a:r>
              <a:rPr lang="en-US" b="1" dirty="0"/>
              <a:t>higher-value products</a:t>
            </a:r>
            <a:r>
              <a:rPr lang="en-US" dirty="0"/>
              <a:t> and </a:t>
            </a:r>
            <a:r>
              <a:rPr lang="en-US" b="1" dirty="0"/>
              <a:t>tailored innovations</a:t>
            </a:r>
            <a:endParaRPr lang="de-DE" dirty="0"/>
          </a:p>
        </p:txBody>
      </p:sp>
      <p:sp>
        <p:nvSpPr>
          <p:cNvPr id="4" name="Foliennummernplatzhalter 3">
            <a:extLst>
              <a:ext uri="{FF2B5EF4-FFF2-40B4-BE49-F238E27FC236}">
                <a16:creationId xmlns:a16="http://schemas.microsoft.com/office/drawing/2014/main" id="{ECEA6925-9C6D-2FF5-3253-821A095F5C6A}"/>
              </a:ext>
            </a:extLst>
          </p:cNvPr>
          <p:cNvSpPr>
            <a:spLocks noGrp="1"/>
          </p:cNvSpPr>
          <p:nvPr>
            <p:ph type="sldNum" sz="quarter" idx="5"/>
          </p:nvPr>
        </p:nvSpPr>
        <p:spPr/>
        <p:txBody>
          <a:bodyPr/>
          <a:lstStyle/>
          <a:p>
            <a:fld id="{69F54C32-273D-406B-81CC-0385B16B2387}" type="slidenum">
              <a:rPr lang="de-DE" smtClean="0"/>
              <a:t>6</a:t>
            </a:fld>
            <a:endParaRPr lang="de-DE"/>
          </a:p>
        </p:txBody>
      </p:sp>
    </p:spTree>
    <p:extLst>
      <p:ext uri="{BB962C8B-B14F-4D97-AF65-F5344CB8AC3E}">
        <p14:creationId xmlns:p14="http://schemas.microsoft.com/office/powerpoint/2010/main" val="3671160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A2B6A-B016-E589-D530-C0E570F0BC8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48FEF6A-9224-CC14-4A5D-0E7A733A1D9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4F9E80D-1651-F125-F422-9BD2C30561E9}"/>
              </a:ext>
            </a:extLst>
          </p:cNvPr>
          <p:cNvSpPr>
            <a:spLocks noGrp="1"/>
          </p:cNvSpPr>
          <p:nvPr>
            <p:ph type="body" idx="1"/>
          </p:nvPr>
        </p:nvSpPr>
        <p:spPr/>
        <p:txBody>
          <a:bodyPr/>
          <a:lstStyle/>
          <a:p>
            <a:r>
              <a:rPr lang="de-DE" dirty="0"/>
              <a:t>Heights </a:t>
            </a:r>
            <a:r>
              <a:rPr lang="de-DE" dirty="0" err="1"/>
              <a:t>which</a:t>
            </a:r>
            <a:r>
              <a:rPr lang="de-DE" dirty="0"/>
              <a:t> </a:t>
            </a:r>
            <a:r>
              <a:rPr lang="de-DE" dirty="0" err="1"/>
              <a:t>were</a:t>
            </a:r>
            <a:r>
              <a:rPr lang="de-DE" dirty="0"/>
              <a:t> </a:t>
            </a:r>
            <a:r>
              <a:rPr lang="de-DE" dirty="0" err="1"/>
              <a:t>reached</a:t>
            </a:r>
            <a:r>
              <a:rPr lang="de-DE" dirty="0"/>
              <a:t> </a:t>
            </a:r>
            <a:r>
              <a:rPr lang="de-DE" dirty="0" err="1"/>
              <a:t>during</a:t>
            </a:r>
            <a:r>
              <a:rPr lang="de-DE" dirty="0"/>
              <a:t> COVID </a:t>
            </a:r>
            <a:r>
              <a:rPr lang="de-DE" dirty="0" err="1"/>
              <a:t>unmatched</a:t>
            </a:r>
            <a:r>
              <a:rPr lang="de-DE" dirty="0"/>
              <a:t>. </a:t>
            </a:r>
            <a:r>
              <a:rPr lang="de-DE" dirty="0" err="1"/>
              <a:t>Especially</a:t>
            </a:r>
            <a:r>
              <a:rPr lang="de-DE" dirty="0"/>
              <a:t> </a:t>
            </a:r>
            <a:r>
              <a:rPr lang="de-DE" dirty="0" err="1"/>
              <a:t>whole</a:t>
            </a:r>
            <a:r>
              <a:rPr lang="de-DE" dirty="0"/>
              <a:t> milk </a:t>
            </a:r>
            <a:r>
              <a:rPr lang="de-DE" dirty="0" err="1"/>
              <a:t>powder</a:t>
            </a:r>
            <a:r>
              <a:rPr lang="de-DE" dirty="0"/>
              <a:t> (</a:t>
            </a:r>
            <a:r>
              <a:rPr lang="de-DE" dirty="0" err="1"/>
              <a:t>part</a:t>
            </a:r>
            <a:r>
              <a:rPr lang="de-DE" dirty="0"/>
              <a:t> </a:t>
            </a:r>
            <a:r>
              <a:rPr lang="de-DE" dirty="0" err="1"/>
              <a:t>of</a:t>
            </a:r>
            <a:r>
              <a:rPr lang="de-DE" dirty="0"/>
              <a:t> „</a:t>
            </a:r>
            <a:r>
              <a:rPr lang="de-DE" dirty="0" err="1"/>
              <a:t>fresh</a:t>
            </a:r>
            <a:r>
              <a:rPr lang="de-DE" dirty="0"/>
              <a:t> milk“) </a:t>
            </a:r>
            <a:r>
              <a:rPr lang="de-DE" dirty="0" err="1"/>
              <a:t>came</a:t>
            </a:r>
            <a:r>
              <a:rPr lang="de-DE" dirty="0"/>
              <a:t> down </a:t>
            </a:r>
            <a:r>
              <a:rPr lang="de-DE" dirty="0" err="1"/>
              <a:t>significantly</a:t>
            </a:r>
            <a:r>
              <a:rPr lang="de-DE" dirty="0"/>
              <a:t>. Butter </a:t>
            </a:r>
            <a:r>
              <a:rPr lang="de-DE" dirty="0" err="1"/>
              <a:t>volumes</a:t>
            </a:r>
            <a:r>
              <a:rPr lang="de-DE" dirty="0"/>
              <a:t> </a:t>
            </a:r>
            <a:r>
              <a:rPr lang="de-DE" dirty="0" err="1"/>
              <a:t>up</a:t>
            </a:r>
            <a:r>
              <a:rPr lang="de-DE" dirty="0"/>
              <a:t> (</a:t>
            </a:r>
            <a:r>
              <a:rPr lang="de-DE" dirty="0" err="1"/>
              <a:t>part</a:t>
            </a:r>
            <a:r>
              <a:rPr lang="de-DE" dirty="0"/>
              <a:t> </a:t>
            </a:r>
            <a:r>
              <a:rPr lang="de-DE" dirty="0" err="1"/>
              <a:t>of</a:t>
            </a:r>
            <a:r>
              <a:rPr lang="de-DE" dirty="0"/>
              <a:t> „Other </a:t>
            </a:r>
            <a:r>
              <a:rPr lang="de-DE" dirty="0" err="1"/>
              <a:t>dairy</a:t>
            </a:r>
            <a:r>
              <a:rPr lang="de-DE" dirty="0"/>
              <a:t>“), </a:t>
            </a:r>
            <a:r>
              <a:rPr lang="de-DE" dirty="0" err="1"/>
              <a:t>even</a:t>
            </a:r>
            <a:r>
              <a:rPr lang="de-DE" dirty="0"/>
              <a:t> </a:t>
            </a:r>
            <a:r>
              <a:rPr lang="de-DE" dirty="0" err="1"/>
              <a:t>though</a:t>
            </a:r>
            <a:r>
              <a:rPr lang="de-DE" dirty="0"/>
              <a:t> invisible in </a:t>
            </a:r>
            <a:r>
              <a:rPr lang="de-DE" dirty="0" err="1"/>
              <a:t>this</a:t>
            </a:r>
            <a:r>
              <a:rPr lang="de-DE" dirty="0"/>
              <a:t> graph. </a:t>
            </a:r>
            <a:r>
              <a:rPr lang="de-DE" dirty="0" err="1"/>
              <a:t>Yogurt</a:t>
            </a:r>
            <a:r>
              <a:rPr lang="de-DE" dirty="0"/>
              <a:t> </a:t>
            </a:r>
            <a:r>
              <a:rPr lang="de-DE" dirty="0" err="1"/>
              <a:t>has</a:t>
            </a:r>
            <a:r>
              <a:rPr lang="de-DE" dirty="0"/>
              <a:t> </a:t>
            </a:r>
            <a:r>
              <a:rPr lang="de-DE" dirty="0" err="1"/>
              <a:t>seen</a:t>
            </a:r>
            <a:r>
              <a:rPr lang="de-DE" dirty="0"/>
              <a:t> a massive </a:t>
            </a:r>
            <a:r>
              <a:rPr lang="de-DE" dirty="0" err="1"/>
              <a:t>growth</a:t>
            </a:r>
            <a:r>
              <a:rPr lang="de-DE" dirty="0"/>
              <a:t> (</a:t>
            </a:r>
            <a:r>
              <a:rPr lang="de-DE" dirty="0" err="1"/>
              <a:t>urbanization</a:t>
            </a:r>
            <a:r>
              <a:rPr lang="de-DE" dirty="0"/>
              <a:t> and </a:t>
            </a:r>
            <a:r>
              <a:rPr lang="de-DE" dirty="0" err="1"/>
              <a:t>young</a:t>
            </a:r>
            <a:r>
              <a:rPr lang="de-DE" dirty="0"/>
              <a:t> gen </a:t>
            </a:r>
            <a:r>
              <a:rPr lang="de-DE" dirty="0" err="1"/>
              <a:t>demand</a:t>
            </a:r>
            <a:r>
              <a:rPr lang="de-DE" dirty="0"/>
              <a:t>).</a:t>
            </a:r>
          </a:p>
          <a:p>
            <a:endParaRPr lang="de-DE" dirty="0"/>
          </a:p>
          <a:p>
            <a:r>
              <a:rPr lang="de-DE" dirty="0"/>
              <a:t>ROOM FOR IMPROVEMENT</a:t>
            </a:r>
          </a:p>
        </p:txBody>
      </p:sp>
      <p:sp>
        <p:nvSpPr>
          <p:cNvPr id="4" name="Foliennummernplatzhalter 3">
            <a:extLst>
              <a:ext uri="{FF2B5EF4-FFF2-40B4-BE49-F238E27FC236}">
                <a16:creationId xmlns:a16="http://schemas.microsoft.com/office/drawing/2014/main" id="{75328295-95A4-695B-351C-4185C32B5ABD}"/>
              </a:ext>
            </a:extLst>
          </p:cNvPr>
          <p:cNvSpPr>
            <a:spLocks noGrp="1"/>
          </p:cNvSpPr>
          <p:nvPr>
            <p:ph type="sldNum" sz="quarter" idx="5"/>
          </p:nvPr>
        </p:nvSpPr>
        <p:spPr/>
        <p:txBody>
          <a:bodyPr/>
          <a:lstStyle/>
          <a:p>
            <a:fld id="{69F54C32-273D-406B-81CC-0385B16B2387}" type="slidenum">
              <a:rPr lang="de-DE" smtClean="0"/>
              <a:t>7</a:t>
            </a:fld>
            <a:endParaRPr lang="de-DE"/>
          </a:p>
        </p:txBody>
      </p:sp>
    </p:spTree>
    <p:extLst>
      <p:ext uri="{BB962C8B-B14F-4D97-AF65-F5344CB8AC3E}">
        <p14:creationId xmlns:p14="http://schemas.microsoft.com/office/powerpoint/2010/main" val="1442699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BE634-BD7E-7568-F6F2-FDAB5C01121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F65C80E-619B-10DA-5669-783A92CCDA2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0841476-E042-6AE2-2645-7C4CFEC3C690}"/>
              </a:ext>
            </a:extLst>
          </p:cNvPr>
          <p:cNvSpPr>
            <a:spLocks noGrp="1"/>
          </p:cNvSpPr>
          <p:nvPr>
            <p:ph type="body" idx="1"/>
          </p:nvPr>
        </p:nvSpPr>
        <p:spPr/>
        <p:txBody>
          <a:bodyPr/>
          <a:lstStyle/>
          <a:p>
            <a:r>
              <a:rPr lang="de-DE" b="0" dirty="0" err="1"/>
              <a:t>Placeholder</a:t>
            </a:r>
            <a:r>
              <a:rPr lang="de-DE" b="0" dirty="0"/>
              <a:t> </a:t>
            </a:r>
            <a:r>
              <a:rPr lang="de-DE" b="0" dirty="0" err="1"/>
              <a:t>for</a:t>
            </a:r>
            <a:r>
              <a:rPr lang="de-DE" b="0" dirty="0"/>
              <a:t> </a:t>
            </a:r>
            <a:r>
              <a:rPr lang="de-DE" b="0" dirty="0" err="1"/>
              <a:t>contact</a:t>
            </a:r>
            <a:r>
              <a:rPr lang="de-DE" b="0" dirty="0"/>
              <a:t> </a:t>
            </a:r>
            <a:r>
              <a:rPr lang="de-DE" b="0" dirty="0" err="1"/>
              <a:t>details</a:t>
            </a:r>
            <a:endParaRPr lang="de-DE" b="0" dirty="0"/>
          </a:p>
        </p:txBody>
      </p:sp>
      <p:sp>
        <p:nvSpPr>
          <p:cNvPr id="4" name="Foliennummernplatzhalter 3">
            <a:extLst>
              <a:ext uri="{FF2B5EF4-FFF2-40B4-BE49-F238E27FC236}">
                <a16:creationId xmlns:a16="http://schemas.microsoft.com/office/drawing/2014/main" id="{C79A66A6-F502-E634-2AFD-53EA3729892C}"/>
              </a:ext>
            </a:extLst>
          </p:cNvPr>
          <p:cNvSpPr>
            <a:spLocks noGrp="1"/>
          </p:cNvSpPr>
          <p:nvPr>
            <p:ph type="sldNum" sz="quarter" idx="5"/>
          </p:nvPr>
        </p:nvSpPr>
        <p:spPr/>
        <p:txBody>
          <a:bodyPr/>
          <a:lstStyle/>
          <a:p>
            <a:fld id="{69F54C32-273D-406B-81CC-0385B16B2387}" type="slidenum">
              <a:rPr lang="de-DE" smtClean="0"/>
              <a:t>8</a:t>
            </a:fld>
            <a:endParaRPr lang="de-DE"/>
          </a:p>
        </p:txBody>
      </p:sp>
    </p:spTree>
    <p:extLst>
      <p:ext uri="{BB962C8B-B14F-4D97-AF65-F5344CB8AC3E}">
        <p14:creationId xmlns:p14="http://schemas.microsoft.com/office/powerpoint/2010/main" val="4178883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11FC41-B231-6072-16B4-7D7978EA81E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F655C4D6-1915-F299-1A67-84BB095D1A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8CEC06EB-687F-B675-D3E2-39AE7D6A00C9}"/>
              </a:ext>
            </a:extLst>
          </p:cNvPr>
          <p:cNvSpPr>
            <a:spLocks noGrp="1"/>
          </p:cNvSpPr>
          <p:nvPr>
            <p:ph type="dt" sz="half" idx="10"/>
          </p:nvPr>
        </p:nvSpPr>
        <p:spPr/>
        <p:txBody>
          <a:bodyPr/>
          <a:lstStyle/>
          <a:p>
            <a:fld id="{D8652DC7-923E-4ED9-9FD9-404D7564B31B}" type="datetimeFigureOut">
              <a:rPr lang="de-DE" smtClean="0"/>
              <a:t>19.06.2025</a:t>
            </a:fld>
            <a:endParaRPr lang="de-DE"/>
          </a:p>
        </p:txBody>
      </p:sp>
      <p:sp>
        <p:nvSpPr>
          <p:cNvPr id="5" name="Fußzeilenplatzhalter 4">
            <a:extLst>
              <a:ext uri="{FF2B5EF4-FFF2-40B4-BE49-F238E27FC236}">
                <a16:creationId xmlns:a16="http://schemas.microsoft.com/office/drawing/2014/main" id="{9C135D3F-BDBD-4579-703C-76BC8D73F2E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D8FC283-E999-2B87-DD31-15240E0720E1}"/>
              </a:ext>
            </a:extLst>
          </p:cNvPr>
          <p:cNvSpPr>
            <a:spLocks noGrp="1"/>
          </p:cNvSpPr>
          <p:nvPr>
            <p:ph type="sldNum" sz="quarter" idx="12"/>
          </p:nvPr>
        </p:nvSpPr>
        <p:spPr/>
        <p:txBody>
          <a:bodyPr/>
          <a:lstStyle/>
          <a:p>
            <a:fld id="{89F087C7-14FA-4CAB-AD52-77A48E9A4153}" type="slidenum">
              <a:rPr lang="de-DE" smtClean="0"/>
              <a:t>‹#›</a:t>
            </a:fld>
            <a:endParaRPr lang="de-DE"/>
          </a:p>
        </p:txBody>
      </p:sp>
    </p:spTree>
    <p:extLst>
      <p:ext uri="{BB962C8B-B14F-4D97-AF65-F5344CB8AC3E}">
        <p14:creationId xmlns:p14="http://schemas.microsoft.com/office/powerpoint/2010/main" val="318068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14D046-7DE5-5B2D-CD35-25BFD437CA34}"/>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02870550-EC25-9ED2-D8AE-B3328B1E5B86}"/>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B8F3F2A-3C35-28BE-058A-63992E52CB64}"/>
              </a:ext>
            </a:extLst>
          </p:cNvPr>
          <p:cNvSpPr>
            <a:spLocks noGrp="1"/>
          </p:cNvSpPr>
          <p:nvPr>
            <p:ph type="dt" sz="half" idx="10"/>
          </p:nvPr>
        </p:nvSpPr>
        <p:spPr/>
        <p:txBody>
          <a:bodyPr/>
          <a:lstStyle/>
          <a:p>
            <a:fld id="{D8652DC7-923E-4ED9-9FD9-404D7564B31B}" type="datetimeFigureOut">
              <a:rPr lang="de-DE" smtClean="0"/>
              <a:t>19.06.2025</a:t>
            </a:fld>
            <a:endParaRPr lang="de-DE"/>
          </a:p>
        </p:txBody>
      </p:sp>
      <p:sp>
        <p:nvSpPr>
          <p:cNvPr id="5" name="Fußzeilenplatzhalter 4">
            <a:extLst>
              <a:ext uri="{FF2B5EF4-FFF2-40B4-BE49-F238E27FC236}">
                <a16:creationId xmlns:a16="http://schemas.microsoft.com/office/drawing/2014/main" id="{F249B8BF-4CDA-046D-EDD7-F0CB467271A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ACB1E2F-C1C2-D59D-658D-EE3F3E12541D}"/>
              </a:ext>
            </a:extLst>
          </p:cNvPr>
          <p:cNvSpPr>
            <a:spLocks noGrp="1"/>
          </p:cNvSpPr>
          <p:nvPr>
            <p:ph type="sldNum" sz="quarter" idx="12"/>
          </p:nvPr>
        </p:nvSpPr>
        <p:spPr/>
        <p:txBody>
          <a:bodyPr/>
          <a:lstStyle/>
          <a:p>
            <a:fld id="{89F087C7-14FA-4CAB-AD52-77A48E9A4153}" type="slidenum">
              <a:rPr lang="de-DE" smtClean="0"/>
              <a:t>‹#›</a:t>
            </a:fld>
            <a:endParaRPr lang="de-DE"/>
          </a:p>
        </p:txBody>
      </p:sp>
    </p:spTree>
    <p:extLst>
      <p:ext uri="{BB962C8B-B14F-4D97-AF65-F5344CB8AC3E}">
        <p14:creationId xmlns:p14="http://schemas.microsoft.com/office/powerpoint/2010/main" val="259002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E35E6FE-F51C-855C-E08A-7913D2906413}"/>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BF85967F-2481-FF7A-A62A-DF63F313ED04}"/>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BC47C08-0FD8-400F-4386-354DBAF02EED}"/>
              </a:ext>
            </a:extLst>
          </p:cNvPr>
          <p:cNvSpPr>
            <a:spLocks noGrp="1"/>
          </p:cNvSpPr>
          <p:nvPr>
            <p:ph type="dt" sz="half" idx="10"/>
          </p:nvPr>
        </p:nvSpPr>
        <p:spPr/>
        <p:txBody>
          <a:bodyPr/>
          <a:lstStyle/>
          <a:p>
            <a:fld id="{D8652DC7-923E-4ED9-9FD9-404D7564B31B}" type="datetimeFigureOut">
              <a:rPr lang="de-DE" smtClean="0"/>
              <a:t>19.06.2025</a:t>
            </a:fld>
            <a:endParaRPr lang="de-DE"/>
          </a:p>
        </p:txBody>
      </p:sp>
      <p:sp>
        <p:nvSpPr>
          <p:cNvPr id="5" name="Fußzeilenplatzhalter 4">
            <a:extLst>
              <a:ext uri="{FF2B5EF4-FFF2-40B4-BE49-F238E27FC236}">
                <a16:creationId xmlns:a16="http://schemas.microsoft.com/office/drawing/2014/main" id="{C21DD09B-BA2D-A422-FA4B-B2DE990292E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9AEDFEA-EC3E-6200-22C2-E3BF5FFDEBE1}"/>
              </a:ext>
            </a:extLst>
          </p:cNvPr>
          <p:cNvSpPr>
            <a:spLocks noGrp="1"/>
          </p:cNvSpPr>
          <p:nvPr>
            <p:ph type="sldNum" sz="quarter" idx="12"/>
          </p:nvPr>
        </p:nvSpPr>
        <p:spPr/>
        <p:txBody>
          <a:bodyPr/>
          <a:lstStyle/>
          <a:p>
            <a:fld id="{89F087C7-14FA-4CAB-AD52-77A48E9A4153}" type="slidenum">
              <a:rPr lang="de-DE" smtClean="0"/>
              <a:t>‹#›</a:t>
            </a:fld>
            <a:endParaRPr lang="de-DE"/>
          </a:p>
        </p:txBody>
      </p:sp>
    </p:spTree>
    <p:extLst>
      <p:ext uri="{BB962C8B-B14F-4D97-AF65-F5344CB8AC3E}">
        <p14:creationId xmlns:p14="http://schemas.microsoft.com/office/powerpoint/2010/main" val="1919135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F4FA3D-D0C4-5E32-EA83-D97B23EEFD2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970E82B-A7B9-162C-6336-510C98A9A1AE}"/>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61EFF03-25DF-3916-B4BA-A702595B2E7E}"/>
              </a:ext>
            </a:extLst>
          </p:cNvPr>
          <p:cNvSpPr>
            <a:spLocks noGrp="1"/>
          </p:cNvSpPr>
          <p:nvPr>
            <p:ph type="dt" sz="half" idx="10"/>
          </p:nvPr>
        </p:nvSpPr>
        <p:spPr/>
        <p:txBody>
          <a:bodyPr/>
          <a:lstStyle/>
          <a:p>
            <a:fld id="{D8652DC7-923E-4ED9-9FD9-404D7564B31B}" type="datetimeFigureOut">
              <a:rPr lang="de-DE" smtClean="0"/>
              <a:t>19.06.2025</a:t>
            </a:fld>
            <a:endParaRPr lang="de-DE"/>
          </a:p>
        </p:txBody>
      </p:sp>
      <p:sp>
        <p:nvSpPr>
          <p:cNvPr id="5" name="Fußzeilenplatzhalter 4">
            <a:extLst>
              <a:ext uri="{FF2B5EF4-FFF2-40B4-BE49-F238E27FC236}">
                <a16:creationId xmlns:a16="http://schemas.microsoft.com/office/drawing/2014/main" id="{BFBA3DB0-49E8-1697-B439-015FC3AE376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936ECAC-21AD-1FA4-B691-C632CDE2C8C3}"/>
              </a:ext>
            </a:extLst>
          </p:cNvPr>
          <p:cNvSpPr>
            <a:spLocks noGrp="1"/>
          </p:cNvSpPr>
          <p:nvPr>
            <p:ph type="sldNum" sz="quarter" idx="12"/>
          </p:nvPr>
        </p:nvSpPr>
        <p:spPr/>
        <p:txBody>
          <a:bodyPr/>
          <a:lstStyle/>
          <a:p>
            <a:fld id="{89F087C7-14FA-4CAB-AD52-77A48E9A4153}" type="slidenum">
              <a:rPr lang="de-DE" smtClean="0"/>
              <a:t>‹#›</a:t>
            </a:fld>
            <a:endParaRPr lang="de-DE"/>
          </a:p>
        </p:txBody>
      </p:sp>
    </p:spTree>
    <p:extLst>
      <p:ext uri="{BB962C8B-B14F-4D97-AF65-F5344CB8AC3E}">
        <p14:creationId xmlns:p14="http://schemas.microsoft.com/office/powerpoint/2010/main" val="3367313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6CCA0F-D574-796E-62EB-CE07BFDDF244}"/>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717D99E7-4590-CF9B-C502-0DAF02382C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F405BB4-9439-583F-2691-052AD4E2A256}"/>
              </a:ext>
            </a:extLst>
          </p:cNvPr>
          <p:cNvSpPr>
            <a:spLocks noGrp="1"/>
          </p:cNvSpPr>
          <p:nvPr>
            <p:ph type="dt" sz="half" idx="10"/>
          </p:nvPr>
        </p:nvSpPr>
        <p:spPr/>
        <p:txBody>
          <a:bodyPr/>
          <a:lstStyle/>
          <a:p>
            <a:fld id="{D8652DC7-923E-4ED9-9FD9-404D7564B31B}" type="datetimeFigureOut">
              <a:rPr lang="de-DE" smtClean="0"/>
              <a:t>19.06.2025</a:t>
            </a:fld>
            <a:endParaRPr lang="de-DE"/>
          </a:p>
        </p:txBody>
      </p:sp>
      <p:sp>
        <p:nvSpPr>
          <p:cNvPr id="5" name="Fußzeilenplatzhalter 4">
            <a:extLst>
              <a:ext uri="{FF2B5EF4-FFF2-40B4-BE49-F238E27FC236}">
                <a16:creationId xmlns:a16="http://schemas.microsoft.com/office/drawing/2014/main" id="{81BB15DD-6B8D-5F1C-08B5-5C53C268700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C07CECA-3178-1313-2938-612163EE94A0}"/>
              </a:ext>
            </a:extLst>
          </p:cNvPr>
          <p:cNvSpPr>
            <a:spLocks noGrp="1"/>
          </p:cNvSpPr>
          <p:nvPr>
            <p:ph type="sldNum" sz="quarter" idx="12"/>
          </p:nvPr>
        </p:nvSpPr>
        <p:spPr/>
        <p:txBody>
          <a:bodyPr/>
          <a:lstStyle/>
          <a:p>
            <a:fld id="{89F087C7-14FA-4CAB-AD52-77A48E9A4153}" type="slidenum">
              <a:rPr lang="de-DE" smtClean="0"/>
              <a:t>‹#›</a:t>
            </a:fld>
            <a:endParaRPr lang="de-DE"/>
          </a:p>
        </p:txBody>
      </p:sp>
    </p:spTree>
    <p:extLst>
      <p:ext uri="{BB962C8B-B14F-4D97-AF65-F5344CB8AC3E}">
        <p14:creationId xmlns:p14="http://schemas.microsoft.com/office/powerpoint/2010/main" val="657864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3AEA0C-56A9-D2B0-4789-41701F0685F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E079C89-3E4E-DA7D-A2B7-5C2BB22B661B}"/>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2804348C-4E19-F15A-2DED-FCF2ADE835B0}"/>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02903472-3C76-93A5-6C22-7C78A774A1C7}"/>
              </a:ext>
            </a:extLst>
          </p:cNvPr>
          <p:cNvSpPr>
            <a:spLocks noGrp="1"/>
          </p:cNvSpPr>
          <p:nvPr>
            <p:ph type="dt" sz="half" idx="10"/>
          </p:nvPr>
        </p:nvSpPr>
        <p:spPr/>
        <p:txBody>
          <a:bodyPr/>
          <a:lstStyle/>
          <a:p>
            <a:fld id="{D8652DC7-923E-4ED9-9FD9-404D7564B31B}" type="datetimeFigureOut">
              <a:rPr lang="de-DE" smtClean="0"/>
              <a:t>19.06.2025</a:t>
            </a:fld>
            <a:endParaRPr lang="de-DE"/>
          </a:p>
        </p:txBody>
      </p:sp>
      <p:sp>
        <p:nvSpPr>
          <p:cNvPr id="6" name="Fußzeilenplatzhalter 5">
            <a:extLst>
              <a:ext uri="{FF2B5EF4-FFF2-40B4-BE49-F238E27FC236}">
                <a16:creationId xmlns:a16="http://schemas.microsoft.com/office/drawing/2014/main" id="{CE094373-DE02-BB28-8227-E0A51B4D047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80947D7-232E-A8E6-871B-488B121437BA}"/>
              </a:ext>
            </a:extLst>
          </p:cNvPr>
          <p:cNvSpPr>
            <a:spLocks noGrp="1"/>
          </p:cNvSpPr>
          <p:nvPr>
            <p:ph type="sldNum" sz="quarter" idx="12"/>
          </p:nvPr>
        </p:nvSpPr>
        <p:spPr/>
        <p:txBody>
          <a:bodyPr/>
          <a:lstStyle/>
          <a:p>
            <a:fld id="{89F087C7-14FA-4CAB-AD52-77A48E9A4153}" type="slidenum">
              <a:rPr lang="de-DE" smtClean="0"/>
              <a:t>‹#›</a:t>
            </a:fld>
            <a:endParaRPr lang="de-DE"/>
          </a:p>
        </p:txBody>
      </p:sp>
    </p:spTree>
    <p:extLst>
      <p:ext uri="{BB962C8B-B14F-4D97-AF65-F5344CB8AC3E}">
        <p14:creationId xmlns:p14="http://schemas.microsoft.com/office/powerpoint/2010/main" val="3098930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AE7D48-0845-5CE9-97EA-1928414243D5}"/>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E7C783D-482A-6D30-52FC-A5B4232F50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1D4EC78-C060-798B-AA41-3425FBD8003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7442DE32-87BA-64B9-7EED-BDECDE3147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3261C5EB-2FAD-FDDE-FD63-4AAEB5573F5D}"/>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2D5C4446-7DF6-0779-25D5-7EF79733AD73}"/>
              </a:ext>
            </a:extLst>
          </p:cNvPr>
          <p:cNvSpPr>
            <a:spLocks noGrp="1"/>
          </p:cNvSpPr>
          <p:nvPr>
            <p:ph type="dt" sz="half" idx="10"/>
          </p:nvPr>
        </p:nvSpPr>
        <p:spPr/>
        <p:txBody>
          <a:bodyPr/>
          <a:lstStyle/>
          <a:p>
            <a:fld id="{D8652DC7-923E-4ED9-9FD9-404D7564B31B}" type="datetimeFigureOut">
              <a:rPr lang="de-DE" smtClean="0"/>
              <a:t>19.06.2025</a:t>
            </a:fld>
            <a:endParaRPr lang="de-DE"/>
          </a:p>
        </p:txBody>
      </p:sp>
      <p:sp>
        <p:nvSpPr>
          <p:cNvPr id="8" name="Fußzeilenplatzhalter 7">
            <a:extLst>
              <a:ext uri="{FF2B5EF4-FFF2-40B4-BE49-F238E27FC236}">
                <a16:creationId xmlns:a16="http://schemas.microsoft.com/office/drawing/2014/main" id="{EA331CD4-19E0-FAE5-0737-8AF05BA31FD5}"/>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5818ED93-8F4A-3F3B-31AA-0BF0F6153CA5}"/>
              </a:ext>
            </a:extLst>
          </p:cNvPr>
          <p:cNvSpPr>
            <a:spLocks noGrp="1"/>
          </p:cNvSpPr>
          <p:nvPr>
            <p:ph type="sldNum" sz="quarter" idx="12"/>
          </p:nvPr>
        </p:nvSpPr>
        <p:spPr/>
        <p:txBody>
          <a:bodyPr/>
          <a:lstStyle/>
          <a:p>
            <a:fld id="{89F087C7-14FA-4CAB-AD52-77A48E9A4153}" type="slidenum">
              <a:rPr lang="de-DE" smtClean="0"/>
              <a:t>‹#›</a:t>
            </a:fld>
            <a:endParaRPr lang="de-DE"/>
          </a:p>
        </p:txBody>
      </p:sp>
    </p:spTree>
    <p:extLst>
      <p:ext uri="{BB962C8B-B14F-4D97-AF65-F5344CB8AC3E}">
        <p14:creationId xmlns:p14="http://schemas.microsoft.com/office/powerpoint/2010/main" val="3648184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06BC66-4FE2-1024-A461-2D2239D016E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2D977428-0CC4-566C-A127-6672A0BA8C31}"/>
              </a:ext>
            </a:extLst>
          </p:cNvPr>
          <p:cNvSpPr>
            <a:spLocks noGrp="1"/>
          </p:cNvSpPr>
          <p:nvPr>
            <p:ph type="dt" sz="half" idx="10"/>
          </p:nvPr>
        </p:nvSpPr>
        <p:spPr/>
        <p:txBody>
          <a:bodyPr/>
          <a:lstStyle/>
          <a:p>
            <a:fld id="{D8652DC7-923E-4ED9-9FD9-404D7564B31B}" type="datetimeFigureOut">
              <a:rPr lang="de-DE" smtClean="0"/>
              <a:t>19.06.2025</a:t>
            </a:fld>
            <a:endParaRPr lang="de-DE"/>
          </a:p>
        </p:txBody>
      </p:sp>
      <p:sp>
        <p:nvSpPr>
          <p:cNvPr id="4" name="Fußzeilenplatzhalter 3">
            <a:extLst>
              <a:ext uri="{FF2B5EF4-FFF2-40B4-BE49-F238E27FC236}">
                <a16:creationId xmlns:a16="http://schemas.microsoft.com/office/drawing/2014/main" id="{07170B6D-2E19-8AF4-E628-2EF868B86D33}"/>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1DD474F0-8EB5-5930-ECDA-86C0E46075D0}"/>
              </a:ext>
            </a:extLst>
          </p:cNvPr>
          <p:cNvSpPr>
            <a:spLocks noGrp="1"/>
          </p:cNvSpPr>
          <p:nvPr>
            <p:ph type="sldNum" sz="quarter" idx="12"/>
          </p:nvPr>
        </p:nvSpPr>
        <p:spPr/>
        <p:txBody>
          <a:bodyPr/>
          <a:lstStyle/>
          <a:p>
            <a:fld id="{89F087C7-14FA-4CAB-AD52-77A48E9A4153}" type="slidenum">
              <a:rPr lang="de-DE" smtClean="0"/>
              <a:t>‹#›</a:t>
            </a:fld>
            <a:endParaRPr lang="de-DE"/>
          </a:p>
        </p:txBody>
      </p:sp>
    </p:spTree>
    <p:extLst>
      <p:ext uri="{BB962C8B-B14F-4D97-AF65-F5344CB8AC3E}">
        <p14:creationId xmlns:p14="http://schemas.microsoft.com/office/powerpoint/2010/main" val="1639522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DF6AD60-B96A-D270-1868-932A6658CABB}"/>
              </a:ext>
            </a:extLst>
          </p:cNvPr>
          <p:cNvSpPr>
            <a:spLocks noGrp="1"/>
          </p:cNvSpPr>
          <p:nvPr>
            <p:ph type="dt" sz="half" idx="10"/>
          </p:nvPr>
        </p:nvSpPr>
        <p:spPr/>
        <p:txBody>
          <a:bodyPr/>
          <a:lstStyle/>
          <a:p>
            <a:fld id="{D8652DC7-923E-4ED9-9FD9-404D7564B31B}" type="datetimeFigureOut">
              <a:rPr lang="de-DE" smtClean="0"/>
              <a:t>19.06.2025</a:t>
            </a:fld>
            <a:endParaRPr lang="de-DE"/>
          </a:p>
        </p:txBody>
      </p:sp>
      <p:sp>
        <p:nvSpPr>
          <p:cNvPr id="3" name="Fußzeilenplatzhalter 2">
            <a:extLst>
              <a:ext uri="{FF2B5EF4-FFF2-40B4-BE49-F238E27FC236}">
                <a16:creationId xmlns:a16="http://schemas.microsoft.com/office/drawing/2014/main" id="{7F382D0D-0C60-47EE-C10F-7574056B8EEB}"/>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179B6EE2-ED4F-AE9D-11D7-0600C7FE14CE}"/>
              </a:ext>
            </a:extLst>
          </p:cNvPr>
          <p:cNvSpPr>
            <a:spLocks noGrp="1"/>
          </p:cNvSpPr>
          <p:nvPr>
            <p:ph type="sldNum" sz="quarter" idx="12"/>
          </p:nvPr>
        </p:nvSpPr>
        <p:spPr/>
        <p:txBody>
          <a:bodyPr/>
          <a:lstStyle/>
          <a:p>
            <a:fld id="{89F087C7-14FA-4CAB-AD52-77A48E9A4153}" type="slidenum">
              <a:rPr lang="de-DE" smtClean="0"/>
              <a:t>‹#›</a:t>
            </a:fld>
            <a:endParaRPr lang="de-DE"/>
          </a:p>
        </p:txBody>
      </p:sp>
    </p:spTree>
    <p:extLst>
      <p:ext uri="{BB962C8B-B14F-4D97-AF65-F5344CB8AC3E}">
        <p14:creationId xmlns:p14="http://schemas.microsoft.com/office/powerpoint/2010/main" val="365950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C60ABD-850F-8843-D956-93F8A96702F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C8659FA7-401D-8520-B3E8-4A758E5D17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1BA0B8B6-8D38-9FC2-D82C-09CD819558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F2A1B9E-6BCF-36B0-BEAE-5F0DC4B67F14}"/>
              </a:ext>
            </a:extLst>
          </p:cNvPr>
          <p:cNvSpPr>
            <a:spLocks noGrp="1"/>
          </p:cNvSpPr>
          <p:nvPr>
            <p:ph type="dt" sz="half" idx="10"/>
          </p:nvPr>
        </p:nvSpPr>
        <p:spPr/>
        <p:txBody>
          <a:bodyPr/>
          <a:lstStyle/>
          <a:p>
            <a:fld id="{D8652DC7-923E-4ED9-9FD9-404D7564B31B}" type="datetimeFigureOut">
              <a:rPr lang="de-DE" smtClean="0"/>
              <a:t>19.06.2025</a:t>
            </a:fld>
            <a:endParaRPr lang="de-DE"/>
          </a:p>
        </p:txBody>
      </p:sp>
      <p:sp>
        <p:nvSpPr>
          <p:cNvPr id="6" name="Fußzeilenplatzhalter 5">
            <a:extLst>
              <a:ext uri="{FF2B5EF4-FFF2-40B4-BE49-F238E27FC236}">
                <a16:creationId xmlns:a16="http://schemas.microsoft.com/office/drawing/2014/main" id="{58079873-2132-B634-6D1B-E043A721B16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A7DBB86-09FD-CB39-1CF7-E35BC6027BF0}"/>
              </a:ext>
            </a:extLst>
          </p:cNvPr>
          <p:cNvSpPr>
            <a:spLocks noGrp="1"/>
          </p:cNvSpPr>
          <p:nvPr>
            <p:ph type="sldNum" sz="quarter" idx="12"/>
          </p:nvPr>
        </p:nvSpPr>
        <p:spPr/>
        <p:txBody>
          <a:bodyPr/>
          <a:lstStyle/>
          <a:p>
            <a:fld id="{89F087C7-14FA-4CAB-AD52-77A48E9A4153}" type="slidenum">
              <a:rPr lang="de-DE" smtClean="0"/>
              <a:t>‹#›</a:t>
            </a:fld>
            <a:endParaRPr lang="de-DE"/>
          </a:p>
        </p:txBody>
      </p:sp>
    </p:spTree>
    <p:extLst>
      <p:ext uri="{BB962C8B-B14F-4D97-AF65-F5344CB8AC3E}">
        <p14:creationId xmlns:p14="http://schemas.microsoft.com/office/powerpoint/2010/main" val="3178387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4760C7-11FD-27DC-1933-82FD9617345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398C5E97-453F-5CBB-53FB-2E68F5FEE2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CC07337D-4AA3-982B-F5C4-5260472A4C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8B69D40-15F1-6C9C-FFF3-91AB31374CE3}"/>
              </a:ext>
            </a:extLst>
          </p:cNvPr>
          <p:cNvSpPr>
            <a:spLocks noGrp="1"/>
          </p:cNvSpPr>
          <p:nvPr>
            <p:ph type="dt" sz="half" idx="10"/>
          </p:nvPr>
        </p:nvSpPr>
        <p:spPr/>
        <p:txBody>
          <a:bodyPr/>
          <a:lstStyle/>
          <a:p>
            <a:fld id="{D8652DC7-923E-4ED9-9FD9-404D7564B31B}" type="datetimeFigureOut">
              <a:rPr lang="de-DE" smtClean="0"/>
              <a:t>19.06.2025</a:t>
            </a:fld>
            <a:endParaRPr lang="de-DE"/>
          </a:p>
        </p:txBody>
      </p:sp>
      <p:sp>
        <p:nvSpPr>
          <p:cNvPr id="6" name="Fußzeilenplatzhalter 5">
            <a:extLst>
              <a:ext uri="{FF2B5EF4-FFF2-40B4-BE49-F238E27FC236}">
                <a16:creationId xmlns:a16="http://schemas.microsoft.com/office/drawing/2014/main" id="{7A51118D-D149-2B00-B73A-1A6A1E4C3D3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1D1EE47-9DF3-8C32-AE98-BBCBC5F201F7}"/>
              </a:ext>
            </a:extLst>
          </p:cNvPr>
          <p:cNvSpPr>
            <a:spLocks noGrp="1"/>
          </p:cNvSpPr>
          <p:nvPr>
            <p:ph type="sldNum" sz="quarter" idx="12"/>
          </p:nvPr>
        </p:nvSpPr>
        <p:spPr/>
        <p:txBody>
          <a:bodyPr/>
          <a:lstStyle/>
          <a:p>
            <a:fld id="{89F087C7-14FA-4CAB-AD52-77A48E9A4153}" type="slidenum">
              <a:rPr lang="de-DE" smtClean="0"/>
              <a:t>‹#›</a:t>
            </a:fld>
            <a:endParaRPr lang="de-DE"/>
          </a:p>
        </p:txBody>
      </p:sp>
    </p:spTree>
    <p:extLst>
      <p:ext uri="{BB962C8B-B14F-4D97-AF65-F5344CB8AC3E}">
        <p14:creationId xmlns:p14="http://schemas.microsoft.com/office/powerpoint/2010/main" val="3538584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E359DAF-5BB4-5D12-2DE2-E10B82F0A5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7023CC6A-BF39-F797-2EC8-A8274BE1D1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2594C1E-3979-17E9-5160-24C3C57509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8652DC7-923E-4ED9-9FD9-404D7564B31B}" type="datetimeFigureOut">
              <a:rPr lang="de-DE" smtClean="0"/>
              <a:t>19.06.2025</a:t>
            </a:fld>
            <a:endParaRPr lang="de-DE"/>
          </a:p>
        </p:txBody>
      </p:sp>
      <p:sp>
        <p:nvSpPr>
          <p:cNvPr id="5" name="Fußzeilenplatzhalter 4">
            <a:extLst>
              <a:ext uri="{FF2B5EF4-FFF2-40B4-BE49-F238E27FC236}">
                <a16:creationId xmlns:a16="http://schemas.microsoft.com/office/drawing/2014/main" id="{EC765863-A63E-0902-FC02-D84AAEB919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EBC935CA-6FA6-4BDD-A5E1-409AC0FF1B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9F087C7-14FA-4CAB-AD52-77A48E9A4153}" type="slidenum">
              <a:rPr lang="de-DE" smtClean="0"/>
              <a:t>‹#›</a:t>
            </a:fld>
            <a:endParaRPr lang="de-DE"/>
          </a:p>
        </p:txBody>
      </p:sp>
    </p:spTree>
    <p:extLst>
      <p:ext uri="{BB962C8B-B14F-4D97-AF65-F5344CB8AC3E}">
        <p14:creationId xmlns:p14="http://schemas.microsoft.com/office/powerpoint/2010/main" val="366056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stretch>
            <a:fillRect/>
          </a:stretch>
        </p:blipFill>
        <p:spPr>
          <a:xfrm>
            <a:off x="0" y="187693"/>
            <a:ext cx="12192001" cy="7334988"/>
          </a:xfrm>
          <a:prstGeom prst="rect">
            <a:avLst/>
          </a:prstGeom>
        </p:spPr>
      </p:pic>
      <p:sp>
        <p:nvSpPr>
          <p:cNvPr id="2" name="Titel 1"/>
          <p:cNvSpPr>
            <a:spLocks noGrp="1"/>
          </p:cNvSpPr>
          <p:nvPr>
            <p:ph type="ctrTitle"/>
          </p:nvPr>
        </p:nvSpPr>
        <p:spPr>
          <a:xfrm>
            <a:off x="224235" y="4805932"/>
            <a:ext cx="7772400" cy="1368152"/>
          </a:xfrm>
        </p:spPr>
        <p:txBody>
          <a:bodyPr>
            <a:normAutofit fontScale="90000"/>
          </a:bodyPr>
          <a:lstStyle/>
          <a:p>
            <a:pPr algn="l"/>
            <a:br>
              <a:rPr lang="en-US" sz="2400" b="1" dirty="0">
                <a:solidFill>
                  <a:srgbClr val="FF0000"/>
                </a:solidFill>
              </a:rPr>
            </a:br>
            <a:br>
              <a:rPr lang="en-US" sz="2400" b="1" dirty="0">
                <a:solidFill>
                  <a:srgbClr val="FF0000"/>
                </a:solidFill>
              </a:rPr>
            </a:br>
            <a:br>
              <a:rPr lang="en-US" sz="2400" b="1" dirty="0">
                <a:solidFill>
                  <a:srgbClr val="FF0000"/>
                </a:solidFill>
              </a:rPr>
            </a:br>
            <a:br>
              <a:rPr lang="en-US" sz="2400" b="1" dirty="0">
                <a:solidFill>
                  <a:srgbClr val="FF0000"/>
                </a:solidFill>
              </a:rPr>
            </a:br>
            <a:br>
              <a:rPr lang="en-US" sz="2400" b="1" dirty="0">
                <a:solidFill>
                  <a:srgbClr val="FF0000"/>
                </a:solidFill>
              </a:rPr>
            </a:br>
            <a:br>
              <a:rPr lang="en-US" sz="2400" b="1" dirty="0">
                <a:solidFill>
                  <a:srgbClr val="FF0000"/>
                </a:solidFill>
              </a:rPr>
            </a:br>
            <a:br>
              <a:rPr lang="en-US" sz="2400" b="1" dirty="0">
                <a:solidFill>
                  <a:srgbClr val="FF0000"/>
                </a:solidFill>
              </a:rPr>
            </a:br>
            <a:br>
              <a:rPr lang="en-US" sz="2400" b="1" dirty="0">
                <a:solidFill>
                  <a:srgbClr val="FF0000"/>
                </a:solidFill>
              </a:rPr>
            </a:br>
            <a:br>
              <a:rPr lang="en-US" sz="2400" b="1" dirty="0">
                <a:solidFill>
                  <a:srgbClr val="FF0000"/>
                </a:solidFill>
              </a:rPr>
            </a:br>
            <a:br>
              <a:rPr lang="en-US" sz="2400" b="1" dirty="0">
                <a:solidFill>
                  <a:srgbClr val="FF0000"/>
                </a:solidFill>
              </a:rPr>
            </a:br>
            <a:br>
              <a:rPr lang="en-US" sz="3600" b="1" dirty="0">
                <a:solidFill>
                  <a:srgbClr val="FF0000"/>
                </a:solidFill>
                <a:effectLst>
                  <a:outerShdw blurRad="38100" dist="38100" dir="2700000" algn="tl">
                    <a:srgbClr val="000000">
                      <a:alpha val="43137"/>
                    </a:srgbClr>
                  </a:outerShdw>
                </a:effectLst>
                <a:latin typeface="BundesSerif Bold" panose="02050002050300000203" pitchFamily="18" charset="0"/>
              </a:rPr>
            </a:br>
            <a:br>
              <a:rPr lang="en-US" sz="3600" b="1" dirty="0">
                <a:solidFill>
                  <a:srgbClr val="FF0000"/>
                </a:solidFill>
                <a:effectLst>
                  <a:outerShdw blurRad="38100" dist="38100" dir="2700000" algn="tl">
                    <a:srgbClr val="000000">
                      <a:alpha val="43137"/>
                    </a:srgbClr>
                  </a:outerShdw>
                </a:effectLst>
                <a:latin typeface="BundesSerif Bold" panose="02050002050300000203" pitchFamily="18" charset="0"/>
              </a:rPr>
            </a:br>
            <a:r>
              <a:rPr lang="en-US" sz="4400" b="1" dirty="0">
                <a:solidFill>
                  <a:srgbClr val="002060"/>
                </a:solidFill>
                <a:effectLst>
                  <a:outerShdw blurRad="38100" dist="38100" dir="2700000" algn="tl">
                    <a:srgbClr val="000000">
                      <a:alpha val="43137"/>
                    </a:srgbClr>
                  </a:outerShdw>
                </a:effectLst>
                <a:latin typeface="BundesSerif Bold" panose="02050002050300000203" pitchFamily="18" charset="0"/>
              </a:rPr>
              <a:t>Friederike Dörfler</a:t>
            </a:r>
            <a:br>
              <a:rPr lang="en-US" sz="4400" b="1" dirty="0">
                <a:solidFill>
                  <a:srgbClr val="002060"/>
                </a:solidFill>
                <a:effectLst>
                  <a:outerShdw blurRad="38100" dist="38100" dir="2700000" algn="tl">
                    <a:srgbClr val="000000">
                      <a:alpha val="43137"/>
                    </a:srgbClr>
                  </a:outerShdw>
                </a:effectLst>
                <a:latin typeface="BundesSerif Bold" panose="02050002050300000203" pitchFamily="18" charset="0"/>
              </a:rPr>
            </a:br>
            <a:br>
              <a:rPr lang="en-US" sz="2200" b="1" dirty="0">
                <a:solidFill>
                  <a:srgbClr val="002060"/>
                </a:solidFill>
                <a:effectLst>
                  <a:outerShdw blurRad="38100" dist="38100" dir="2700000" algn="tl">
                    <a:srgbClr val="000000">
                      <a:alpha val="43137"/>
                    </a:srgbClr>
                  </a:outerShdw>
                </a:effectLst>
                <a:latin typeface="BundesSerif Bold" panose="02050002050300000203" pitchFamily="18" charset="0"/>
              </a:rPr>
            </a:br>
            <a:r>
              <a:rPr lang="en-US" sz="3100" b="1" dirty="0">
                <a:solidFill>
                  <a:srgbClr val="002060"/>
                </a:solidFill>
                <a:effectLst>
                  <a:outerShdw blurRad="38100" dist="38100" dir="2700000" algn="tl">
                    <a:srgbClr val="000000">
                      <a:alpha val="43137"/>
                    </a:srgbClr>
                  </a:outerShdw>
                </a:effectLst>
                <a:latin typeface="BundesSerif Bold" panose="02050002050300000203" pitchFamily="18" charset="0"/>
              </a:rPr>
              <a:t>Counsellor for Food and Agriculture</a:t>
            </a:r>
            <a:br>
              <a:rPr lang="en-US" sz="3100" b="1" dirty="0">
                <a:solidFill>
                  <a:srgbClr val="002060"/>
                </a:solidFill>
                <a:effectLst>
                  <a:outerShdw blurRad="38100" dist="38100" dir="2700000" algn="tl">
                    <a:srgbClr val="000000">
                      <a:alpha val="43137"/>
                    </a:srgbClr>
                  </a:outerShdw>
                </a:effectLst>
                <a:latin typeface="BundesSerif Bold" panose="02050002050300000203" pitchFamily="18" charset="0"/>
              </a:rPr>
            </a:br>
            <a:r>
              <a:rPr lang="en-US" sz="3100" b="1" dirty="0">
                <a:solidFill>
                  <a:srgbClr val="002060"/>
                </a:solidFill>
                <a:effectLst>
                  <a:outerShdw blurRad="38100" dist="38100" dir="2700000" algn="tl">
                    <a:srgbClr val="000000">
                      <a:alpha val="43137"/>
                    </a:srgbClr>
                  </a:outerShdw>
                </a:effectLst>
                <a:latin typeface="BundesSerif Bold" panose="02050002050300000203" pitchFamily="18" charset="0"/>
              </a:rPr>
              <a:t>German Embassy, Beijing</a:t>
            </a:r>
          </a:p>
        </p:txBody>
      </p:sp>
      <p:pic>
        <p:nvPicPr>
          <p:cNvPr id="4" name="Bild 3"/>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76464" cy="1728192"/>
          </a:xfrm>
          <a:prstGeom prst="rect">
            <a:avLst/>
          </a:prstGeom>
          <a:solidFill>
            <a:srgbClr val="FFFFFF"/>
          </a:solidFill>
        </p:spPr>
      </p:pic>
    </p:spTree>
    <p:extLst>
      <p:ext uri="{BB962C8B-B14F-4D97-AF65-F5344CB8AC3E}">
        <p14:creationId xmlns:p14="http://schemas.microsoft.com/office/powerpoint/2010/main" val="3956623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42AB52-88BD-319B-9CC7-4DCDB2BF533E}"/>
            </a:ext>
          </a:extLst>
        </p:cNvPr>
        <p:cNvGrpSpPr/>
        <p:nvPr/>
      </p:nvGrpSpPr>
      <p:grpSpPr>
        <a:xfrm>
          <a:off x="0" y="0"/>
          <a:ext cx="0" cy="0"/>
          <a:chOff x="0" y="0"/>
          <a:chExt cx="0" cy="0"/>
        </a:xfrm>
      </p:grpSpPr>
      <p:pic>
        <p:nvPicPr>
          <p:cNvPr id="7" name="Grafik 6" descr="Ein Bild, das Text, Schrift, Screenshot, Design enthält.&#10;&#10;KI-generierte Inhalte können fehlerhaft sein.">
            <a:extLst>
              <a:ext uri="{FF2B5EF4-FFF2-40B4-BE49-F238E27FC236}">
                <a16:creationId xmlns:a16="http://schemas.microsoft.com/office/drawing/2014/main" id="{05691DD9-3214-44F1-E297-837F25ED4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543" y="1533005"/>
            <a:ext cx="7480951" cy="5324995"/>
          </a:xfrm>
          <a:prstGeom prst="rect">
            <a:avLst/>
          </a:prstGeom>
        </p:spPr>
      </p:pic>
      <p:sp>
        <p:nvSpPr>
          <p:cNvPr id="11"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1EAC8CC-4A86-FE59-E62B-DB981FCB08BE}"/>
              </a:ext>
            </a:extLst>
          </p:cNvPr>
          <p:cNvSpPr>
            <a:spLocks noGrp="1"/>
          </p:cNvSpPr>
          <p:nvPr>
            <p:ph type="title"/>
          </p:nvPr>
        </p:nvSpPr>
        <p:spPr>
          <a:xfrm>
            <a:off x="0" y="643467"/>
            <a:ext cx="12192000" cy="744836"/>
          </a:xfrm>
          <a:solidFill>
            <a:srgbClr val="044C7E"/>
          </a:solidFill>
        </p:spPr>
        <p:txBody>
          <a:bodyPr vert="horz" lIns="91440" tIns="45720" rIns="91440" bIns="45720" rtlCol="0" anchor="ctr">
            <a:normAutofit/>
          </a:bodyPr>
          <a:lstStyle/>
          <a:p>
            <a:pPr algn="ctr"/>
            <a:r>
              <a:rPr lang="en-US" sz="3200" kern="1200" dirty="0">
                <a:solidFill>
                  <a:schemeClr val="bg1"/>
                </a:solidFill>
                <a:latin typeface="+mj-lt"/>
                <a:ea typeface="+mj-ea"/>
                <a:cs typeface="+mj-cs"/>
              </a:rPr>
              <a:t>Continued Structural Change and a Reliable Forecast</a:t>
            </a:r>
          </a:p>
        </p:txBody>
      </p:sp>
      <p:cxnSp>
        <p:nvCxnSpPr>
          <p:cNvPr id="27" name="Gerade Verbindung mit Pfeil 26">
            <a:extLst>
              <a:ext uri="{FF2B5EF4-FFF2-40B4-BE49-F238E27FC236}">
                <a16:creationId xmlns:a16="http://schemas.microsoft.com/office/drawing/2014/main" id="{8CE452D2-A52F-1B19-8403-8CBD33E1A898}"/>
              </a:ext>
            </a:extLst>
          </p:cNvPr>
          <p:cNvCxnSpPr>
            <a:cxnSpLocks/>
          </p:cNvCxnSpPr>
          <p:nvPr/>
        </p:nvCxnSpPr>
        <p:spPr>
          <a:xfrm>
            <a:off x="7794055" y="4656966"/>
            <a:ext cx="1313369" cy="189354"/>
          </a:xfrm>
          <a:prstGeom prst="straightConnector1">
            <a:avLst/>
          </a:prstGeom>
          <a:ln>
            <a:solidFill>
              <a:schemeClr val="bg2">
                <a:lumMod val="9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 name="Inhaltsplatzhalter 2">
            <a:extLst>
              <a:ext uri="{FF2B5EF4-FFF2-40B4-BE49-F238E27FC236}">
                <a16:creationId xmlns:a16="http://schemas.microsoft.com/office/drawing/2014/main" id="{AF2BC8F4-E330-A8C2-2E78-A48A1B136F2D}"/>
              </a:ext>
            </a:extLst>
          </p:cNvPr>
          <p:cNvSpPr>
            <a:spLocks noGrp="1"/>
          </p:cNvSpPr>
          <p:nvPr>
            <p:ph idx="1"/>
          </p:nvPr>
        </p:nvSpPr>
        <p:spPr>
          <a:xfrm>
            <a:off x="8041883" y="2968449"/>
            <a:ext cx="3725574" cy="643432"/>
          </a:xfrm>
          <a:solidFill>
            <a:srgbClr val="AA381E"/>
          </a:solidFill>
        </p:spPr>
        <p:txBody>
          <a:bodyPr>
            <a:normAutofit/>
          </a:bodyPr>
          <a:lstStyle/>
          <a:p>
            <a:pPr marL="0" indent="0">
              <a:spcAft>
                <a:spcPts val="1200"/>
              </a:spcAft>
              <a:buNone/>
            </a:pPr>
            <a:r>
              <a:rPr lang="de-DE" sz="1800" b="1" dirty="0" err="1">
                <a:solidFill>
                  <a:schemeClr val="bg1"/>
                </a:solidFill>
                <a:latin typeface="Arial" panose="020B0604020202020204" pitchFamily="34" charset="0"/>
                <a:cs typeface="Arial" panose="020B0604020202020204" pitchFamily="34" charset="0"/>
              </a:rPr>
              <a:t>Ongoing</a:t>
            </a:r>
            <a:r>
              <a:rPr lang="de-DE" sz="1800" b="1" dirty="0">
                <a:solidFill>
                  <a:schemeClr val="bg1"/>
                </a:solidFill>
                <a:latin typeface="Arial" panose="020B0604020202020204" pitchFamily="34" charset="0"/>
                <a:cs typeface="Arial" panose="020B0604020202020204" pitchFamily="34" charset="0"/>
              </a:rPr>
              <a:t> </a:t>
            </a:r>
            <a:r>
              <a:rPr lang="de-DE" sz="1800" b="1" dirty="0" err="1">
                <a:solidFill>
                  <a:schemeClr val="bg1"/>
                </a:solidFill>
                <a:latin typeface="Arial" panose="020B0604020202020204" pitchFamily="34" charset="0"/>
                <a:cs typeface="Arial" panose="020B0604020202020204" pitchFamily="34" charset="0"/>
              </a:rPr>
              <a:t>farm</a:t>
            </a:r>
            <a:r>
              <a:rPr lang="de-DE" sz="1800" b="1" dirty="0">
                <a:solidFill>
                  <a:schemeClr val="bg1"/>
                </a:solidFill>
                <a:latin typeface="Arial" panose="020B0604020202020204" pitchFamily="34" charset="0"/>
                <a:cs typeface="Arial" panose="020B0604020202020204" pitchFamily="34" charset="0"/>
              </a:rPr>
              <a:t> </a:t>
            </a:r>
            <a:r>
              <a:rPr lang="de-DE" sz="1800" b="1" dirty="0" err="1">
                <a:solidFill>
                  <a:schemeClr val="bg1"/>
                </a:solidFill>
                <a:latin typeface="Arial" panose="020B0604020202020204" pitchFamily="34" charset="0"/>
                <a:cs typeface="Arial" panose="020B0604020202020204" pitchFamily="34" charset="0"/>
              </a:rPr>
              <a:t>consolidation</a:t>
            </a:r>
            <a:r>
              <a:rPr lang="de-DE" sz="1800" b="1" dirty="0">
                <a:solidFill>
                  <a:schemeClr val="bg1"/>
                </a:solidFill>
                <a:latin typeface="Arial" panose="020B0604020202020204" pitchFamily="34" charset="0"/>
                <a:cs typeface="Arial" panose="020B0604020202020204" pitchFamily="34" charset="0"/>
              </a:rPr>
              <a:t> </a:t>
            </a:r>
            <a:r>
              <a:rPr lang="de-DE" sz="1800" b="1" dirty="0" err="1">
                <a:solidFill>
                  <a:schemeClr val="bg1"/>
                </a:solidFill>
                <a:latin typeface="Arial" panose="020B0604020202020204" pitchFamily="34" charset="0"/>
                <a:cs typeface="Arial" panose="020B0604020202020204" pitchFamily="34" charset="0"/>
              </a:rPr>
              <a:t>drives</a:t>
            </a:r>
            <a:r>
              <a:rPr lang="de-DE" sz="1800" b="1" dirty="0">
                <a:solidFill>
                  <a:schemeClr val="bg1"/>
                </a:solidFill>
                <a:latin typeface="Arial" panose="020B0604020202020204" pitchFamily="34" charset="0"/>
                <a:cs typeface="Arial" panose="020B0604020202020204" pitchFamily="34" charset="0"/>
              </a:rPr>
              <a:t> </a:t>
            </a:r>
            <a:r>
              <a:rPr lang="de-DE" sz="1800" b="1" dirty="0" err="1">
                <a:solidFill>
                  <a:schemeClr val="bg1"/>
                </a:solidFill>
                <a:latin typeface="Arial" panose="020B0604020202020204" pitchFamily="34" charset="0"/>
                <a:cs typeface="Arial" panose="020B0604020202020204" pitchFamily="34" charset="0"/>
              </a:rPr>
              <a:t>efficiency</a:t>
            </a:r>
            <a:r>
              <a:rPr lang="de-DE" sz="1800" b="1" dirty="0">
                <a:solidFill>
                  <a:schemeClr val="bg1"/>
                </a:solidFill>
                <a:latin typeface="Arial" panose="020B0604020202020204" pitchFamily="34" charset="0"/>
                <a:cs typeface="Arial" panose="020B0604020202020204" pitchFamily="34" charset="0"/>
              </a:rPr>
              <a:t>.</a:t>
            </a:r>
          </a:p>
        </p:txBody>
      </p:sp>
      <p:cxnSp>
        <p:nvCxnSpPr>
          <p:cNvPr id="15" name="Gerade Verbindung mit Pfeil 14">
            <a:extLst>
              <a:ext uri="{FF2B5EF4-FFF2-40B4-BE49-F238E27FC236}">
                <a16:creationId xmlns:a16="http://schemas.microsoft.com/office/drawing/2014/main" id="{229A3475-1017-21C5-DEE7-94075983D3D2}"/>
              </a:ext>
            </a:extLst>
          </p:cNvPr>
          <p:cNvCxnSpPr>
            <a:cxnSpLocks/>
            <a:stCxn id="8" idx="1"/>
          </p:cNvCxnSpPr>
          <p:nvPr/>
        </p:nvCxnSpPr>
        <p:spPr>
          <a:xfrm flipH="1" flipV="1">
            <a:off x="7776077" y="3173276"/>
            <a:ext cx="265806" cy="116889"/>
          </a:xfrm>
          <a:prstGeom prst="straightConnector1">
            <a:avLst/>
          </a:prstGeom>
          <a:ln>
            <a:solidFill>
              <a:srgbClr val="AA381E"/>
            </a:solidFill>
            <a:tailEnd type="triangle"/>
          </a:ln>
        </p:spPr>
        <p:style>
          <a:lnRef idx="2">
            <a:schemeClr val="accent1"/>
          </a:lnRef>
          <a:fillRef idx="0">
            <a:schemeClr val="accent1"/>
          </a:fillRef>
          <a:effectRef idx="1">
            <a:schemeClr val="accent1"/>
          </a:effectRef>
          <a:fontRef idx="minor">
            <a:schemeClr val="tx1"/>
          </a:fontRef>
        </p:style>
      </p:cxnSp>
      <p:cxnSp>
        <p:nvCxnSpPr>
          <p:cNvPr id="16" name="Gerade Verbindung mit Pfeil 15">
            <a:extLst>
              <a:ext uri="{FF2B5EF4-FFF2-40B4-BE49-F238E27FC236}">
                <a16:creationId xmlns:a16="http://schemas.microsoft.com/office/drawing/2014/main" id="{26A8CE35-5CC1-C110-1832-D3D41A163814}"/>
              </a:ext>
            </a:extLst>
          </p:cNvPr>
          <p:cNvCxnSpPr>
            <a:cxnSpLocks/>
            <a:endCxn id="8" idx="2"/>
          </p:cNvCxnSpPr>
          <p:nvPr/>
        </p:nvCxnSpPr>
        <p:spPr>
          <a:xfrm flipV="1">
            <a:off x="7776077" y="3611881"/>
            <a:ext cx="2128593" cy="1984247"/>
          </a:xfrm>
          <a:prstGeom prst="straightConnector1">
            <a:avLst/>
          </a:prstGeom>
          <a:ln>
            <a:solidFill>
              <a:srgbClr val="AA381E"/>
            </a:solidFill>
            <a:tailEnd type="triangle"/>
          </a:ln>
        </p:spPr>
        <p:style>
          <a:lnRef idx="2">
            <a:schemeClr val="accent1"/>
          </a:lnRef>
          <a:fillRef idx="0">
            <a:schemeClr val="accent1"/>
          </a:fillRef>
          <a:effectRef idx="1">
            <a:schemeClr val="accent1"/>
          </a:effectRef>
          <a:fontRef idx="minor">
            <a:schemeClr val="tx1"/>
          </a:fontRef>
        </p:style>
      </p:cxnSp>
      <p:cxnSp>
        <p:nvCxnSpPr>
          <p:cNvPr id="19" name="Gerade Verbindung mit Pfeil 18">
            <a:extLst>
              <a:ext uri="{FF2B5EF4-FFF2-40B4-BE49-F238E27FC236}">
                <a16:creationId xmlns:a16="http://schemas.microsoft.com/office/drawing/2014/main" id="{5EAFFD85-EB38-D59C-4E0B-F0A640101FF7}"/>
              </a:ext>
            </a:extLst>
          </p:cNvPr>
          <p:cNvCxnSpPr>
            <a:cxnSpLocks/>
          </p:cNvCxnSpPr>
          <p:nvPr/>
        </p:nvCxnSpPr>
        <p:spPr>
          <a:xfrm flipV="1">
            <a:off x="7776077" y="3703320"/>
            <a:ext cx="828427" cy="731369"/>
          </a:xfrm>
          <a:prstGeom prst="straightConnector1">
            <a:avLst/>
          </a:prstGeom>
          <a:ln>
            <a:solidFill>
              <a:srgbClr val="AA381E"/>
            </a:solidFill>
            <a:tailEnd type="triangle"/>
          </a:ln>
        </p:spPr>
        <p:style>
          <a:lnRef idx="2">
            <a:schemeClr val="accent1"/>
          </a:lnRef>
          <a:fillRef idx="0">
            <a:schemeClr val="accent1"/>
          </a:fillRef>
          <a:effectRef idx="1">
            <a:schemeClr val="accent1"/>
          </a:effectRef>
          <a:fontRef idx="minor">
            <a:schemeClr val="tx1"/>
          </a:fontRef>
        </p:style>
      </p:cxnSp>
      <p:sp>
        <p:nvSpPr>
          <p:cNvPr id="22" name="Inhaltsplatzhalter 2">
            <a:extLst>
              <a:ext uri="{FF2B5EF4-FFF2-40B4-BE49-F238E27FC236}">
                <a16:creationId xmlns:a16="http://schemas.microsoft.com/office/drawing/2014/main" id="{A8E8F37D-8270-3E2E-2669-38FA8D566F08}"/>
              </a:ext>
            </a:extLst>
          </p:cNvPr>
          <p:cNvSpPr txBox="1">
            <a:spLocks/>
          </p:cNvSpPr>
          <p:nvPr/>
        </p:nvSpPr>
        <p:spPr>
          <a:xfrm>
            <a:off x="8041883" y="1590146"/>
            <a:ext cx="3725574" cy="643432"/>
          </a:xfrm>
          <a:prstGeom prst="rect">
            <a:avLst/>
          </a:prstGeom>
          <a:solidFill>
            <a:schemeClr val="bg2">
              <a:lumMod val="75000"/>
            </a:schemeClr>
          </a:solidFill>
        </p:spPr>
        <p:txBody>
          <a:bodyPr vert="horz" lIns="91440" tIns="45720" rIns="91440" bIns="45720" rtlCol="0">
            <a:normAutofit/>
          </a:bodyPr>
          <a:lstStyle>
            <a:defPPr>
              <a:defRPr lang="de-DE"/>
            </a:defPPr>
            <a:lvl1pPr indent="0">
              <a:lnSpc>
                <a:spcPct val="90000"/>
              </a:lnSpc>
              <a:spcBef>
                <a:spcPts val="1000"/>
              </a:spcBef>
              <a:spcAft>
                <a:spcPts val="1200"/>
              </a:spcAft>
              <a:buFont typeface="Arial" panose="020B0604020202020204" pitchFamily="34" charset="0"/>
              <a:buNone/>
              <a:defRPr b="1">
                <a:solidFill>
                  <a:schemeClr val="bg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dirty="0" err="1"/>
              <a:t>Stable</a:t>
            </a:r>
            <a:r>
              <a:rPr lang="de-DE" dirty="0"/>
              <a:t> </a:t>
            </a:r>
            <a:r>
              <a:rPr lang="de-DE" dirty="0" err="1"/>
              <a:t>production</a:t>
            </a:r>
            <a:r>
              <a:rPr lang="de-DE" dirty="0"/>
              <a:t> </a:t>
            </a:r>
            <a:r>
              <a:rPr lang="de-DE" b="0" dirty="0" err="1"/>
              <a:t>despite</a:t>
            </a:r>
            <a:r>
              <a:rPr lang="de-DE" b="0" dirty="0"/>
              <a:t> </a:t>
            </a:r>
            <a:r>
              <a:rPr lang="de-DE" b="0" dirty="0" err="1"/>
              <a:t>decreasing</a:t>
            </a:r>
            <a:r>
              <a:rPr lang="de-DE" b="0" dirty="0"/>
              <a:t> </a:t>
            </a:r>
            <a:r>
              <a:rPr lang="de-DE" b="0" dirty="0" err="1"/>
              <a:t>dairy</a:t>
            </a:r>
            <a:r>
              <a:rPr lang="de-DE" b="0" dirty="0"/>
              <a:t> </a:t>
            </a:r>
            <a:r>
              <a:rPr lang="de-DE" b="0" dirty="0" err="1"/>
              <a:t>cow</a:t>
            </a:r>
            <a:r>
              <a:rPr lang="de-DE" b="0" dirty="0"/>
              <a:t> </a:t>
            </a:r>
            <a:r>
              <a:rPr lang="de-DE" b="0" dirty="0" err="1"/>
              <a:t>numbers</a:t>
            </a:r>
            <a:r>
              <a:rPr lang="de-DE" b="0" dirty="0"/>
              <a:t>.</a:t>
            </a:r>
          </a:p>
        </p:txBody>
      </p:sp>
      <p:cxnSp>
        <p:nvCxnSpPr>
          <p:cNvPr id="23" name="Gerade Verbindung mit Pfeil 22">
            <a:extLst>
              <a:ext uri="{FF2B5EF4-FFF2-40B4-BE49-F238E27FC236}">
                <a16:creationId xmlns:a16="http://schemas.microsoft.com/office/drawing/2014/main" id="{37B01CC2-182E-5E96-4A81-F41F638ABBF2}"/>
              </a:ext>
            </a:extLst>
          </p:cNvPr>
          <p:cNvCxnSpPr>
            <a:cxnSpLocks/>
          </p:cNvCxnSpPr>
          <p:nvPr/>
        </p:nvCxnSpPr>
        <p:spPr>
          <a:xfrm flipV="1">
            <a:off x="7620000" y="2075871"/>
            <a:ext cx="312155" cy="343479"/>
          </a:xfrm>
          <a:prstGeom prst="straightConnector1">
            <a:avLst/>
          </a:prstGeom>
          <a:ln>
            <a:solidFill>
              <a:schemeClr val="bg2">
                <a:lumMod val="9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6" name="Inhaltsplatzhalter 2">
            <a:extLst>
              <a:ext uri="{FF2B5EF4-FFF2-40B4-BE49-F238E27FC236}">
                <a16:creationId xmlns:a16="http://schemas.microsoft.com/office/drawing/2014/main" id="{3A155E74-D01B-A213-052B-33C14C65A47C}"/>
              </a:ext>
            </a:extLst>
          </p:cNvPr>
          <p:cNvSpPr txBox="1">
            <a:spLocks/>
          </p:cNvSpPr>
          <p:nvPr/>
        </p:nvSpPr>
        <p:spPr>
          <a:xfrm>
            <a:off x="9198864" y="4624422"/>
            <a:ext cx="2568593" cy="643432"/>
          </a:xfrm>
          <a:prstGeom prst="rect">
            <a:avLst/>
          </a:prstGeom>
          <a:solidFill>
            <a:schemeClr val="bg2">
              <a:lumMod val="7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de-DE" sz="1800" dirty="0" err="1">
                <a:solidFill>
                  <a:schemeClr val="bg1"/>
                </a:solidFill>
                <a:latin typeface="Arial" panose="020B0604020202020204" pitchFamily="34" charset="0"/>
                <a:cs typeface="Arial" panose="020B0604020202020204" pitchFamily="34" charset="0"/>
              </a:rPr>
              <a:t>Cows</a:t>
            </a:r>
            <a:r>
              <a:rPr lang="de-DE" sz="1800" dirty="0">
                <a:solidFill>
                  <a:schemeClr val="bg1"/>
                </a:solidFill>
                <a:latin typeface="Arial" panose="020B0604020202020204" pitchFamily="34" charset="0"/>
                <a:cs typeface="Arial" panose="020B0604020202020204" pitchFamily="34" charset="0"/>
              </a:rPr>
              <a:t> per holder </a:t>
            </a:r>
            <a:r>
              <a:rPr lang="de-DE" sz="1800" b="1" dirty="0" err="1">
                <a:solidFill>
                  <a:schemeClr val="bg1"/>
                </a:solidFill>
                <a:latin typeface="Arial" panose="020B0604020202020204" pitchFamily="34" charset="0"/>
                <a:cs typeface="Arial" panose="020B0604020202020204" pitchFamily="34" charset="0"/>
              </a:rPr>
              <a:t>increasing</a:t>
            </a:r>
            <a:r>
              <a:rPr lang="de-DE" sz="1800" dirty="0">
                <a:solidFill>
                  <a:schemeClr val="bg1"/>
                </a:solidFill>
                <a:latin typeface="Arial" panose="020B0604020202020204" pitchFamily="34" charset="0"/>
                <a:cs typeface="Arial" panose="020B0604020202020204" pitchFamily="34" charset="0"/>
              </a:rPr>
              <a:t>.</a:t>
            </a:r>
          </a:p>
        </p:txBody>
      </p:sp>
      <p:cxnSp>
        <p:nvCxnSpPr>
          <p:cNvPr id="31" name="Gerade Verbindung mit Pfeil 30">
            <a:extLst>
              <a:ext uri="{FF2B5EF4-FFF2-40B4-BE49-F238E27FC236}">
                <a16:creationId xmlns:a16="http://schemas.microsoft.com/office/drawing/2014/main" id="{40BFA10F-1E14-916D-AA6D-0EF8A119015C}"/>
              </a:ext>
            </a:extLst>
          </p:cNvPr>
          <p:cNvCxnSpPr>
            <a:cxnSpLocks/>
          </p:cNvCxnSpPr>
          <p:nvPr/>
        </p:nvCxnSpPr>
        <p:spPr>
          <a:xfrm flipV="1">
            <a:off x="7794055" y="5184497"/>
            <a:ext cx="1313369" cy="503070"/>
          </a:xfrm>
          <a:prstGeom prst="straightConnector1">
            <a:avLst/>
          </a:prstGeom>
          <a:ln>
            <a:solidFill>
              <a:schemeClr val="bg2">
                <a:lumMod val="9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8948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E0888-4959-BADD-A284-52B924101586}"/>
            </a:ext>
          </a:extLst>
        </p:cNvPr>
        <p:cNvGrpSpPr/>
        <p:nvPr/>
      </p:nvGrpSpPr>
      <p:grpSpPr>
        <a:xfrm>
          <a:off x="0" y="0"/>
          <a:ext cx="0" cy="0"/>
          <a:chOff x="0" y="0"/>
          <a:chExt cx="0" cy="0"/>
        </a:xfrm>
      </p:grpSpPr>
      <p:pic>
        <p:nvPicPr>
          <p:cNvPr id="3" name="Grafik 2" descr="Ein Bild, das Text, Screenshot, Schrift, Logo enthält.&#10;&#10;KI-generierte Inhalte können fehlerhaft sein.">
            <a:extLst>
              <a:ext uri="{FF2B5EF4-FFF2-40B4-BE49-F238E27FC236}">
                <a16:creationId xmlns:a16="http://schemas.microsoft.com/office/drawing/2014/main" id="{B230BF7D-F6F3-8056-9339-4599C9EE7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1163"/>
            <a:ext cx="12192000" cy="6206837"/>
          </a:xfrm>
          <a:prstGeom prst="rect">
            <a:avLst/>
          </a:prstGeom>
        </p:spPr>
      </p:pic>
      <p:sp>
        <p:nvSpPr>
          <p:cNvPr id="6" name="Titel 1">
            <a:extLst>
              <a:ext uri="{FF2B5EF4-FFF2-40B4-BE49-F238E27FC236}">
                <a16:creationId xmlns:a16="http://schemas.microsoft.com/office/drawing/2014/main" id="{6A45C8A4-A59E-2127-282C-3CA2C3E3A2E5}"/>
              </a:ext>
            </a:extLst>
          </p:cNvPr>
          <p:cNvSpPr txBox="1">
            <a:spLocks/>
          </p:cNvSpPr>
          <p:nvPr/>
        </p:nvSpPr>
        <p:spPr>
          <a:xfrm>
            <a:off x="0" y="643467"/>
            <a:ext cx="12192000" cy="744836"/>
          </a:xfrm>
          <a:prstGeom prst="rect">
            <a:avLst/>
          </a:prstGeom>
          <a:solidFill>
            <a:srgbClr val="044C7E"/>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1"/>
                </a:solidFill>
              </a:rPr>
              <a:t>Uncompromising Quality &amp; Safety in German Dairy</a:t>
            </a:r>
          </a:p>
        </p:txBody>
      </p:sp>
    </p:spTree>
    <p:extLst>
      <p:ext uri="{BB962C8B-B14F-4D97-AF65-F5344CB8AC3E}">
        <p14:creationId xmlns:p14="http://schemas.microsoft.com/office/powerpoint/2010/main" val="3473103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991A92-99C1-4D20-0AAC-7EFCF55BE01F}"/>
            </a:ext>
          </a:extLst>
        </p:cNvPr>
        <p:cNvGrpSpPr/>
        <p:nvPr/>
      </p:nvGrpSpPr>
      <p:grpSpPr>
        <a:xfrm>
          <a:off x="0" y="0"/>
          <a:ext cx="0" cy="0"/>
          <a:chOff x="0" y="0"/>
          <a:chExt cx="0" cy="0"/>
        </a:xfrm>
      </p:grpSpPr>
      <p:pic>
        <p:nvPicPr>
          <p:cNvPr id="27" name="Grafik 26" descr="Ein Bild, das Schnee, Eis, Milch, Spritzer enthält.&#10;&#10;KI-generierte Inhalte können fehlerhaft sein.">
            <a:extLst>
              <a:ext uri="{FF2B5EF4-FFF2-40B4-BE49-F238E27FC236}">
                <a16:creationId xmlns:a16="http://schemas.microsoft.com/office/drawing/2014/main" id="{814AFCB0-FABE-FD7A-FF12-2E84A8D4AD18}"/>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651752"/>
            <a:ext cx="12192000" cy="6206248"/>
          </a:xfrm>
          <a:prstGeom prst="rect">
            <a:avLst/>
          </a:prstGeom>
        </p:spPr>
      </p:pic>
      <p:sp>
        <p:nvSpPr>
          <p:cNvPr id="44" name="Rectangle 33">
            <a:extLst>
              <a:ext uri="{FF2B5EF4-FFF2-40B4-BE49-F238E27FC236}">
                <a16:creationId xmlns:a16="http://schemas.microsoft.com/office/drawing/2014/main" id="{9DD5B4C5-F2B6-C4BF-9A97-205E6B876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a:extLst>
              <a:ext uri="{FF2B5EF4-FFF2-40B4-BE49-F238E27FC236}">
                <a16:creationId xmlns:a16="http://schemas.microsoft.com/office/drawing/2014/main" id="{2DA25ED4-BC6D-64D0-0B41-3B7A15F832B0}"/>
              </a:ext>
            </a:extLst>
          </p:cNvPr>
          <p:cNvSpPr txBox="1">
            <a:spLocks/>
          </p:cNvSpPr>
          <p:nvPr/>
        </p:nvSpPr>
        <p:spPr>
          <a:xfrm>
            <a:off x="0" y="643467"/>
            <a:ext cx="12192000" cy="744836"/>
          </a:xfrm>
          <a:prstGeom prst="rect">
            <a:avLst/>
          </a:prstGeom>
          <a:solidFill>
            <a:srgbClr val="044C7E"/>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1"/>
                </a:solidFill>
              </a:rPr>
              <a:t>Innovating for Modern Consumers – Sport &amp; Health</a:t>
            </a:r>
          </a:p>
        </p:txBody>
      </p:sp>
      <p:pic>
        <p:nvPicPr>
          <p:cNvPr id="33" name="Grafik 32">
            <a:extLst>
              <a:ext uri="{FF2B5EF4-FFF2-40B4-BE49-F238E27FC236}">
                <a16:creationId xmlns:a16="http://schemas.microsoft.com/office/drawing/2014/main" id="{84A4F985-8B73-4871-11DA-032FD3A9B018}"/>
              </a:ext>
            </a:extLst>
          </p:cNvPr>
          <p:cNvPicPr>
            <a:picLocks noChangeAspect="1"/>
          </p:cNvPicPr>
          <p:nvPr/>
        </p:nvPicPr>
        <p:blipFill>
          <a:blip r:embed="rId4"/>
          <a:stretch>
            <a:fillRect/>
          </a:stretch>
        </p:blipFill>
        <p:spPr>
          <a:xfrm>
            <a:off x="4783709" y="1461898"/>
            <a:ext cx="2352054" cy="219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 Box 19">
            <a:extLst>
              <a:ext uri="{FF2B5EF4-FFF2-40B4-BE49-F238E27FC236}">
                <a16:creationId xmlns:a16="http://schemas.microsoft.com/office/drawing/2014/main" id="{FA2FE4BB-D8D4-3D6B-3BF1-BE0E2768D83D}"/>
              </a:ext>
            </a:extLst>
          </p:cNvPr>
          <p:cNvSpPr txBox="1">
            <a:spLocks noChangeArrowheads="1"/>
          </p:cNvSpPr>
          <p:nvPr/>
        </p:nvSpPr>
        <p:spPr bwMode="auto">
          <a:xfrm>
            <a:off x="165591" y="1527930"/>
            <a:ext cx="4777263" cy="2209599"/>
          </a:xfrm>
          <a:prstGeom prst="rect">
            <a:avLst/>
          </a:prstGeom>
          <a:noFill/>
          <a:ln w="25400" algn="ctr">
            <a:noFill/>
            <a:miter lim="800000"/>
            <a:headEnd/>
            <a:tailEnd/>
          </a:ln>
          <a:effectLst/>
        </p:spPr>
        <p:txBody>
          <a:bodyPr vert="horz" wrap="square" lIns="36576" tIns="36576" rIns="36576" bIns="36576" numCol="1" anchor="ctr" anchorCtr="0" compatLnSpc="1">
            <a:prstTxWarp prst="textNoShape">
              <a:avLst/>
            </a:prstTxWarp>
          </a:bodyPr>
          <a:lstStyle/>
          <a:p>
            <a:pPr eaLnBrk="0" fontAlgn="base" hangingPunct="0">
              <a:spcBef>
                <a:spcPct val="0"/>
              </a:spcBef>
              <a:spcAft>
                <a:spcPts val="300"/>
              </a:spcAft>
            </a:pPr>
            <a:r>
              <a:rPr lang="de-DE" altLang="de-DE" sz="2000" b="1" dirty="0">
                <a:solidFill>
                  <a:srgbClr val="044C7E"/>
                </a:solidFill>
                <a:highlight>
                  <a:srgbClr val="FFB200"/>
                </a:highlight>
                <a:latin typeface="Arial" panose="020B0604020202020204" pitchFamily="34" charset="0"/>
                <a:cs typeface="Arial" panose="020B0604020202020204" pitchFamily="34" charset="0"/>
              </a:rPr>
              <a:t>High-Protein &amp; </a:t>
            </a:r>
            <a:r>
              <a:rPr lang="de-DE" altLang="de-DE" sz="2000" b="1" dirty="0" err="1">
                <a:solidFill>
                  <a:srgbClr val="044C7E"/>
                </a:solidFill>
                <a:highlight>
                  <a:srgbClr val="FFB200"/>
                </a:highlight>
                <a:latin typeface="Arial" panose="020B0604020202020204" pitchFamily="34" charset="0"/>
                <a:cs typeface="Arial" panose="020B0604020202020204" pitchFamily="34" charset="0"/>
              </a:rPr>
              <a:t>Functional</a:t>
            </a:r>
            <a:r>
              <a:rPr lang="de-DE" altLang="de-DE" sz="2000" b="1" dirty="0">
                <a:solidFill>
                  <a:srgbClr val="044C7E"/>
                </a:solidFill>
                <a:highlight>
                  <a:srgbClr val="FFB200"/>
                </a:highlight>
                <a:latin typeface="Arial" panose="020B0604020202020204" pitchFamily="34" charset="0"/>
                <a:cs typeface="Arial" panose="020B0604020202020204" pitchFamily="34" charset="0"/>
              </a:rPr>
              <a:t> Products</a:t>
            </a:r>
          </a:p>
          <a:p>
            <a:pPr marL="742950" lvl="1" indent="-285750" eaLnBrk="0" fontAlgn="base" hangingPunct="0">
              <a:spcBef>
                <a:spcPct val="0"/>
              </a:spcBef>
              <a:spcAft>
                <a:spcPts val="300"/>
              </a:spcAft>
              <a:buFontTx/>
              <a:buChar char="-"/>
            </a:pPr>
            <a:r>
              <a:rPr lang="de-DE" altLang="de-DE" sz="1600" b="1" dirty="0">
                <a:solidFill>
                  <a:srgbClr val="044C7E"/>
                </a:solidFill>
                <a:latin typeface="Arial" panose="020B0604020202020204" pitchFamily="34" charset="0"/>
                <a:cs typeface="Arial" panose="020B0604020202020204" pitchFamily="34" charset="0"/>
              </a:rPr>
              <a:t>Protein-</a:t>
            </a:r>
            <a:r>
              <a:rPr lang="de-DE" altLang="de-DE" sz="1600" b="1" dirty="0" err="1">
                <a:solidFill>
                  <a:srgbClr val="044C7E"/>
                </a:solidFill>
                <a:latin typeface="Arial" panose="020B0604020202020204" pitchFamily="34" charset="0"/>
                <a:cs typeface="Arial" panose="020B0604020202020204" pitchFamily="34" charset="0"/>
              </a:rPr>
              <a:t>enriched</a:t>
            </a:r>
            <a:r>
              <a:rPr lang="de-DE" altLang="de-DE" sz="1600" dirty="0">
                <a:solidFill>
                  <a:srgbClr val="044C7E"/>
                </a:solidFill>
                <a:latin typeface="Arial" panose="020B0604020202020204" pitchFamily="34" charset="0"/>
                <a:cs typeface="Arial" panose="020B0604020202020204" pitchFamily="34" charset="0"/>
              </a:rPr>
              <a:t> </a:t>
            </a:r>
            <a:r>
              <a:rPr lang="de-DE" altLang="de-DE" sz="1600" dirty="0" err="1">
                <a:solidFill>
                  <a:srgbClr val="044C7E"/>
                </a:solidFill>
                <a:latin typeface="Arial" panose="020B0604020202020204" pitchFamily="34" charset="0"/>
                <a:cs typeface="Arial" panose="020B0604020202020204" pitchFamily="34" charset="0"/>
              </a:rPr>
              <a:t>drinks</a:t>
            </a:r>
            <a:r>
              <a:rPr lang="de-DE" altLang="de-DE" sz="1600" dirty="0">
                <a:solidFill>
                  <a:srgbClr val="044C7E"/>
                </a:solidFill>
                <a:latin typeface="Arial" panose="020B0604020202020204" pitchFamily="34" charset="0"/>
                <a:cs typeface="Arial" panose="020B0604020202020204" pitchFamily="34" charset="0"/>
              </a:rPr>
              <a:t>, </a:t>
            </a:r>
            <a:r>
              <a:rPr lang="de-DE" altLang="de-DE" sz="1600" dirty="0" err="1">
                <a:solidFill>
                  <a:srgbClr val="044C7E"/>
                </a:solidFill>
                <a:latin typeface="Arial" panose="020B0604020202020204" pitchFamily="34" charset="0"/>
                <a:cs typeface="Arial" panose="020B0604020202020204" pitchFamily="34" charset="0"/>
              </a:rPr>
              <a:t>yogurts</a:t>
            </a:r>
            <a:r>
              <a:rPr lang="de-DE" altLang="de-DE" sz="1600" dirty="0">
                <a:solidFill>
                  <a:srgbClr val="044C7E"/>
                </a:solidFill>
                <a:latin typeface="Arial" panose="020B0604020202020204" pitchFamily="34" charset="0"/>
                <a:cs typeface="Arial" panose="020B0604020202020204" pitchFamily="34" charset="0"/>
              </a:rPr>
              <a:t>, </a:t>
            </a:r>
            <a:r>
              <a:rPr lang="de-DE" altLang="de-DE" sz="1600" dirty="0" err="1">
                <a:solidFill>
                  <a:srgbClr val="044C7E"/>
                </a:solidFill>
                <a:latin typeface="Arial" panose="020B0604020202020204" pitchFamily="34" charset="0"/>
                <a:cs typeface="Arial" panose="020B0604020202020204" pitchFamily="34" charset="0"/>
              </a:rPr>
              <a:t>quark</a:t>
            </a:r>
            <a:endParaRPr lang="de-DE" altLang="de-DE" sz="1600" dirty="0">
              <a:solidFill>
                <a:srgbClr val="044C7E"/>
              </a:solidFill>
              <a:latin typeface="Arial" panose="020B0604020202020204" pitchFamily="34" charset="0"/>
              <a:cs typeface="Arial" panose="020B0604020202020204" pitchFamily="34" charset="0"/>
            </a:endParaRPr>
          </a:p>
          <a:p>
            <a:pPr marL="742950" lvl="1" indent="-285750" eaLnBrk="0" fontAlgn="base" hangingPunct="0">
              <a:spcBef>
                <a:spcPct val="0"/>
              </a:spcBef>
              <a:spcAft>
                <a:spcPts val="300"/>
              </a:spcAft>
              <a:buFontTx/>
              <a:buChar char="-"/>
            </a:pPr>
            <a:r>
              <a:rPr lang="de-DE" altLang="de-DE" sz="1600" dirty="0">
                <a:solidFill>
                  <a:srgbClr val="044C7E"/>
                </a:solidFill>
                <a:latin typeface="Arial" panose="020B0604020202020204" pitchFamily="34" charset="0"/>
                <a:cs typeface="Arial" panose="020B0604020202020204" pitchFamily="34" charset="0"/>
              </a:rPr>
              <a:t>Products </a:t>
            </a:r>
            <a:r>
              <a:rPr lang="de-DE" altLang="de-DE" sz="1600" dirty="0" err="1">
                <a:solidFill>
                  <a:srgbClr val="044C7E"/>
                </a:solidFill>
                <a:latin typeface="Arial" panose="020B0604020202020204" pitchFamily="34" charset="0"/>
                <a:cs typeface="Arial" panose="020B0604020202020204" pitchFamily="34" charset="0"/>
              </a:rPr>
              <a:t>with</a:t>
            </a:r>
            <a:r>
              <a:rPr lang="de-DE" altLang="de-DE" sz="1600" dirty="0">
                <a:solidFill>
                  <a:srgbClr val="044C7E"/>
                </a:solidFill>
                <a:latin typeface="Arial" panose="020B0604020202020204" pitchFamily="34" charset="0"/>
                <a:cs typeface="Arial" panose="020B0604020202020204" pitchFamily="34" charset="0"/>
              </a:rPr>
              <a:t> </a:t>
            </a:r>
            <a:r>
              <a:rPr lang="de-DE" altLang="de-DE" sz="1600" dirty="0" err="1">
                <a:solidFill>
                  <a:srgbClr val="044C7E"/>
                </a:solidFill>
                <a:latin typeface="Arial" panose="020B0604020202020204" pitchFamily="34" charset="0"/>
                <a:cs typeface="Arial" panose="020B0604020202020204" pitchFamily="34" charset="0"/>
              </a:rPr>
              <a:t>added</a:t>
            </a:r>
            <a:r>
              <a:rPr lang="de-DE" altLang="de-DE" sz="1600" dirty="0">
                <a:solidFill>
                  <a:srgbClr val="044C7E"/>
                </a:solidFill>
                <a:latin typeface="Arial" panose="020B0604020202020204" pitchFamily="34" charset="0"/>
                <a:cs typeface="Arial" panose="020B0604020202020204" pitchFamily="34" charset="0"/>
              </a:rPr>
              <a:t> </a:t>
            </a:r>
            <a:r>
              <a:rPr lang="de-DE" altLang="de-DE" sz="1600" b="1" dirty="0" err="1">
                <a:solidFill>
                  <a:srgbClr val="044C7E"/>
                </a:solidFill>
                <a:latin typeface="Arial" panose="020B0604020202020204" pitchFamily="34" charset="0"/>
                <a:cs typeface="Arial" panose="020B0604020202020204" pitchFamily="34" charset="0"/>
              </a:rPr>
              <a:t>vitamins</a:t>
            </a:r>
            <a:r>
              <a:rPr lang="de-DE" altLang="de-DE" sz="1600" dirty="0">
                <a:solidFill>
                  <a:srgbClr val="044C7E"/>
                </a:solidFill>
                <a:latin typeface="Arial" panose="020B0604020202020204" pitchFamily="34" charset="0"/>
                <a:cs typeface="Arial" panose="020B0604020202020204" pitchFamily="34" charset="0"/>
              </a:rPr>
              <a:t>, </a:t>
            </a:r>
            <a:r>
              <a:rPr lang="de-DE" altLang="de-DE" sz="1600" b="1" dirty="0" err="1">
                <a:solidFill>
                  <a:srgbClr val="044C7E"/>
                </a:solidFill>
                <a:latin typeface="Arial" panose="020B0604020202020204" pitchFamily="34" charset="0"/>
                <a:cs typeface="Arial" panose="020B0604020202020204" pitchFamily="34" charset="0"/>
              </a:rPr>
              <a:t>probiotics</a:t>
            </a:r>
            <a:r>
              <a:rPr lang="de-DE" altLang="de-DE" sz="1600" dirty="0">
                <a:solidFill>
                  <a:srgbClr val="044C7E"/>
                </a:solidFill>
                <a:latin typeface="Arial" panose="020B0604020202020204" pitchFamily="34" charset="0"/>
                <a:cs typeface="Arial" panose="020B0604020202020204" pitchFamily="34" charset="0"/>
              </a:rPr>
              <a:t>, </a:t>
            </a:r>
            <a:r>
              <a:rPr lang="de-DE" altLang="de-DE" sz="1600" b="1" dirty="0">
                <a:solidFill>
                  <a:srgbClr val="044C7E"/>
                </a:solidFill>
                <a:latin typeface="Arial" panose="020B0604020202020204" pitchFamily="34" charset="0"/>
                <a:cs typeface="Arial" panose="020B0604020202020204" pitchFamily="34" charset="0"/>
              </a:rPr>
              <a:t>immune</a:t>
            </a:r>
            <a:r>
              <a:rPr lang="de-DE" altLang="de-DE" sz="1600" dirty="0">
                <a:solidFill>
                  <a:srgbClr val="044C7E"/>
                </a:solidFill>
                <a:latin typeface="Arial" panose="020B0604020202020204" pitchFamily="34" charset="0"/>
                <a:cs typeface="Arial" panose="020B0604020202020204" pitchFamily="34" charset="0"/>
              </a:rPr>
              <a:t> </a:t>
            </a:r>
            <a:r>
              <a:rPr lang="de-DE" altLang="de-DE" sz="1600" b="1" dirty="0">
                <a:solidFill>
                  <a:srgbClr val="044C7E"/>
                </a:solidFill>
                <a:latin typeface="Arial" panose="020B0604020202020204" pitchFamily="34" charset="0"/>
                <a:cs typeface="Arial" panose="020B0604020202020204" pitchFamily="34" charset="0"/>
              </a:rPr>
              <a:t>support</a:t>
            </a:r>
            <a:br>
              <a:rPr lang="de-DE" altLang="de-DE" sz="1600" dirty="0">
                <a:solidFill>
                  <a:srgbClr val="044C7E"/>
                </a:solidFill>
                <a:latin typeface="Arial" panose="020B0604020202020204" pitchFamily="34" charset="0"/>
                <a:cs typeface="Arial" panose="020B0604020202020204" pitchFamily="34" charset="0"/>
              </a:rPr>
            </a:br>
            <a:endParaRPr lang="de-DE" altLang="de-DE" sz="1600" dirty="0">
              <a:solidFill>
                <a:srgbClr val="044C7E"/>
              </a:solidFill>
              <a:latin typeface="Arial" panose="020B0604020202020204" pitchFamily="34" charset="0"/>
              <a:cs typeface="Arial" panose="020B0604020202020204" pitchFamily="34" charset="0"/>
            </a:endParaRPr>
          </a:p>
        </p:txBody>
      </p:sp>
      <p:sp>
        <p:nvSpPr>
          <p:cNvPr id="26" name="Text Box 19">
            <a:extLst>
              <a:ext uri="{FF2B5EF4-FFF2-40B4-BE49-F238E27FC236}">
                <a16:creationId xmlns:a16="http://schemas.microsoft.com/office/drawing/2014/main" id="{0B7C619D-C7AE-3EE7-C537-B065FDA5D559}"/>
              </a:ext>
            </a:extLst>
          </p:cNvPr>
          <p:cNvSpPr txBox="1">
            <a:spLocks noChangeArrowheads="1"/>
          </p:cNvSpPr>
          <p:nvPr/>
        </p:nvSpPr>
        <p:spPr bwMode="auto">
          <a:xfrm>
            <a:off x="3605989" y="3966665"/>
            <a:ext cx="5236256" cy="2209599"/>
          </a:xfrm>
          <a:prstGeom prst="rect">
            <a:avLst/>
          </a:prstGeom>
          <a:noFill/>
          <a:ln w="25400" algn="ctr">
            <a:noFill/>
            <a:miter lim="800000"/>
            <a:headEnd/>
            <a:tailEnd/>
          </a:ln>
          <a:effectLst/>
        </p:spPr>
        <p:txBody>
          <a:bodyPr vert="horz" wrap="square" lIns="36576" tIns="36576" rIns="36576" bIns="36576" numCol="1" anchor="ctr" anchorCtr="0" compatLnSpc="1">
            <a:prstTxWarp prst="textNoShape">
              <a:avLst/>
            </a:prstTxWarp>
          </a:bodyPr>
          <a:lstStyle/>
          <a:p>
            <a:pPr eaLnBrk="0" fontAlgn="base" hangingPunct="0">
              <a:spcBef>
                <a:spcPct val="0"/>
              </a:spcBef>
              <a:spcAft>
                <a:spcPts val="300"/>
              </a:spcAft>
            </a:pPr>
            <a:r>
              <a:rPr lang="de-DE" altLang="de-DE" sz="2000" b="1" dirty="0">
                <a:solidFill>
                  <a:srgbClr val="044C7E"/>
                </a:solidFill>
                <a:highlight>
                  <a:srgbClr val="FFB200"/>
                </a:highlight>
                <a:latin typeface="Arial" panose="020B0604020202020204" pitchFamily="34" charset="0"/>
                <a:cs typeface="Arial" panose="020B0604020202020204" pitchFamily="34" charset="0"/>
              </a:rPr>
              <a:t>Free-</a:t>
            </a:r>
            <a:r>
              <a:rPr lang="de-DE" altLang="de-DE" sz="2000" b="1" dirty="0" err="1">
                <a:solidFill>
                  <a:srgbClr val="044C7E"/>
                </a:solidFill>
                <a:highlight>
                  <a:srgbClr val="FFB200"/>
                </a:highlight>
                <a:latin typeface="Arial" panose="020B0604020202020204" pitchFamily="34" charset="0"/>
                <a:cs typeface="Arial" panose="020B0604020202020204" pitchFamily="34" charset="0"/>
              </a:rPr>
              <a:t>From</a:t>
            </a:r>
            <a:r>
              <a:rPr lang="de-DE" altLang="de-DE" sz="2000" b="1" dirty="0">
                <a:solidFill>
                  <a:srgbClr val="044C7E"/>
                </a:solidFill>
                <a:highlight>
                  <a:srgbClr val="FFB200"/>
                </a:highlight>
                <a:latin typeface="Arial" panose="020B0604020202020204" pitchFamily="34" charset="0"/>
                <a:cs typeface="Arial" panose="020B0604020202020204" pitchFamily="34" charset="0"/>
              </a:rPr>
              <a:t> &amp; Digestive-Friendly</a:t>
            </a:r>
          </a:p>
          <a:p>
            <a:pPr marL="742950" lvl="1" indent="-285750" eaLnBrk="0" fontAlgn="base" hangingPunct="0">
              <a:spcBef>
                <a:spcPct val="0"/>
              </a:spcBef>
              <a:spcAft>
                <a:spcPts val="300"/>
              </a:spcAft>
              <a:buFontTx/>
              <a:buChar char="-"/>
            </a:pPr>
            <a:r>
              <a:rPr lang="de-DE" altLang="de-DE" sz="1600" b="1" dirty="0">
                <a:solidFill>
                  <a:srgbClr val="044C7E"/>
                </a:solidFill>
                <a:latin typeface="Arial" panose="020B0604020202020204" pitchFamily="34" charset="0"/>
                <a:cs typeface="Arial" panose="020B0604020202020204" pitchFamily="34" charset="0"/>
              </a:rPr>
              <a:t>Lactose-</a:t>
            </a:r>
            <a:r>
              <a:rPr lang="de-DE" altLang="de-DE" sz="1600" b="1" dirty="0" err="1">
                <a:solidFill>
                  <a:srgbClr val="044C7E"/>
                </a:solidFill>
                <a:latin typeface="Arial" panose="020B0604020202020204" pitchFamily="34" charset="0"/>
                <a:cs typeface="Arial" panose="020B0604020202020204" pitchFamily="34" charset="0"/>
              </a:rPr>
              <a:t>free</a:t>
            </a:r>
            <a:r>
              <a:rPr lang="de-DE" altLang="de-DE" sz="1600" dirty="0">
                <a:solidFill>
                  <a:srgbClr val="044C7E"/>
                </a:solidFill>
                <a:latin typeface="Arial" panose="020B0604020202020204" pitchFamily="34" charset="0"/>
                <a:cs typeface="Arial" panose="020B0604020202020204" pitchFamily="34" charset="0"/>
              </a:rPr>
              <a:t> milk &amp; </a:t>
            </a:r>
            <a:r>
              <a:rPr lang="de-DE" altLang="de-DE" sz="1600" dirty="0" err="1">
                <a:solidFill>
                  <a:srgbClr val="044C7E"/>
                </a:solidFill>
                <a:latin typeface="Arial" panose="020B0604020202020204" pitchFamily="34" charset="0"/>
                <a:cs typeface="Arial" panose="020B0604020202020204" pitchFamily="34" charset="0"/>
              </a:rPr>
              <a:t>cheese</a:t>
            </a:r>
            <a:endParaRPr lang="de-DE" altLang="de-DE" sz="1600" dirty="0">
              <a:solidFill>
                <a:srgbClr val="044C7E"/>
              </a:solidFill>
              <a:latin typeface="Arial" panose="020B0604020202020204" pitchFamily="34" charset="0"/>
              <a:cs typeface="Arial" panose="020B0604020202020204" pitchFamily="34" charset="0"/>
            </a:endParaRPr>
          </a:p>
          <a:p>
            <a:pPr marL="742950" lvl="1" indent="-285750" eaLnBrk="0" fontAlgn="base" hangingPunct="0">
              <a:spcBef>
                <a:spcPct val="0"/>
              </a:spcBef>
              <a:spcAft>
                <a:spcPts val="300"/>
              </a:spcAft>
              <a:buFontTx/>
              <a:buChar char="-"/>
            </a:pPr>
            <a:r>
              <a:rPr lang="de-DE" altLang="de-DE" sz="1600" dirty="0">
                <a:solidFill>
                  <a:srgbClr val="044C7E"/>
                </a:solidFill>
                <a:latin typeface="Arial" panose="020B0604020202020204" pitchFamily="34" charset="0"/>
                <a:cs typeface="Arial" panose="020B0604020202020204" pitchFamily="34" charset="0"/>
              </a:rPr>
              <a:t>A2 milk and </a:t>
            </a:r>
            <a:r>
              <a:rPr lang="de-DE" altLang="de-DE" sz="1600" dirty="0" err="1">
                <a:solidFill>
                  <a:srgbClr val="044C7E"/>
                </a:solidFill>
                <a:latin typeface="Arial" panose="020B0604020202020204" pitchFamily="34" charset="0"/>
                <a:cs typeface="Arial" panose="020B0604020202020204" pitchFamily="34" charset="0"/>
              </a:rPr>
              <a:t>enzyme-enhanced</a:t>
            </a:r>
            <a:r>
              <a:rPr lang="de-DE" altLang="de-DE" sz="1600" dirty="0">
                <a:solidFill>
                  <a:srgbClr val="044C7E"/>
                </a:solidFill>
                <a:latin typeface="Arial" panose="020B0604020202020204" pitchFamily="34" charset="0"/>
                <a:cs typeface="Arial" panose="020B0604020202020204" pitchFamily="34" charset="0"/>
              </a:rPr>
              <a:t> </a:t>
            </a:r>
            <a:r>
              <a:rPr lang="de-DE" altLang="de-DE" sz="1600" dirty="0" err="1">
                <a:solidFill>
                  <a:srgbClr val="044C7E"/>
                </a:solidFill>
                <a:latin typeface="Arial" panose="020B0604020202020204" pitchFamily="34" charset="0"/>
                <a:cs typeface="Arial" panose="020B0604020202020204" pitchFamily="34" charset="0"/>
              </a:rPr>
              <a:t>digestibility</a:t>
            </a:r>
            <a:endParaRPr lang="de-DE" altLang="de-DE" sz="1600" dirty="0">
              <a:solidFill>
                <a:srgbClr val="044C7E"/>
              </a:solidFill>
              <a:latin typeface="Arial" panose="020B0604020202020204" pitchFamily="34" charset="0"/>
              <a:cs typeface="Arial" panose="020B0604020202020204" pitchFamily="34" charset="0"/>
            </a:endParaRPr>
          </a:p>
        </p:txBody>
      </p:sp>
      <p:pic>
        <p:nvPicPr>
          <p:cNvPr id="29" name="Grafik 28">
            <a:extLst>
              <a:ext uri="{FF2B5EF4-FFF2-40B4-BE49-F238E27FC236}">
                <a16:creationId xmlns:a16="http://schemas.microsoft.com/office/drawing/2014/main" id="{BBC808D3-9844-F9F7-20A2-34E16B18AC55}"/>
              </a:ext>
            </a:extLst>
          </p:cNvPr>
          <p:cNvPicPr>
            <a:picLocks noChangeAspect="1"/>
          </p:cNvPicPr>
          <p:nvPr/>
        </p:nvPicPr>
        <p:blipFill>
          <a:blip r:embed="rId5"/>
          <a:stretch>
            <a:fillRect/>
          </a:stretch>
        </p:blipFill>
        <p:spPr>
          <a:xfrm>
            <a:off x="1222152" y="3829287"/>
            <a:ext cx="2157853" cy="22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6" name="Inhaltsplatzhalter 2">
            <a:extLst>
              <a:ext uri="{FF2B5EF4-FFF2-40B4-BE49-F238E27FC236}">
                <a16:creationId xmlns:a16="http://schemas.microsoft.com/office/drawing/2014/main" id="{EFDDAF44-39CD-8BBF-F97F-1E9FB4B74E4B}"/>
              </a:ext>
            </a:extLst>
          </p:cNvPr>
          <p:cNvSpPr txBox="1">
            <a:spLocks/>
          </p:cNvSpPr>
          <p:nvPr/>
        </p:nvSpPr>
        <p:spPr>
          <a:xfrm>
            <a:off x="8756254" y="1744283"/>
            <a:ext cx="3224605" cy="2264688"/>
          </a:xfrm>
          <a:prstGeom prst="rect">
            <a:avLst/>
          </a:prstGeom>
          <a:solidFill>
            <a:srgbClr val="AA381E"/>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sz="1800" dirty="0">
                <a:solidFill>
                  <a:schemeClr val="bg1"/>
                </a:solidFill>
                <a:latin typeface="Arial" panose="020B0604020202020204" pitchFamily="34" charset="0"/>
                <a:cs typeface="Arial" panose="020B0604020202020204" pitchFamily="34" charset="0"/>
              </a:rPr>
              <a:t>The global </a:t>
            </a:r>
            <a:r>
              <a:rPr lang="en-US" sz="1800" b="1" dirty="0">
                <a:solidFill>
                  <a:schemeClr val="bg1"/>
                </a:solidFill>
                <a:latin typeface="Arial" panose="020B0604020202020204" pitchFamily="34" charset="0"/>
                <a:cs typeface="Arial" panose="020B0604020202020204" pitchFamily="34" charset="0"/>
              </a:rPr>
              <a:t>sports nutrition market </a:t>
            </a:r>
            <a:r>
              <a:rPr lang="en-US" sz="1800" dirty="0">
                <a:solidFill>
                  <a:schemeClr val="bg1"/>
                </a:solidFill>
                <a:latin typeface="Arial" panose="020B0604020202020204" pitchFamily="34" charset="0"/>
                <a:cs typeface="Arial" panose="020B0604020202020204" pitchFamily="34" charset="0"/>
              </a:rPr>
              <a:t>was valued at approximately USD 45 billion in 2023 and is expected to grow to around </a:t>
            </a:r>
            <a:r>
              <a:rPr lang="en-US" sz="1800" b="1" dirty="0">
                <a:solidFill>
                  <a:schemeClr val="bg1"/>
                </a:solidFill>
                <a:latin typeface="Arial" panose="020B0604020202020204" pitchFamily="34" charset="0"/>
                <a:cs typeface="Arial" panose="020B0604020202020204" pitchFamily="34" charset="0"/>
              </a:rPr>
              <a:t>USD 75 billion by 2030</a:t>
            </a:r>
            <a:r>
              <a:rPr lang="en-US" sz="1800" dirty="0">
                <a:solidFill>
                  <a:schemeClr val="bg1"/>
                </a:solidFill>
                <a:latin typeface="Arial" panose="020B0604020202020204" pitchFamily="34" charset="0"/>
                <a:cs typeface="Arial" panose="020B0604020202020204" pitchFamily="34" charset="0"/>
              </a:rPr>
              <a:t>, with a compound annual </a:t>
            </a:r>
            <a:r>
              <a:rPr lang="en-US" sz="1800" b="1" dirty="0">
                <a:solidFill>
                  <a:schemeClr val="bg1"/>
                </a:solidFill>
                <a:latin typeface="Arial" panose="020B0604020202020204" pitchFamily="34" charset="0"/>
                <a:cs typeface="Arial" panose="020B0604020202020204" pitchFamily="34" charset="0"/>
              </a:rPr>
              <a:t>growth rate (CAGR) of about 7.5%</a:t>
            </a:r>
            <a:r>
              <a:rPr lang="en-US" sz="1800" dirty="0">
                <a:solidFill>
                  <a:schemeClr val="bg1"/>
                </a:solidFill>
                <a:latin typeface="Arial" panose="020B0604020202020204" pitchFamily="34" charset="0"/>
                <a:cs typeface="Arial" panose="020B0604020202020204" pitchFamily="34" charset="0"/>
              </a:rPr>
              <a:t>.</a:t>
            </a:r>
            <a:br>
              <a:rPr lang="en-US" sz="1800" dirty="0">
                <a:solidFill>
                  <a:schemeClr val="bg1"/>
                </a:solidFill>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Source: Grand View Research</a:t>
            </a:r>
          </a:p>
        </p:txBody>
      </p:sp>
      <p:cxnSp>
        <p:nvCxnSpPr>
          <p:cNvPr id="37" name="Gerade Verbindung mit Pfeil 36">
            <a:extLst>
              <a:ext uri="{FF2B5EF4-FFF2-40B4-BE49-F238E27FC236}">
                <a16:creationId xmlns:a16="http://schemas.microsoft.com/office/drawing/2014/main" id="{9C7AF7B3-83C8-2811-A28F-034D3D6BAC89}"/>
              </a:ext>
            </a:extLst>
          </p:cNvPr>
          <p:cNvCxnSpPr>
            <a:cxnSpLocks/>
          </p:cNvCxnSpPr>
          <p:nvPr/>
        </p:nvCxnSpPr>
        <p:spPr>
          <a:xfrm>
            <a:off x="7328130" y="2065999"/>
            <a:ext cx="1380321" cy="0"/>
          </a:xfrm>
          <a:prstGeom prst="straightConnector1">
            <a:avLst/>
          </a:prstGeom>
          <a:ln>
            <a:solidFill>
              <a:srgbClr val="AA381E"/>
            </a:solidFill>
            <a:tailEnd type="triangle"/>
          </a:ln>
        </p:spPr>
        <p:style>
          <a:lnRef idx="2">
            <a:schemeClr val="accent1"/>
          </a:lnRef>
          <a:fillRef idx="0">
            <a:schemeClr val="accent1"/>
          </a:fillRef>
          <a:effectRef idx="1">
            <a:schemeClr val="accent1"/>
          </a:effectRef>
          <a:fontRef idx="minor">
            <a:schemeClr val="tx1"/>
          </a:fontRef>
        </p:style>
      </p:cxnSp>
      <p:sp>
        <p:nvSpPr>
          <p:cNvPr id="41" name="Inhaltsplatzhalter 2">
            <a:extLst>
              <a:ext uri="{FF2B5EF4-FFF2-40B4-BE49-F238E27FC236}">
                <a16:creationId xmlns:a16="http://schemas.microsoft.com/office/drawing/2014/main" id="{678EB3C3-F25B-DDF4-73D2-71D8D3B7BF1B}"/>
              </a:ext>
            </a:extLst>
          </p:cNvPr>
          <p:cNvSpPr txBox="1">
            <a:spLocks/>
          </p:cNvSpPr>
          <p:nvPr/>
        </p:nvSpPr>
        <p:spPr>
          <a:xfrm>
            <a:off x="8756254" y="4263756"/>
            <a:ext cx="3224605" cy="1330220"/>
          </a:xfrm>
          <a:prstGeom prst="rect">
            <a:avLst/>
          </a:prstGeom>
          <a:solidFill>
            <a:srgbClr val="AA381E"/>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sz="1800" dirty="0">
                <a:solidFill>
                  <a:schemeClr val="bg1"/>
                </a:solidFill>
                <a:latin typeface="Arial" panose="020B0604020202020204" pitchFamily="34" charset="0"/>
                <a:cs typeface="Arial" panose="020B0604020202020204" pitchFamily="34" charset="0"/>
              </a:rPr>
              <a:t>Globally, </a:t>
            </a:r>
            <a:r>
              <a:rPr lang="en-US" sz="1800" b="1" dirty="0">
                <a:solidFill>
                  <a:schemeClr val="bg1"/>
                </a:solidFill>
                <a:latin typeface="Arial" panose="020B0604020202020204" pitchFamily="34" charset="0"/>
                <a:cs typeface="Arial" panose="020B0604020202020204" pitchFamily="34" charset="0"/>
              </a:rPr>
              <a:t>3 / 4 consumers </a:t>
            </a:r>
            <a:r>
              <a:rPr lang="en-US" sz="1800" dirty="0">
                <a:solidFill>
                  <a:schemeClr val="bg1"/>
                </a:solidFill>
                <a:latin typeface="Arial" panose="020B0604020202020204" pitchFamily="34" charset="0"/>
                <a:cs typeface="Arial" panose="020B0604020202020204" pitchFamily="34" charset="0"/>
              </a:rPr>
              <a:t>have an interest in food products that improve gut health.</a:t>
            </a:r>
            <a:br>
              <a:rPr lang="en-US" sz="1800" dirty="0">
                <a:solidFill>
                  <a:schemeClr val="bg1"/>
                </a:solidFill>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Source: </a:t>
            </a:r>
            <a:r>
              <a:rPr lang="en-US" sz="1200" dirty="0" err="1">
                <a:solidFill>
                  <a:schemeClr val="bg1"/>
                </a:solidFill>
                <a:latin typeface="Arial" panose="020B0604020202020204" pitchFamily="34" charset="0"/>
                <a:cs typeface="Arial" panose="020B0604020202020204" pitchFamily="34" charset="0"/>
              </a:rPr>
              <a:t>Foodnavigator</a:t>
            </a:r>
            <a:endParaRPr lang="en-US" sz="1800" dirty="0">
              <a:solidFill>
                <a:schemeClr val="bg1"/>
              </a:solidFill>
              <a:latin typeface="Arial" panose="020B0604020202020204" pitchFamily="34" charset="0"/>
              <a:cs typeface="Arial" panose="020B0604020202020204" pitchFamily="34" charset="0"/>
            </a:endParaRPr>
          </a:p>
        </p:txBody>
      </p:sp>
      <p:cxnSp>
        <p:nvCxnSpPr>
          <p:cNvPr id="42" name="Gerade Verbindung mit Pfeil 41">
            <a:extLst>
              <a:ext uri="{FF2B5EF4-FFF2-40B4-BE49-F238E27FC236}">
                <a16:creationId xmlns:a16="http://schemas.microsoft.com/office/drawing/2014/main" id="{1CAF57D5-C3C4-F455-2970-8B8AA97C37EE}"/>
              </a:ext>
            </a:extLst>
          </p:cNvPr>
          <p:cNvCxnSpPr>
            <a:cxnSpLocks/>
          </p:cNvCxnSpPr>
          <p:nvPr/>
        </p:nvCxnSpPr>
        <p:spPr>
          <a:xfrm>
            <a:off x="7708461" y="4810991"/>
            <a:ext cx="999990" cy="0"/>
          </a:xfrm>
          <a:prstGeom prst="straightConnector1">
            <a:avLst/>
          </a:prstGeom>
          <a:ln>
            <a:solidFill>
              <a:srgbClr val="AA381E"/>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0789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91AE65-DE7C-C3BD-5BF4-18A19449DE3B}"/>
            </a:ext>
          </a:extLst>
        </p:cNvPr>
        <p:cNvGrpSpPr/>
        <p:nvPr/>
      </p:nvGrpSpPr>
      <p:grpSpPr>
        <a:xfrm>
          <a:off x="0" y="0"/>
          <a:ext cx="0" cy="0"/>
          <a:chOff x="0" y="0"/>
          <a:chExt cx="0" cy="0"/>
        </a:xfrm>
      </p:grpSpPr>
      <p:pic>
        <p:nvPicPr>
          <p:cNvPr id="63" name="Grafik 62" descr="Ein Bild, das draußen, Gras, Himmel, Windmühle enthält.&#10;&#10;KI-generierte Inhalte können fehlerhaft sein.">
            <a:extLst>
              <a:ext uri="{FF2B5EF4-FFF2-40B4-BE49-F238E27FC236}">
                <a16:creationId xmlns:a16="http://schemas.microsoft.com/office/drawing/2014/main" id="{C4FAD723-37DD-3043-19D7-FF28FC473B0D}"/>
              </a:ext>
            </a:extLst>
          </p:cNvPr>
          <p:cNvPicPr>
            <a:picLocks noChangeAspect="1"/>
          </p:cNvPicPr>
          <p:nvPr/>
        </p:nvPicPr>
        <p:blipFill>
          <a:blip r:embed="rId3">
            <a:alphaModFix amt="20000"/>
          </a:blip>
          <a:srcRect t="13638" b="12594"/>
          <a:stretch>
            <a:fillRect/>
          </a:stretch>
        </p:blipFill>
        <p:spPr>
          <a:xfrm>
            <a:off x="0" y="860612"/>
            <a:ext cx="12192000" cy="5997387"/>
          </a:xfrm>
          <a:prstGeom prst="rect">
            <a:avLst/>
          </a:prstGeom>
        </p:spPr>
      </p:pic>
      <p:sp>
        <p:nvSpPr>
          <p:cNvPr id="7" name="Titel 1">
            <a:extLst>
              <a:ext uri="{FF2B5EF4-FFF2-40B4-BE49-F238E27FC236}">
                <a16:creationId xmlns:a16="http://schemas.microsoft.com/office/drawing/2014/main" id="{24433E7C-3DE1-36F2-FC6D-196845915B93}"/>
              </a:ext>
            </a:extLst>
          </p:cNvPr>
          <p:cNvSpPr txBox="1">
            <a:spLocks/>
          </p:cNvSpPr>
          <p:nvPr/>
        </p:nvSpPr>
        <p:spPr>
          <a:xfrm>
            <a:off x="0" y="643467"/>
            <a:ext cx="12192000" cy="744836"/>
          </a:xfrm>
          <a:prstGeom prst="rect">
            <a:avLst/>
          </a:prstGeom>
          <a:solidFill>
            <a:srgbClr val="044C7E"/>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1"/>
                </a:solidFill>
              </a:rPr>
              <a:t>Trusted Partner for Global Markets – Including China</a:t>
            </a:r>
          </a:p>
        </p:txBody>
      </p:sp>
      <p:sp>
        <p:nvSpPr>
          <p:cNvPr id="5" name="Gleichschenkliges Dreieck 4">
            <a:extLst>
              <a:ext uri="{FF2B5EF4-FFF2-40B4-BE49-F238E27FC236}">
                <a16:creationId xmlns:a16="http://schemas.microsoft.com/office/drawing/2014/main" id="{A64BD6AF-7307-10D2-609F-CFAC708F6351}"/>
              </a:ext>
            </a:extLst>
          </p:cNvPr>
          <p:cNvSpPr/>
          <p:nvPr/>
        </p:nvSpPr>
        <p:spPr>
          <a:xfrm rot="16200000" flipH="1">
            <a:off x="7008012" y="4506189"/>
            <a:ext cx="500952" cy="4318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Gleichschenkliges Dreieck 5">
            <a:extLst>
              <a:ext uri="{FF2B5EF4-FFF2-40B4-BE49-F238E27FC236}">
                <a16:creationId xmlns:a16="http://schemas.microsoft.com/office/drawing/2014/main" id="{FCAC23CE-B933-654F-4D34-3C89F2AB7620}"/>
              </a:ext>
            </a:extLst>
          </p:cNvPr>
          <p:cNvSpPr/>
          <p:nvPr/>
        </p:nvSpPr>
        <p:spPr>
          <a:xfrm rot="16200000" flipH="1">
            <a:off x="7010200" y="3031291"/>
            <a:ext cx="500952" cy="4318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Gleichschenkliges Dreieck 7">
            <a:extLst>
              <a:ext uri="{FF2B5EF4-FFF2-40B4-BE49-F238E27FC236}">
                <a16:creationId xmlns:a16="http://schemas.microsoft.com/office/drawing/2014/main" id="{48980467-1A19-7A5D-66F0-7A04F3304498}"/>
              </a:ext>
            </a:extLst>
          </p:cNvPr>
          <p:cNvSpPr/>
          <p:nvPr/>
        </p:nvSpPr>
        <p:spPr>
          <a:xfrm rot="5400000">
            <a:off x="4690545" y="2293842"/>
            <a:ext cx="500952" cy="4318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Gleichschenkliges Dreieck 9">
            <a:extLst>
              <a:ext uri="{FF2B5EF4-FFF2-40B4-BE49-F238E27FC236}">
                <a16:creationId xmlns:a16="http://schemas.microsoft.com/office/drawing/2014/main" id="{24E851F1-0BEE-3102-24C1-BA848F8FA6FC}"/>
              </a:ext>
            </a:extLst>
          </p:cNvPr>
          <p:cNvSpPr/>
          <p:nvPr/>
        </p:nvSpPr>
        <p:spPr>
          <a:xfrm rot="5400000">
            <a:off x="4699465" y="5243638"/>
            <a:ext cx="500952" cy="4318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Gleichschenkliges Dreieck 11">
            <a:extLst>
              <a:ext uri="{FF2B5EF4-FFF2-40B4-BE49-F238E27FC236}">
                <a16:creationId xmlns:a16="http://schemas.microsoft.com/office/drawing/2014/main" id="{930472CA-A2D7-C823-1CAE-0A83BFA2811E}"/>
              </a:ext>
            </a:extLst>
          </p:cNvPr>
          <p:cNvSpPr/>
          <p:nvPr/>
        </p:nvSpPr>
        <p:spPr>
          <a:xfrm rot="5400000">
            <a:off x="4694488" y="3768740"/>
            <a:ext cx="500952" cy="4318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Freihandform: Form 13">
            <a:extLst>
              <a:ext uri="{FF2B5EF4-FFF2-40B4-BE49-F238E27FC236}">
                <a16:creationId xmlns:a16="http://schemas.microsoft.com/office/drawing/2014/main" id="{E807FAC6-4938-5227-9857-A7B5178F2E99}"/>
              </a:ext>
            </a:extLst>
          </p:cNvPr>
          <p:cNvSpPr/>
          <p:nvPr/>
        </p:nvSpPr>
        <p:spPr>
          <a:xfrm>
            <a:off x="7168355" y="2878024"/>
            <a:ext cx="3762016" cy="1307507"/>
          </a:xfrm>
          <a:custGeom>
            <a:avLst/>
            <a:gdLst>
              <a:gd name="connsiteX0" fmla="*/ 300969 w 3762016"/>
              <a:gd name="connsiteY0" fmla="*/ 0 h 1307507"/>
              <a:gd name="connsiteX1" fmla="*/ 3762016 w 3762016"/>
              <a:gd name="connsiteY1" fmla="*/ 0 h 1307507"/>
              <a:gd name="connsiteX2" fmla="*/ 3762016 w 3762016"/>
              <a:gd name="connsiteY2" fmla="*/ 1307507 h 1307507"/>
              <a:gd name="connsiteX3" fmla="*/ 300969 w 3762016"/>
              <a:gd name="connsiteY3" fmla="*/ 1307507 h 1307507"/>
              <a:gd name="connsiteX4" fmla="*/ 300969 w 3762016"/>
              <a:gd name="connsiteY4" fmla="*/ 539611 h 1307507"/>
              <a:gd name="connsiteX5" fmla="*/ 0 w 3762016"/>
              <a:gd name="connsiteY5" fmla="*/ 365049 h 1307507"/>
              <a:gd name="connsiteX6" fmla="*/ 300969 w 3762016"/>
              <a:gd name="connsiteY6" fmla="*/ 190487 h 130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2016" h="1307507">
                <a:moveTo>
                  <a:pt x="300969" y="0"/>
                </a:moveTo>
                <a:lnTo>
                  <a:pt x="3762016" y="0"/>
                </a:lnTo>
                <a:lnTo>
                  <a:pt x="3762016" y="1307507"/>
                </a:lnTo>
                <a:lnTo>
                  <a:pt x="300969" y="1307507"/>
                </a:lnTo>
                <a:lnTo>
                  <a:pt x="300969" y="539611"/>
                </a:lnTo>
                <a:lnTo>
                  <a:pt x="0" y="365049"/>
                </a:lnTo>
                <a:lnTo>
                  <a:pt x="300969" y="190487"/>
                </a:lnTo>
                <a:close/>
              </a:path>
            </a:pathLst>
          </a:custGeom>
          <a:solidFill>
            <a:srgbClr val="044C7E"/>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de-DE" sz="2400" b="1" dirty="0" err="1"/>
              <a:t>Adaptable</a:t>
            </a:r>
            <a:r>
              <a:rPr lang="de-DE" sz="2400" b="1" dirty="0"/>
              <a:t> </a:t>
            </a:r>
            <a:r>
              <a:rPr lang="de-DE" sz="2400" b="1" dirty="0" err="1"/>
              <a:t>to</a:t>
            </a:r>
            <a:r>
              <a:rPr lang="de-DE" sz="2400" b="1" dirty="0"/>
              <a:t> </a:t>
            </a:r>
            <a:r>
              <a:rPr lang="de-DE" sz="2400" b="1" dirty="0" err="1"/>
              <a:t>Local</a:t>
            </a:r>
            <a:r>
              <a:rPr lang="de-DE" sz="2400" b="1" dirty="0"/>
              <a:t> </a:t>
            </a:r>
            <a:r>
              <a:rPr lang="de-DE" sz="2400" b="1" dirty="0" err="1"/>
              <a:t>Demands</a:t>
            </a:r>
            <a:endParaRPr lang="de-DE" sz="2400" b="1" dirty="0"/>
          </a:p>
        </p:txBody>
      </p:sp>
      <p:sp>
        <p:nvSpPr>
          <p:cNvPr id="19" name="Freihandform: Form 18">
            <a:extLst>
              <a:ext uri="{FF2B5EF4-FFF2-40B4-BE49-F238E27FC236}">
                <a16:creationId xmlns:a16="http://schemas.microsoft.com/office/drawing/2014/main" id="{94321C89-2640-8CAC-2141-724CAD4E0BC1}"/>
              </a:ext>
            </a:extLst>
          </p:cNvPr>
          <p:cNvSpPr/>
          <p:nvPr/>
        </p:nvSpPr>
        <p:spPr>
          <a:xfrm>
            <a:off x="7168355" y="4353306"/>
            <a:ext cx="3762016" cy="1307507"/>
          </a:xfrm>
          <a:custGeom>
            <a:avLst/>
            <a:gdLst>
              <a:gd name="connsiteX0" fmla="*/ 300969 w 3762016"/>
              <a:gd name="connsiteY0" fmla="*/ 0 h 1307507"/>
              <a:gd name="connsiteX1" fmla="*/ 3762016 w 3762016"/>
              <a:gd name="connsiteY1" fmla="*/ 0 h 1307507"/>
              <a:gd name="connsiteX2" fmla="*/ 3762016 w 3762016"/>
              <a:gd name="connsiteY2" fmla="*/ 1307507 h 1307507"/>
              <a:gd name="connsiteX3" fmla="*/ 300969 w 3762016"/>
              <a:gd name="connsiteY3" fmla="*/ 1307507 h 1307507"/>
              <a:gd name="connsiteX4" fmla="*/ 300969 w 3762016"/>
              <a:gd name="connsiteY4" fmla="*/ 539611 h 1307507"/>
              <a:gd name="connsiteX5" fmla="*/ 0 w 3762016"/>
              <a:gd name="connsiteY5" fmla="*/ 365049 h 1307507"/>
              <a:gd name="connsiteX6" fmla="*/ 300969 w 3762016"/>
              <a:gd name="connsiteY6" fmla="*/ 190487 h 130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2016" h="1307507">
                <a:moveTo>
                  <a:pt x="300969" y="0"/>
                </a:moveTo>
                <a:lnTo>
                  <a:pt x="3762016" y="0"/>
                </a:lnTo>
                <a:lnTo>
                  <a:pt x="3762016" y="1307507"/>
                </a:lnTo>
                <a:lnTo>
                  <a:pt x="300969" y="1307507"/>
                </a:lnTo>
                <a:lnTo>
                  <a:pt x="300969" y="539611"/>
                </a:lnTo>
                <a:lnTo>
                  <a:pt x="0" y="365049"/>
                </a:lnTo>
                <a:lnTo>
                  <a:pt x="300969" y="190487"/>
                </a:lnTo>
                <a:close/>
              </a:path>
            </a:pathLst>
          </a:custGeom>
          <a:solidFill>
            <a:srgbClr val="044C7E"/>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de-DE" sz="2400" b="1" dirty="0"/>
              <a:t>Reputation &amp; </a:t>
            </a:r>
          </a:p>
          <a:p>
            <a:pPr algn="ctr"/>
            <a:r>
              <a:rPr lang="de-DE" sz="2400" b="1" dirty="0" err="1"/>
              <a:t>Reliability</a:t>
            </a:r>
            <a:endParaRPr lang="de-DE" sz="3200" b="1" dirty="0"/>
          </a:p>
        </p:txBody>
      </p:sp>
      <p:sp>
        <p:nvSpPr>
          <p:cNvPr id="20" name="Freihandform: Form 19">
            <a:extLst>
              <a:ext uri="{FF2B5EF4-FFF2-40B4-BE49-F238E27FC236}">
                <a16:creationId xmlns:a16="http://schemas.microsoft.com/office/drawing/2014/main" id="{AD470DA6-E7B1-0681-36F4-1051E694EA3B}"/>
              </a:ext>
            </a:extLst>
          </p:cNvPr>
          <p:cNvSpPr/>
          <p:nvPr/>
        </p:nvSpPr>
        <p:spPr>
          <a:xfrm flipH="1">
            <a:off x="1252992" y="2147681"/>
            <a:ext cx="3762016" cy="1307507"/>
          </a:xfrm>
          <a:custGeom>
            <a:avLst/>
            <a:gdLst>
              <a:gd name="connsiteX0" fmla="*/ 300969 w 3762016"/>
              <a:gd name="connsiteY0" fmla="*/ 0 h 1307507"/>
              <a:gd name="connsiteX1" fmla="*/ 3762016 w 3762016"/>
              <a:gd name="connsiteY1" fmla="*/ 0 h 1307507"/>
              <a:gd name="connsiteX2" fmla="*/ 3762016 w 3762016"/>
              <a:gd name="connsiteY2" fmla="*/ 1307507 h 1307507"/>
              <a:gd name="connsiteX3" fmla="*/ 300969 w 3762016"/>
              <a:gd name="connsiteY3" fmla="*/ 1307507 h 1307507"/>
              <a:gd name="connsiteX4" fmla="*/ 300969 w 3762016"/>
              <a:gd name="connsiteY4" fmla="*/ 539611 h 1307507"/>
              <a:gd name="connsiteX5" fmla="*/ 0 w 3762016"/>
              <a:gd name="connsiteY5" fmla="*/ 365049 h 1307507"/>
              <a:gd name="connsiteX6" fmla="*/ 300969 w 3762016"/>
              <a:gd name="connsiteY6" fmla="*/ 190487 h 130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2016" h="1307507">
                <a:moveTo>
                  <a:pt x="300969" y="0"/>
                </a:moveTo>
                <a:lnTo>
                  <a:pt x="3762016" y="0"/>
                </a:lnTo>
                <a:lnTo>
                  <a:pt x="3762016" y="1307507"/>
                </a:lnTo>
                <a:lnTo>
                  <a:pt x="300969" y="1307507"/>
                </a:lnTo>
                <a:lnTo>
                  <a:pt x="300969" y="539611"/>
                </a:lnTo>
                <a:lnTo>
                  <a:pt x="0" y="365049"/>
                </a:lnTo>
                <a:lnTo>
                  <a:pt x="300969" y="190487"/>
                </a:lnTo>
                <a:close/>
              </a:path>
            </a:pathLst>
          </a:custGeom>
          <a:solidFill>
            <a:srgbClr val="044C7E"/>
          </a:solidFill>
        </p:spPr>
        <p:style>
          <a:lnRef idx="2">
            <a:schemeClr val="accent1">
              <a:shade val="50000"/>
            </a:schemeClr>
          </a:lnRef>
          <a:fillRef idx="1">
            <a:schemeClr val="accent1"/>
          </a:fillRef>
          <a:effectRef idx="0">
            <a:schemeClr val="accent1"/>
          </a:effectRef>
          <a:fontRef idx="minor">
            <a:schemeClr val="lt1"/>
          </a:fontRef>
        </p:style>
        <p:txBody>
          <a:bodyPr wrap="square" lIns="0" rIns="180000" rtlCol="0" anchor="ctr">
            <a:noAutofit/>
          </a:bodyPr>
          <a:lstStyle/>
          <a:p>
            <a:pPr algn="ctr"/>
            <a:r>
              <a:rPr lang="de-DE" sz="2400" b="1" dirty="0"/>
              <a:t>Certified Quality </a:t>
            </a:r>
            <a:r>
              <a:rPr lang="de-DE" sz="2400" b="1" dirty="0" err="1"/>
              <a:t>for</a:t>
            </a:r>
            <a:r>
              <a:rPr lang="de-DE" sz="2400" b="1" dirty="0"/>
              <a:t> Export</a:t>
            </a:r>
          </a:p>
        </p:txBody>
      </p:sp>
      <p:sp>
        <p:nvSpPr>
          <p:cNvPr id="21" name="Freihandform: Form 20">
            <a:extLst>
              <a:ext uri="{FF2B5EF4-FFF2-40B4-BE49-F238E27FC236}">
                <a16:creationId xmlns:a16="http://schemas.microsoft.com/office/drawing/2014/main" id="{AE1F8FB3-DB69-0D19-4860-A1823B026E8A}"/>
              </a:ext>
            </a:extLst>
          </p:cNvPr>
          <p:cNvSpPr/>
          <p:nvPr/>
        </p:nvSpPr>
        <p:spPr>
          <a:xfrm flipH="1">
            <a:off x="1252992" y="3619271"/>
            <a:ext cx="3762016" cy="1307507"/>
          </a:xfrm>
          <a:custGeom>
            <a:avLst/>
            <a:gdLst>
              <a:gd name="connsiteX0" fmla="*/ 300969 w 3762016"/>
              <a:gd name="connsiteY0" fmla="*/ 0 h 1307507"/>
              <a:gd name="connsiteX1" fmla="*/ 3762016 w 3762016"/>
              <a:gd name="connsiteY1" fmla="*/ 0 h 1307507"/>
              <a:gd name="connsiteX2" fmla="*/ 3762016 w 3762016"/>
              <a:gd name="connsiteY2" fmla="*/ 1307507 h 1307507"/>
              <a:gd name="connsiteX3" fmla="*/ 300969 w 3762016"/>
              <a:gd name="connsiteY3" fmla="*/ 1307507 h 1307507"/>
              <a:gd name="connsiteX4" fmla="*/ 300969 w 3762016"/>
              <a:gd name="connsiteY4" fmla="*/ 539611 h 1307507"/>
              <a:gd name="connsiteX5" fmla="*/ 0 w 3762016"/>
              <a:gd name="connsiteY5" fmla="*/ 365049 h 1307507"/>
              <a:gd name="connsiteX6" fmla="*/ 300969 w 3762016"/>
              <a:gd name="connsiteY6" fmla="*/ 190487 h 130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2016" h="1307507">
                <a:moveTo>
                  <a:pt x="300969" y="0"/>
                </a:moveTo>
                <a:lnTo>
                  <a:pt x="3762016" y="0"/>
                </a:lnTo>
                <a:lnTo>
                  <a:pt x="3762016" y="1307507"/>
                </a:lnTo>
                <a:lnTo>
                  <a:pt x="300969" y="1307507"/>
                </a:lnTo>
                <a:lnTo>
                  <a:pt x="300969" y="539611"/>
                </a:lnTo>
                <a:lnTo>
                  <a:pt x="0" y="365049"/>
                </a:lnTo>
                <a:lnTo>
                  <a:pt x="300969" y="190487"/>
                </a:lnTo>
                <a:close/>
              </a:path>
            </a:pathLst>
          </a:custGeom>
          <a:solidFill>
            <a:srgbClr val="044C7E"/>
          </a:solidFill>
        </p:spPr>
        <p:style>
          <a:lnRef idx="2">
            <a:schemeClr val="accent1">
              <a:shade val="50000"/>
            </a:schemeClr>
          </a:lnRef>
          <a:fillRef idx="1">
            <a:schemeClr val="accent1"/>
          </a:fillRef>
          <a:effectRef idx="0">
            <a:schemeClr val="accent1"/>
          </a:effectRef>
          <a:fontRef idx="minor">
            <a:schemeClr val="lt1"/>
          </a:fontRef>
        </p:style>
        <p:txBody>
          <a:bodyPr wrap="square" lIns="0" rIns="180000" rtlCol="0" anchor="ctr">
            <a:noAutofit/>
          </a:bodyPr>
          <a:lstStyle/>
          <a:p>
            <a:pPr algn="ctr"/>
            <a:r>
              <a:rPr lang="de-DE" sz="2400" b="1" dirty="0"/>
              <a:t>Cold Chain &amp; </a:t>
            </a:r>
            <a:r>
              <a:rPr lang="de-DE" sz="2400" b="1" dirty="0" err="1"/>
              <a:t>Logistics</a:t>
            </a:r>
            <a:r>
              <a:rPr lang="de-DE" sz="2400" b="1" dirty="0"/>
              <a:t> Excellence</a:t>
            </a:r>
          </a:p>
        </p:txBody>
      </p:sp>
      <p:sp>
        <p:nvSpPr>
          <p:cNvPr id="22" name="Freihandform: Form 21">
            <a:extLst>
              <a:ext uri="{FF2B5EF4-FFF2-40B4-BE49-F238E27FC236}">
                <a16:creationId xmlns:a16="http://schemas.microsoft.com/office/drawing/2014/main" id="{CE37B343-F8E5-3FE9-4284-72C8EC84D00E}"/>
              </a:ext>
            </a:extLst>
          </p:cNvPr>
          <p:cNvSpPr/>
          <p:nvPr/>
        </p:nvSpPr>
        <p:spPr>
          <a:xfrm flipH="1">
            <a:off x="1252992" y="5090861"/>
            <a:ext cx="3762016" cy="1307507"/>
          </a:xfrm>
          <a:custGeom>
            <a:avLst/>
            <a:gdLst>
              <a:gd name="connsiteX0" fmla="*/ 300969 w 3762016"/>
              <a:gd name="connsiteY0" fmla="*/ 0 h 1307507"/>
              <a:gd name="connsiteX1" fmla="*/ 3762016 w 3762016"/>
              <a:gd name="connsiteY1" fmla="*/ 0 h 1307507"/>
              <a:gd name="connsiteX2" fmla="*/ 3762016 w 3762016"/>
              <a:gd name="connsiteY2" fmla="*/ 1307507 h 1307507"/>
              <a:gd name="connsiteX3" fmla="*/ 300969 w 3762016"/>
              <a:gd name="connsiteY3" fmla="*/ 1307507 h 1307507"/>
              <a:gd name="connsiteX4" fmla="*/ 300969 w 3762016"/>
              <a:gd name="connsiteY4" fmla="*/ 539611 h 1307507"/>
              <a:gd name="connsiteX5" fmla="*/ 0 w 3762016"/>
              <a:gd name="connsiteY5" fmla="*/ 365049 h 1307507"/>
              <a:gd name="connsiteX6" fmla="*/ 300969 w 3762016"/>
              <a:gd name="connsiteY6" fmla="*/ 190487 h 130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2016" h="1307507">
                <a:moveTo>
                  <a:pt x="300969" y="0"/>
                </a:moveTo>
                <a:lnTo>
                  <a:pt x="3762016" y="0"/>
                </a:lnTo>
                <a:lnTo>
                  <a:pt x="3762016" y="1307507"/>
                </a:lnTo>
                <a:lnTo>
                  <a:pt x="300969" y="1307507"/>
                </a:lnTo>
                <a:lnTo>
                  <a:pt x="300969" y="539611"/>
                </a:lnTo>
                <a:lnTo>
                  <a:pt x="0" y="365049"/>
                </a:lnTo>
                <a:lnTo>
                  <a:pt x="300969" y="190487"/>
                </a:lnTo>
                <a:close/>
              </a:path>
            </a:pathLst>
          </a:custGeom>
          <a:solidFill>
            <a:srgbClr val="044C7E"/>
          </a:solidFill>
        </p:spPr>
        <p:style>
          <a:lnRef idx="2">
            <a:schemeClr val="accent1">
              <a:shade val="50000"/>
            </a:schemeClr>
          </a:lnRef>
          <a:fillRef idx="1">
            <a:schemeClr val="accent1"/>
          </a:fillRef>
          <a:effectRef idx="0">
            <a:schemeClr val="accent1"/>
          </a:effectRef>
          <a:fontRef idx="minor">
            <a:schemeClr val="lt1"/>
          </a:fontRef>
        </p:style>
        <p:txBody>
          <a:bodyPr wrap="square" lIns="0" rIns="180000" rtlCol="0" anchor="ctr">
            <a:noAutofit/>
          </a:bodyPr>
          <a:lstStyle/>
          <a:p>
            <a:pPr algn="ctr"/>
            <a:r>
              <a:rPr lang="de-DE" sz="2400" b="1" dirty="0" err="1"/>
              <a:t>Sustainability</a:t>
            </a:r>
            <a:r>
              <a:rPr lang="de-DE" sz="2400" b="1" dirty="0"/>
              <a:t> &amp;</a:t>
            </a:r>
          </a:p>
          <a:p>
            <a:pPr algn="ctr"/>
            <a:r>
              <a:rPr lang="de-DE" sz="2400" b="1" dirty="0"/>
              <a:t>Climate </a:t>
            </a:r>
            <a:r>
              <a:rPr lang="de-DE" sz="2400" b="1" dirty="0" err="1"/>
              <a:t>Responsibility</a:t>
            </a:r>
            <a:endParaRPr lang="de-DE" sz="2400" b="1" dirty="0"/>
          </a:p>
        </p:txBody>
      </p:sp>
      <p:sp>
        <p:nvSpPr>
          <p:cNvPr id="46" name="Freihandform: Form 45">
            <a:extLst>
              <a:ext uri="{FF2B5EF4-FFF2-40B4-BE49-F238E27FC236}">
                <a16:creationId xmlns:a16="http://schemas.microsoft.com/office/drawing/2014/main" id="{9292671B-87C9-3F62-E990-31CA18A4EAEE}"/>
              </a:ext>
            </a:extLst>
          </p:cNvPr>
          <p:cNvSpPr>
            <a:spLocks noChangeAspect="1"/>
          </p:cNvSpPr>
          <p:nvPr/>
        </p:nvSpPr>
        <p:spPr>
          <a:xfrm>
            <a:off x="11180949" y="445837"/>
            <a:ext cx="642532" cy="576000"/>
          </a:xfrm>
          <a:custGeom>
            <a:avLst/>
            <a:gdLst>
              <a:gd name="connsiteX0" fmla="*/ 110864 w 1087217"/>
              <a:gd name="connsiteY0" fmla="*/ 688269 h 974642"/>
              <a:gd name="connsiteX1" fmla="*/ 110864 w 1087217"/>
              <a:gd name="connsiteY1" fmla="*/ 688269 h 974642"/>
              <a:gd name="connsiteX2" fmla="*/ 271450 w 1087217"/>
              <a:gd name="connsiteY2" fmla="*/ 754728 h 974642"/>
              <a:gd name="connsiteX3" fmla="*/ 472662 w 1087217"/>
              <a:gd name="connsiteY3" fmla="*/ 574292 h 974642"/>
              <a:gd name="connsiteX4" fmla="*/ 638831 w 1087217"/>
              <a:gd name="connsiteY4" fmla="*/ 691977 h 974642"/>
              <a:gd name="connsiteX5" fmla="*/ 605459 w 1087217"/>
              <a:gd name="connsiteY5" fmla="*/ 893066 h 974642"/>
              <a:gd name="connsiteX6" fmla="*/ 798847 w 1087217"/>
              <a:gd name="connsiteY6" fmla="*/ 973217 h 974642"/>
              <a:gd name="connsiteX7" fmla="*/ 802270 w 1087217"/>
              <a:gd name="connsiteY7" fmla="*/ 974643 h 974642"/>
              <a:gd name="connsiteX8" fmla="*/ 1087218 w 1087217"/>
              <a:gd name="connsiteY8" fmla="*/ 285234 h 974642"/>
              <a:gd name="connsiteX9" fmla="*/ 395812 w 1087217"/>
              <a:gd name="connsiteY9" fmla="*/ 0 h 974642"/>
              <a:gd name="connsiteX10" fmla="*/ 288279 w 1087217"/>
              <a:gd name="connsiteY10" fmla="*/ 264412 h 974642"/>
              <a:gd name="connsiteX11" fmla="*/ 288279 w 1087217"/>
              <a:gd name="connsiteY11" fmla="*/ 264412 h 974642"/>
              <a:gd name="connsiteX12" fmla="*/ 280007 w 1087217"/>
              <a:gd name="connsiteY12" fmla="*/ 284093 h 974642"/>
              <a:gd name="connsiteX13" fmla="*/ 277725 w 1087217"/>
              <a:gd name="connsiteY13" fmla="*/ 274965 h 974642"/>
              <a:gd name="connsiteX14" fmla="*/ 84337 w 1087217"/>
              <a:gd name="connsiteY14" fmla="*/ 194815 h 974642"/>
              <a:gd name="connsiteX15" fmla="*/ 8179 w 1087217"/>
              <a:gd name="connsiteY15" fmla="*/ 266979 h 974642"/>
              <a:gd name="connsiteX16" fmla="*/ 99429 w 1087217"/>
              <a:gd name="connsiteY16" fmla="*/ 454953 h 974642"/>
              <a:gd name="connsiteX17" fmla="*/ 204420 w 1087217"/>
              <a:gd name="connsiteY17" fmla="*/ 451810 h 974642"/>
              <a:gd name="connsiteX18" fmla="*/ 213548 w 1087217"/>
              <a:gd name="connsiteY18" fmla="*/ 448102 h 974642"/>
              <a:gd name="connsiteX19" fmla="*/ 208128 w 1087217"/>
              <a:gd name="connsiteY19" fmla="*/ 461223 h 974642"/>
              <a:gd name="connsiteX20" fmla="*/ 208128 w 1087217"/>
              <a:gd name="connsiteY20" fmla="*/ 461223 h 97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87217" h="974642">
                <a:moveTo>
                  <a:pt x="110864" y="688269"/>
                </a:moveTo>
                <a:lnTo>
                  <a:pt x="110864" y="688269"/>
                </a:lnTo>
                <a:lnTo>
                  <a:pt x="271450" y="754728"/>
                </a:lnTo>
                <a:cubicBezTo>
                  <a:pt x="277186" y="649340"/>
                  <a:pt x="367271" y="568556"/>
                  <a:pt x="472662" y="574292"/>
                </a:cubicBezTo>
                <a:cubicBezTo>
                  <a:pt x="546079" y="578288"/>
                  <a:pt x="610693" y="624048"/>
                  <a:pt x="638831" y="691977"/>
                </a:cubicBezTo>
                <a:cubicBezTo>
                  <a:pt x="666056" y="759988"/>
                  <a:pt x="653192" y="837494"/>
                  <a:pt x="605459" y="893066"/>
                </a:cubicBezTo>
                <a:lnTo>
                  <a:pt x="798847" y="973217"/>
                </a:lnTo>
                <a:lnTo>
                  <a:pt x="802270" y="974643"/>
                </a:lnTo>
                <a:lnTo>
                  <a:pt x="1087218" y="285234"/>
                </a:lnTo>
                <a:lnTo>
                  <a:pt x="395812" y="0"/>
                </a:lnTo>
                <a:lnTo>
                  <a:pt x="288279" y="264412"/>
                </a:lnTo>
                <a:lnTo>
                  <a:pt x="288279" y="264412"/>
                </a:lnTo>
                <a:lnTo>
                  <a:pt x="280007" y="284093"/>
                </a:lnTo>
                <a:lnTo>
                  <a:pt x="277725" y="274965"/>
                </a:lnTo>
                <a:cubicBezTo>
                  <a:pt x="246330" y="199555"/>
                  <a:pt x="159872" y="163721"/>
                  <a:pt x="84337" y="194815"/>
                </a:cubicBezTo>
                <a:cubicBezTo>
                  <a:pt x="51221" y="209113"/>
                  <a:pt x="24238" y="234679"/>
                  <a:pt x="8179" y="266979"/>
                </a:cubicBezTo>
                <a:cubicBezTo>
                  <a:pt x="-18530" y="344083"/>
                  <a:pt x="22321" y="428244"/>
                  <a:pt x="99429" y="454953"/>
                </a:cubicBezTo>
                <a:cubicBezTo>
                  <a:pt x="133628" y="466802"/>
                  <a:pt x="170988" y="465684"/>
                  <a:pt x="204420" y="451810"/>
                </a:cubicBezTo>
                <a:lnTo>
                  <a:pt x="213548" y="448102"/>
                </a:lnTo>
                <a:lnTo>
                  <a:pt x="208128" y="461223"/>
                </a:lnTo>
                <a:lnTo>
                  <a:pt x="208128" y="461223"/>
                </a:lnTo>
                <a:close/>
              </a:path>
            </a:pathLst>
          </a:custGeom>
          <a:blipFill dpi="0" rotWithShape="1">
            <a:blip r:embed="rId4">
              <a:extLst>
                <a:ext uri="{28A0092B-C50C-407E-A947-70E740481C1C}">
                  <a14:useLocalDpi xmlns:a14="http://schemas.microsoft.com/office/drawing/2010/main" val="0"/>
                </a:ext>
              </a:extLst>
            </a:blip>
            <a:srcRect/>
            <a:stretch>
              <a:fillRect/>
            </a:stretch>
          </a:blipFill>
          <a:ln w="28476" cap="flat">
            <a:solidFill>
              <a:schemeClr val="bg1"/>
            </a:solid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B97A308C-6E90-EFA6-D005-18B99FE7DE58}"/>
              </a:ext>
            </a:extLst>
          </p:cNvPr>
          <p:cNvSpPr>
            <a:spLocks noChangeAspect="1"/>
          </p:cNvSpPr>
          <p:nvPr/>
        </p:nvSpPr>
        <p:spPr>
          <a:xfrm>
            <a:off x="10564361" y="576235"/>
            <a:ext cx="1079625" cy="1080000"/>
          </a:xfrm>
          <a:custGeom>
            <a:avLst/>
            <a:gdLst>
              <a:gd name="connsiteX0" fmla="*/ 0 w 1625831"/>
              <a:gd name="connsiteY0" fmla="*/ 884794 h 1626401"/>
              <a:gd name="connsiteX1" fmla="*/ 173137 w 1625831"/>
              <a:gd name="connsiteY1" fmla="*/ 884794 h 1626401"/>
              <a:gd name="connsiteX2" fmla="*/ 171140 w 1625831"/>
              <a:gd name="connsiteY2" fmla="*/ 913317 h 1626401"/>
              <a:gd name="connsiteX3" fmla="*/ 399327 w 1625831"/>
              <a:gd name="connsiteY3" fmla="*/ 1141504 h 1626401"/>
              <a:gd name="connsiteX4" fmla="*/ 627514 w 1625831"/>
              <a:gd name="connsiteY4" fmla="*/ 913317 h 1626401"/>
              <a:gd name="connsiteX5" fmla="*/ 625517 w 1625831"/>
              <a:gd name="connsiteY5" fmla="*/ 884794 h 1626401"/>
              <a:gd name="connsiteX6" fmla="*/ 798654 w 1625831"/>
              <a:gd name="connsiteY6" fmla="*/ 884794 h 1626401"/>
              <a:gd name="connsiteX7" fmla="*/ 798654 w 1625831"/>
              <a:gd name="connsiteY7" fmla="*/ 1141504 h 1626401"/>
              <a:gd name="connsiteX8" fmla="*/ 869352 w 1625831"/>
              <a:gd name="connsiteY8" fmla="*/ 1089769 h 1626401"/>
              <a:gd name="connsiteX9" fmla="*/ 1049551 w 1625831"/>
              <a:gd name="connsiteY9" fmla="*/ 1180365 h 1626401"/>
              <a:gd name="connsiteX10" fmla="*/ 958955 w 1625831"/>
              <a:gd name="connsiteY10" fmla="*/ 1360564 h 1626401"/>
              <a:gd name="connsiteX11" fmla="*/ 955247 w 1625831"/>
              <a:gd name="connsiteY11" fmla="*/ 1361990 h 1626401"/>
              <a:gd name="connsiteX12" fmla="*/ 941271 w 1625831"/>
              <a:gd name="connsiteY12" fmla="*/ 1366268 h 1626401"/>
              <a:gd name="connsiteX13" fmla="*/ 814342 w 1625831"/>
              <a:gd name="connsiteY13" fmla="*/ 1333466 h 1626401"/>
              <a:gd name="connsiteX14" fmla="*/ 808922 w 1625831"/>
              <a:gd name="connsiteY14" fmla="*/ 1325195 h 1626401"/>
              <a:gd name="connsiteX15" fmla="*/ 798654 w 1625831"/>
              <a:gd name="connsiteY15" fmla="*/ 1312644 h 1626401"/>
              <a:gd name="connsiteX16" fmla="*/ 798654 w 1625831"/>
              <a:gd name="connsiteY16" fmla="*/ 1626401 h 1626401"/>
              <a:gd name="connsiteX17" fmla="*/ 0 w 1625831"/>
              <a:gd name="connsiteY17" fmla="*/ 1626401 h 1626401"/>
              <a:gd name="connsiteX18" fmla="*/ 1236888 w 1625831"/>
              <a:gd name="connsiteY18" fmla="*/ 629488 h 1626401"/>
              <a:gd name="connsiteX19" fmla="*/ 1363131 w 1625831"/>
              <a:gd name="connsiteY19" fmla="*/ 723922 h 1626401"/>
              <a:gd name="connsiteX20" fmla="*/ 1363131 w 1625831"/>
              <a:gd name="connsiteY20" fmla="*/ 728201 h 1626401"/>
              <a:gd name="connsiteX21" fmla="*/ 1332896 w 1625831"/>
              <a:gd name="connsiteY21" fmla="*/ 868251 h 1626401"/>
              <a:gd name="connsiteX22" fmla="*/ 1324625 w 1625831"/>
              <a:gd name="connsiteY22" fmla="*/ 873670 h 1626401"/>
              <a:gd name="connsiteX23" fmla="*/ 1312074 w 1625831"/>
              <a:gd name="connsiteY23" fmla="*/ 884224 h 1626401"/>
              <a:gd name="connsiteX24" fmla="*/ 1625831 w 1625831"/>
              <a:gd name="connsiteY24" fmla="*/ 884224 h 1626401"/>
              <a:gd name="connsiteX25" fmla="*/ 1625831 w 1625831"/>
              <a:gd name="connsiteY25" fmla="*/ 1625831 h 1626401"/>
              <a:gd name="connsiteX26" fmla="*/ 884224 w 1625831"/>
              <a:gd name="connsiteY26" fmla="*/ 1625831 h 1626401"/>
              <a:gd name="connsiteX27" fmla="*/ 884224 w 1625831"/>
              <a:gd name="connsiteY27" fmla="*/ 1453835 h 1626401"/>
              <a:gd name="connsiteX28" fmla="*/ 912747 w 1625831"/>
              <a:gd name="connsiteY28" fmla="*/ 1455832 h 1626401"/>
              <a:gd name="connsiteX29" fmla="*/ 1140934 w 1625831"/>
              <a:gd name="connsiteY29" fmla="*/ 1227645 h 1626401"/>
              <a:gd name="connsiteX30" fmla="*/ 912747 w 1625831"/>
              <a:gd name="connsiteY30" fmla="*/ 999458 h 1626401"/>
              <a:gd name="connsiteX31" fmla="*/ 884224 w 1625831"/>
              <a:gd name="connsiteY31" fmla="*/ 1001169 h 1626401"/>
              <a:gd name="connsiteX32" fmla="*/ 884224 w 1625831"/>
              <a:gd name="connsiteY32" fmla="*/ 884224 h 1626401"/>
              <a:gd name="connsiteX33" fmla="*/ 1140934 w 1625831"/>
              <a:gd name="connsiteY33" fmla="*/ 884224 h 1626401"/>
              <a:gd name="connsiteX34" fmla="*/ 1094532 w 1625831"/>
              <a:gd name="connsiteY34" fmla="*/ 819904 h 1626401"/>
              <a:gd name="connsiteX35" fmla="*/ 1180841 w 1625831"/>
              <a:gd name="connsiteY35" fmla="*/ 637614 h 1626401"/>
              <a:gd name="connsiteX36" fmla="*/ 1236888 w 1625831"/>
              <a:gd name="connsiteY36" fmla="*/ 629488 h 1626401"/>
              <a:gd name="connsiteX37" fmla="*/ 0 w 1625831"/>
              <a:gd name="connsiteY37" fmla="*/ 0 h 1626401"/>
              <a:gd name="connsiteX38" fmla="*/ 798654 w 1625831"/>
              <a:gd name="connsiteY38" fmla="*/ 0 h 1626401"/>
              <a:gd name="connsiteX39" fmla="*/ 798654 w 1625831"/>
              <a:gd name="connsiteY39" fmla="*/ 296072 h 1626401"/>
              <a:gd name="connsiteX40" fmla="*/ 580450 w 1625831"/>
              <a:gd name="connsiteY40" fmla="*/ 296072 h 1626401"/>
              <a:gd name="connsiteX41" fmla="*/ 578009 w 1625831"/>
              <a:gd name="connsiteY41" fmla="*/ 298514 h 1626401"/>
              <a:gd name="connsiteX42" fmla="*/ 580450 w 1625831"/>
              <a:gd name="connsiteY42" fmla="*/ 505434 h 1626401"/>
              <a:gd name="connsiteX43" fmla="*/ 798654 w 1625831"/>
              <a:gd name="connsiteY43" fmla="*/ 505434 h 1626401"/>
              <a:gd name="connsiteX44" fmla="*/ 798654 w 1625831"/>
              <a:gd name="connsiteY44" fmla="*/ 798654 h 1626401"/>
              <a:gd name="connsiteX45" fmla="*/ 484897 w 1625831"/>
              <a:gd name="connsiteY45" fmla="*/ 798654 h 1626401"/>
              <a:gd name="connsiteX46" fmla="*/ 541944 w 1625831"/>
              <a:gd name="connsiteY46" fmla="*/ 912747 h 1626401"/>
              <a:gd name="connsiteX47" fmla="*/ 399327 w 1625831"/>
              <a:gd name="connsiteY47" fmla="*/ 1055364 h 1626401"/>
              <a:gd name="connsiteX48" fmla="*/ 256710 w 1625831"/>
              <a:gd name="connsiteY48" fmla="*/ 912747 h 1626401"/>
              <a:gd name="connsiteX49" fmla="*/ 313757 w 1625831"/>
              <a:gd name="connsiteY49" fmla="*/ 798654 h 1626401"/>
              <a:gd name="connsiteX50" fmla="*/ 0 w 1625831"/>
              <a:gd name="connsiteY50" fmla="*/ 798654 h 1626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25831" h="1626401">
                <a:moveTo>
                  <a:pt x="0" y="884794"/>
                </a:moveTo>
                <a:lnTo>
                  <a:pt x="173137" y="884794"/>
                </a:lnTo>
                <a:cubicBezTo>
                  <a:pt x="171885" y="894252"/>
                  <a:pt x="171217" y="903776"/>
                  <a:pt x="171140" y="913317"/>
                </a:cubicBezTo>
                <a:cubicBezTo>
                  <a:pt x="171140" y="1039342"/>
                  <a:pt x="273302" y="1141504"/>
                  <a:pt x="399327" y="1141504"/>
                </a:cubicBezTo>
                <a:cubicBezTo>
                  <a:pt x="525352" y="1141504"/>
                  <a:pt x="627514" y="1039342"/>
                  <a:pt x="627514" y="913317"/>
                </a:cubicBezTo>
                <a:cubicBezTo>
                  <a:pt x="627437" y="903776"/>
                  <a:pt x="626769" y="894252"/>
                  <a:pt x="625517" y="884794"/>
                </a:cubicBezTo>
                <a:lnTo>
                  <a:pt x="798654" y="884794"/>
                </a:lnTo>
                <a:lnTo>
                  <a:pt x="798654" y="1141504"/>
                </a:lnTo>
                <a:cubicBezTo>
                  <a:pt x="816207" y="1117268"/>
                  <a:pt x="840943" y="1099170"/>
                  <a:pt x="869352" y="1089769"/>
                </a:cubicBezTo>
                <a:cubicBezTo>
                  <a:pt x="944129" y="1065027"/>
                  <a:pt x="1024807" y="1105588"/>
                  <a:pt x="1049551" y="1180365"/>
                </a:cubicBezTo>
                <a:cubicBezTo>
                  <a:pt x="1074295" y="1255141"/>
                  <a:pt x="1033732" y="1335820"/>
                  <a:pt x="958955" y="1360564"/>
                </a:cubicBezTo>
                <a:lnTo>
                  <a:pt x="955247" y="1361990"/>
                </a:lnTo>
                <a:cubicBezTo>
                  <a:pt x="950683" y="1363416"/>
                  <a:pt x="946120" y="1366268"/>
                  <a:pt x="941271" y="1366268"/>
                </a:cubicBezTo>
                <a:cubicBezTo>
                  <a:pt x="896135" y="1378180"/>
                  <a:pt x="848056" y="1365752"/>
                  <a:pt x="814342" y="1333466"/>
                </a:cubicBezTo>
                <a:cubicBezTo>
                  <a:pt x="812274" y="1330888"/>
                  <a:pt x="810460" y="1328118"/>
                  <a:pt x="808922" y="1325195"/>
                </a:cubicBezTo>
                <a:cubicBezTo>
                  <a:pt x="805263" y="1321213"/>
                  <a:pt x="801834" y="1317023"/>
                  <a:pt x="798654" y="1312644"/>
                </a:cubicBezTo>
                <a:lnTo>
                  <a:pt x="798654" y="1626401"/>
                </a:lnTo>
                <a:lnTo>
                  <a:pt x="0" y="1626401"/>
                </a:lnTo>
                <a:close/>
                <a:moveTo>
                  <a:pt x="1236888" y="629488"/>
                </a:moveTo>
                <a:cubicBezTo>
                  <a:pt x="1292376" y="632651"/>
                  <a:pt x="1343253" y="668293"/>
                  <a:pt x="1363131" y="723922"/>
                </a:cubicBezTo>
                <a:lnTo>
                  <a:pt x="1363131" y="728201"/>
                </a:lnTo>
                <a:cubicBezTo>
                  <a:pt x="1379566" y="776893"/>
                  <a:pt x="1367957" y="830677"/>
                  <a:pt x="1332896" y="868251"/>
                </a:cubicBezTo>
                <a:cubicBezTo>
                  <a:pt x="1330563" y="870632"/>
                  <a:pt x="1327739" y="872481"/>
                  <a:pt x="1324625" y="873670"/>
                </a:cubicBezTo>
                <a:cubicBezTo>
                  <a:pt x="1320694" y="877478"/>
                  <a:pt x="1316501" y="881003"/>
                  <a:pt x="1312074" y="884224"/>
                </a:cubicBezTo>
                <a:lnTo>
                  <a:pt x="1625831" y="884224"/>
                </a:lnTo>
                <a:lnTo>
                  <a:pt x="1625831" y="1625831"/>
                </a:lnTo>
                <a:lnTo>
                  <a:pt x="884224" y="1625831"/>
                </a:lnTo>
                <a:lnTo>
                  <a:pt x="884224" y="1453835"/>
                </a:lnTo>
                <a:cubicBezTo>
                  <a:pt x="893682" y="1455079"/>
                  <a:pt x="903209" y="1455743"/>
                  <a:pt x="912747" y="1455832"/>
                </a:cubicBezTo>
                <a:cubicBezTo>
                  <a:pt x="1038772" y="1455832"/>
                  <a:pt x="1140934" y="1353670"/>
                  <a:pt x="1140934" y="1227645"/>
                </a:cubicBezTo>
                <a:cubicBezTo>
                  <a:pt x="1140934" y="1101620"/>
                  <a:pt x="1038772" y="999458"/>
                  <a:pt x="912747" y="999458"/>
                </a:cubicBezTo>
                <a:cubicBezTo>
                  <a:pt x="903215" y="999452"/>
                  <a:pt x="893688" y="1000023"/>
                  <a:pt x="884224" y="1001169"/>
                </a:cubicBezTo>
                <a:lnTo>
                  <a:pt x="884224" y="884224"/>
                </a:lnTo>
                <a:lnTo>
                  <a:pt x="1140934" y="884224"/>
                </a:lnTo>
                <a:cubicBezTo>
                  <a:pt x="1119696" y="867603"/>
                  <a:pt x="1103606" y="845301"/>
                  <a:pt x="1094532" y="819904"/>
                </a:cubicBezTo>
                <a:cubicBezTo>
                  <a:pt x="1068029" y="745731"/>
                  <a:pt x="1106669" y="664118"/>
                  <a:pt x="1180841" y="637614"/>
                </a:cubicBezTo>
                <a:cubicBezTo>
                  <a:pt x="1199384" y="630988"/>
                  <a:pt x="1218392" y="628434"/>
                  <a:pt x="1236888" y="629488"/>
                </a:cubicBezTo>
                <a:close/>
                <a:moveTo>
                  <a:pt x="0" y="0"/>
                </a:moveTo>
                <a:lnTo>
                  <a:pt x="798654" y="0"/>
                </a:lnTo>
                <a:lnTo>
                  <a:pt x="798654" y="296072"/>
                </a:lnTo>
                <a:cubicBezTo>
                  <a:pt x="737309" y="238510"/>
                  <a:pt x="641796" y="238510"/>
                  <a:pt x="580450" y="296072"/>
                </a:cubicBezTo>
                <a:cubicBezTo>
                  <a:pt x="579626" y="296877"/>
                  <a:pt x="578813" y="297690"/>
                  <a:pt x="578009" y="298514"/>
                </a:cubicBezTo>
                <a:cubicBezTo>
                  <a:pt x="521544" y="356328"/>
                  <a:pt x="522636" y="448969"/>
                  <a:pt x="580450" y="505434"/>
                </a:cubicBezTo>
                <a:cubicBezTo>
                  <a:pt x="641796" y="562997"/>
                  <a:pt x="737309" y="562997"/>
                  <a:pt x="798654" y="505434"/>
                </a:cubicBezTo>
                <a:lnTo>
                  <a:pt x="798654" y="798654"/>
                </a:lnTo>
                <a:lnTo>
                  <a:pt x="484897" y="798654"/>
                </a:lnTo>
                <a:cubicBezTo>
                  <a:pt x="520808" y="825589"/>
                  <a:pt x="541944" y="867857"/>
                  <a:pt x="541944" y="912747"/>
                </a:cubicBezTo>
                <a:cubicBezTo>
                  <a:pt x="541944" y="991512"/>
                  <a:pt x="478091" y="1055364"/>
                  <a:pt x="399327" y="1055364"/>
                </a:cubicBezTo>
                <a:cubicBezTo>
                  <a:pt x="320563" y="1055364"/>
                  <a:pt x="256710" y="991512"/>
                  <a:pt x="256710" y="912747"/>
                </a:cubicBezTo>
                <a:cubicBezTo>
                  <a:pt x="256710" y="867857"/>
                  <a:pt x="277846" y="825589"/>
                  <a:pt x="313757" y="798654"/>
                </a:cubicBezTo>
                <a:lnTo>
                  <a:pt x="0" y="798654"/>
                </a:lnTo>
                <a:close/>
              </a:path>
            </a:pathLst>
          </a:custGeom>
          <a:blipFill dpi="0" rotWithShape="1">
            <a:blip r:embed="rId5">
              <a:extLst>
                <a:ext uri="{28A0092B-C50C-407E-A947-70E740481C1C}">
                  <a14:useLocalDpi xmlns:a14="http://schemas.microsoft.com/office/drawing/2010/main" val="0"/>
                </a:ext>
              </a:extLst>
            </a:blip>
            <a:srcRect/>
            <a:stretch>
              <a:fillRect/>
            </a:stretch>
          </a:blipFill>
          <a:ln w="28476" cap="flat">
            <a:solidFill>
              <a:schemeClr val="bg1"/>
            </a:solidFill>
            <a:prstDash val="solid"/>
            <a:miter/>
          </a:ln>
        </p:spPr>
        <p:txBody>
          <a:bodyPr rtlCol="0" anchor="ctr"/>
          <a:lstStyle/>
          <a:p>
            <a:endParaRPr lang="de-DE"/>
          </a:p>
        </p:txBody>
      </p:sp>
      <p:pic>
        <p:nvPicPr>
          <p:cNvPr id="51" name="Picture 4" descr="Made In Germany Vektorgrafiken und Vektor-Icons zum kostenlosen Download">
            <a:extLst>
              <a:ext uri="{FF2B5EF4-FFF2-40B4-BE49-F238E27FC236}">
                <a16:creationId xmlns:a16="http://schemas.microsoft.com/office/drawing/2014/main" id="{8E138069-FBF2-7C37-F811-B079D83952AF}"/>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2784" y="3126398"/>
            <a:ext cx="2446432" cy="2446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539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9E17FA-D468-84F4-1FC9-14ED3ECE41D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FD59878-D267-093F-99D6-9B0B1712F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a:extLst>
              <a:ext uri="{FF2B5EF4-FFF2-40B4-BE49-F238E27FC236}">
                <a16:creationId xmlns:a16="http://schemas.microsoft.com/office/drawing/2014/main" id="{DC2D2D80-7352-DC4A-9113-3C17B522E5FF}"/>
              </a:ext>
            </a:extLst>
          </p:cNvPr>
          <p:cNvSpPr>
            <a:spLocks noGrp="1"/>
          </p:cNvSpPr>
          <p:nvPr>
            <p:ph type="title"/>
          </p:nvPr>
        </p:nvSpPr>
        <p:spPr>
          <a:xfrm>
            <a:off x="0" y="643467"/>
            <a:ext cx="12192000" cy="744836"/>
          </a:xfrm>
          <a:solidFill>
            <a:srgbClr val="044C7E"/>
          </a:solidFill>
        </p:spPr>
        <p:txBody>
          <a:bodyPr vert="horz" lIns="91440" tIns="45720" rIns="91440" bIns="45720" rtlCol="0" anchor="ctr">
            <a:normAutofit/>
          </a:bodyPr>
          <a:lstStyle/>
          <a:p>
            <a:pPr algn="ctr"/>
            <a:r>
              <a:rPr lang="en-US" sz="3200" dirty="0">
                <a:solidFill>
                  <a:schemeClr val="bg1"/>
                </a:solidFill>
              </a:rPr>
              <a:t>Where German Dairy Goes (2024)</a:t>
            </a:r>
            <a:endParaRPr lang="en-US" sz="3200" kern="1200" dirty="0">
              <a:solidFill>
                <a:schemeClr val="bg1"/>
              </a:solidFill>
              <a:latin typeface="+mj-lt"/>
              <a:ea typeface="+mj-ea"/>
              <a:cs typeface="+mj-cs"/>
            </a:endParaRPr>
          </a:p>
        </p:txBody>
      </p:sp>
      <p:pic>
        <p:nvPicPr>
          <p:cNvPr id="6" name="Grafik 5" descr="Ein Bild, das Text, Diagramm, Karte enthält.&#10;&#10;KI-generierte Inhalte können fehlerhaft sein.">
            <a:extLst>
              <a:ext uri="{FF2B5EF4-FFF2-40B4-BE49-F238E27FC236}">
                <a16:creationId xmlns:a16="http://schemas.microsoft.com/office/drawing/2014/main" id="{12296277-4248-DBBB-4DC7-40D6BF22C2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94195" y="1533525"/>
            <a:ext cx="9992905" cy="5300156"/>
          </a:xfrm>
          <a:prstGeom prst="rect">
            <a:avLst/>
          </a:prstGeom>
        </p:spPr>
      </p:pic>
    </p:spTree>
    <p:extLst>
      <p:ext uri="{BB962C8B-B14F-4D97-AF65-F5344CB8AC3E}">
        <p14:creationId xmlns:p14="http://schemas.microsoft.com/office/powerpoint/2010/main" val="1239884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30C5B4-4E2A-EFD2-DAFD-01BC3A2E99CE}"/>
            </a:ext>
          </a:extLst>
        </p:cNvPr>
        <p:cNvGrpSpPr/>
        <p:nvPr/>
      </p:nvGrpSpPr>
      <p:grpSpPr>
        <a:xfrm>
          <a:off x="0" y="0"/>
          <a:ext cx="0" cy="0"/>
          <a:chOff x="0" y="0"/>
          <a:chExt cx="0" cy="0"/>
        </a:xfrm>
      </p:grpSpPr>
      <p:sp>
        <p:nvSpPr>
          <p:cNvPr id="7" name="Titel 1">
            <a:extLst>
              <a:ext uri="{FF2B5EF4-FFF2-40B4-BE49-F238E27FC236}">
                <a16:creationId xmlns:a16="http://schemas.microsoft.com/office/drawing/2014/main" id="{E41E06EB-8780-64E0-54E2-6AF248BA8921}"/>
              </a:ext>
            </a:extLst>
          </p:cNvPr>
          <p:cNvSpPr>
            <a:spLocks noGrp="1"/>
          </p:cNvSpPr>
          <p:nvPr>
            <p:ph type="title"/>
          </p:nvPr>
        </p:nvSpPr>
        <p:spPr>
          <a:xfrm>
            <a:off x="0" y="643467"/>
            <a:ext cx="12192000" cy="744836"/>
          </a:xfrm>
          <a:solidFill>
            <a:srgbClr val="044C7E"/>
          </a:solidFill>
        </p:spPr>
        <p:txBody>
          <a:bodyPr vert="horz" lIns="91440" tIns="45720" rIns="91440" bIns="45720" rtlCol="0" anchor="ctr">
            <a:normAutofit/>
          </a:bodyPr>
          <a:lstStyle/>
          <a:p>
            <a:pPr algn="ctr"/>
            <a:r>
              <a:rPr lang="en-US" sz="3200" dirty="0">
                <a:solidFill>
                  <a:schemeClr val="bg1"/>
                </a:solidFill>
              </a:rPr>
              <a:t>Trade in Dairy: </a:t>
            </a:r>
            <a:r>
              <a:rPr lang="en-US" sz="3200" kern="1200" dirty="0">
                <a:solidFill>
                  <a:schemeClr val="bg1"/>
                </a:solidFill>
                <a:latin typeface="+mj-lt"/>
                <a:ea typeface="+mj-ea"/>
                <a:cs typeface="+mj-cs"/>
              </a:rPr>
              <a:t>Built on Trust, Made to Last</a:t>
            </a:r>
          </a:p>
        </p:txBody>
      </p:sp>
      <p:pic>
        <p:nvPicPr>
          <p:cNvPr id="6" name="Grafik 5" descr="Ein Bild, das Text, Screenshot, Design enthält.">
            <a:extLst>
              <a:ext uri="{FF2B5EF4-FFF2-40B4-BE49-F238E27FC236}">
                <a16:creationId xmlns:a16="http://schemas.microsoft.com/office/drawing/2014/main" id="{8F440B9B-83A4-DCCA-38A7-201083CD4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761" y="1519378"/>
            <a:ext cx="10512931" cy="5145628"/>
          </a:xfrm>
          <a:prstGeom prst="rect">
            <a:avLst/>
          </a:prstGeom>
        </p:spPr>
      </p:pic>
    </p:spTree>
    <p:extLst>
      <p:ext uri="{BB962C8B-B14F-4D97-AF65-F5344CB8AC3E}">
        <p14:creationId xmlns:p14="http://schemas.microsoft.com/office/powerpoint/2010/main" val="2096911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7BF15C-6CB7-67E9-A916-03FB20C29A38}"/>
            </a:ext>
          </a:extLst>
        </p:cNvPr>
        <p:cNvGrpSpPr/>
        <p:nvPr/>
      </p:nvGrpSpPr>
      <p:grpSpPr>
        <a:xfrm>
          <a:off x="0" y="0"/>
          <a:ext cx="0" cy="0"/>
          <a:chOff x="0" y="0"/>
          <a:chExt cx="0" cy="0"/>
        </a:xfrm>
      </p:grpSpPr>
      <p:pic>
        <p:nvPicPr>
          <p:cNvPr id="63" name="Grafik 62" descr="Ein Bild, das draußen, Gras, Himmel, Windmühle enthält.&#10;&#10;KI-generierte Inhalte können fehlerhaft sein.">
            <a:extLst>
              <a:ext uri="{FF2B5EF4-FFF2-40B4-BE49-F238E27FC236}">
                <a16:creationId xmlns:a16="http://schemas.microsoft.com/office/drawing/2014/main" id="{E131CC76-8007-7809-3B42-4AAB2641BA8F}"/>
              </a:ext>
            </a:extLst>
          </p:cNvPr>
          <p:cNvPicPr>
            <a:picLocks noChangeAspect="1"/>
          </p:cNvPicPr>
          <p:nvPr/>
        </p:nvPicPr>
        <p:blipFill>
          <a:blip r:embed="rId3"/>
          <a:srcRect t="13638" b="12594"/>
          <a:stretch>
            <a:fillRect/>
          </a:stretch>
        </p:blipFill>
        <p:spPr>
          <a:xfrm>
            <a:off x="0" y="860612"/>
            <a:ext cx="12192000" cy="5997387"/>
          </a:xfrm>
          <a:prstGeom prst="rect">
            <a:avLst/>
          </a:prstGeom>
        </p:spPr>
      </p:pic>
      <p:sp>
        <p:nvSpPr>
          <p:cNvPr id="7" name="Titel 1">
            <a:extLst>
              <a:ext uri="{FF2B5EF4-FFF2-40B4-BE49-F238E27FC236}">
                <a16:creationId xmlns:a16="http://schemas.microsoft.com/office/drawing/2014/main" id="{75ACDB77-CCB4-6A41-03E8-52DD87BBB879}"/>
              </a:ext>
            </a:extLst>
          </p:cNvPr>
          <p:cNvSpPr txBox="1">
            <a:spLocks/>
          </p:cNvSpPr>
          <p:nvPr/>
        </p:nvSpPr>
        <p:spPr>
          <a:xfrm>
            <a:off x="0" y="643467"/>
            <a:ext cx="12192000" cy="744836"/>
          </a:xfrm>
          <a:prstGeom prst="rect">
            <a:avLst/>
          </a:prstGeom>
          <a:solidFill>
            <a:srgbClr val="044C7E"/>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de-DE" sz="3200" b="1" dirty="0">
                <a:solidFill>
                  <a:srgbClr val="FFFFFF"/>
                </a:solidFill>
              </a:rPr>
              <a:t>感谢大家的关注与支持！</a:t>
            </a:r>
            <a:endParaRPr lang="en-US" sz="3200" b="1" dirty="0">
              <a:solidFill>
                <a:srgbClr val="FFFFFF"/>
              </a:solidFill>
            </a:endParaRPr>
          </a:p>
        </p:txBody>
      </p:sp>
      <p:sp>
        <p:nvSpPr>
          <p:cNvPr id="46" name="Freihandform: Form 45">
            <a:extLst>
              <a:ext uri="{FF2B5EF4-FFF2-40B4-BE49-F238E27FC236}">
                <a16:creationId xmlns:a16="http://schemas.microsoft.com/office/drawing/2014/main" id="{74F97200-5115-98EC-B296-3A9DBBC5ED87}"/>
              </a:ext>
            </a:extLst>
          </p:cNvPr>
          <p:cNvSpPr>
            <a:spLocks noChangeAspect="1"/>
          </p:cNvSpPr>
          <p:nvPr/>
        </p:nvSpPr>
        <p:spPr>
          <a:xfrm>
            <a:off x="11180949" y="445837"/>
            <a:ext cx="642532" cy="576000"/>
          </a:xfrm>
          <a:custGeom>
            <a:avLst/>
            <a:gdLst>
              <a:gd name="connsiteX0" fmla="*/ 110864 w 1087217"/>
              <a:gd name="connsiteY0" fmla="*/ 688269 h 974642"/>
              <a:gd name="connsiteX1" fmla="*/ 110864 w 1087217"/>
              <a:gd name="connsiteY1" fmla="*/ 688269 h 974642"/>
              <a:gd name="connsiteX2" fmla="*/ 271450 w 1087217"/>
              <a:gd name="connsiteY2" fmla="*/ 754728 h 974642"/>
              <a:gd name="connsiteX3" fmla="*/ 472662 w 1087217"/>
              <a:gd name="connsiteY3" fmla="*/ 574292 h 974642"/>
              <a:gd name="connsiteX4" fmla="*/ 638831 w 1087217"/>
              <a:gd name="connsiteY4" fmla="*/ 691977 h 974642"/>
              <a:gd name="connsiteX5" fmla="*/ 605459 w 1087217"/>
              <a:gd name="connsiteY5" fmla="*/ 893066 h 974642"/>
              <a:gd name="connsiteX6" fmla="*/ 798847 w 1087217"/>
              <a:gd name="connsiteY6" fmla="*/ 973217 h 974642"/>
              <a:gd name="connsiteX7" fmla="*/ 802270 w 1087217"/>
              <a:gd name="connsiteY7" fmla="*/ 974643 h 974642"/>
              <a:gd name="connsiteX8" fmla="*/ 1087218 w 1087217"/>
              <a:gd name="connsiteY8" fmla="*/ 285234 h 974642"/>
              <a:gd name="connsiteX9" fmla="*/ 395812 w 1087217"/>
              <a:gd name="connsiteY9" fmla="*/ 0 h 974642"/>
              <a:gd name="connsiteX10" fmla="*/ 288279 w 1087217"/>
              <a:gd name="connsiteY10" fmla="*/ 264412 h 974642"/>
              <a:gd name="connsiteX11" fmla="*/ 288279 w 1087217"/>
              <a:gd name="connsiteY11" fmla="*/ 264412 h 974642"/>
              <a:gd name="connsiteX12" fmla="*/ 280007 w 1087217"/>
              <a:gd name="connsiteY12" fmla="*/ 284093 h 974642"/>
              <a:gd name="connsiteX13" fmla="*/ 277725 w 1087217"/>
              <a:gd name="connsiteY13" fmla="*/ 274965 h 974642"/>
              <a:gd name="connsiteX14" fmla="*/ 84337 w 1087217"/>
              <a:gd name="connsiteY14" fmla="*/ 194815 h 974642"/>
              <a:gd name="connsiteX15" fmla="*/ 8179 w 1087217"/>
              <a:gd name="connsiteY15" fmla="*/ 266979 h 974642"/>
              <a:gd name="connsiteX16" fmla="*/ 99429 w 1087217"/>
              <a:gd name="connsiteY16" fmla="*/ 454953 h 974642"/>
              <a:gd name="connsiteX17" fmla="*/ 204420 w 1087217"/>
              <a:gd name="connsiteY17" fmla="*/ 451810 h 974642"/>
              <a:gd name="connsiteX18" fmla="*/ 213548 w 1087217"/>
              <a:gd name="connsiteY18" fmla="*/ 448102 h 974642"/>
              <a:gd name="connsiteX19" fmla="*/ 208128 w 1087217"/>
              <a:gd name="connsiteY19" fmla="*/ 461223 h 974642"/>
              <a:gd name="connsiteX20" fmla="*/ 208128 w 1087217"/>
              <a:gd name="connsiteY20" fmla="*/ 461223 h 97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87217" h="974642">
                <a:moveTo>
                  <a:pt x="110864" y="688269"/>
                </a:moveTo>
                <a:lnTo>
                  <a:pt x="110864" y="688269"/>
                </a:lnTo>
                <a:lnTo>
                  <a:pt x="271450" y="754728"/>
                </a:lnTo>
                <a:cubicBezTo>
                  <a:pt x="277186" y="649340"/>
                  <a:pt x="367271" y="568556"/>
                  <a:pt x="472662" y="574292"/>
                </a:cubicBezTo>
                <a:cubicBezTo>
                  <a:pt x="546079" y="578288"/>
                  <a:pt x="610693" y="624048"/>
                  <a:pt x="638831" y="691977"/>
                </a:cubicBezTo>
                <a:cubicBezTo>
                  <a:pt x="666056" y="759988"/>
                  <a:pt x="653192" y="837494"/>
                  <a:pt x="605459" y="893066"/>
                </a:cubicBezTo>
                <a:lnTo>
                  <a:pt x="798847" y="973217"/>
                </a:lnTo>
                <a:lnTo>
                  <a:pt x="802270" y="974643"/>
                </a:lnTo>
                <a:lnTo>
                  <a:pt x="1087218" y="285234"/>
                </a:lnTo>
                <a:lnTo>
                  <a:pt x="395812" y="0"/>
                </a:lnTo>
                <a:lnTo>
                  <a:pt x="288279" y="264412"/>
                </a:lnTo>
                <a:lnTo>
                  <a:pt x="288279" y="264412"/>
                </a:lnTo>
                <a:lnTo>
                  <a:pt x="280007" y="284093"/>
                </a:lnTo>
                <a:lnTo>
                  <a:pt x="277725" y="274965"/>
                </a:lnTo>
                <a:cubicBezTo>
                  <a:pt x="246330" y="199555"/>
                  <a:pt x="159872" y="163721"/>
                  <a:pt x="84337" y="194815"/>
                </a:cubicBezTo>
                <a:cubicBezTo>
                  <a:pt x="51221" y="209113"/>
                  <a:pt x="24238" y="234679"/>
                  <a:pt x="8179" y="266979"/>
                </a:cubicBezTo>
                <a:cubicBezTo>
                  <a:pt x="-18530" y="344083"/>
                  <a:pt x="22321" y="428244"/>
                  <a:pt x="99429" y="454953"/>
                </a:cubicBezTo>
                <a:cubicBezTo>
                  <a:pt x="133628" y="466802"/>
                  <a:pt x="170988" y="465684"/>
                  <a:pt x="204420" y="451810"/>
                </a:cubicBezTo>
                <a:lnTo>
                  <a:pt x="213548" y="448102"/>
                </a:lnTo>
                <a:lnTo>
                  <a:pt x="208128" y="461223"/>
                </a:lnTo>
                <a:lnTo>
                  <a:pt x="208128" y="461223"/>
                </a:lnTo>
                <a:close/>
              </a:path>
            </a:pathLst>
          </a:custGeom>
          <a:blipFill dpi="0" rotWithShape="1">
            <a:blip r:embed="rId4">
              <a:extLst>
                <a:ext uri="{28A0092B-C50C-407E-A947-70E740481C1C}">
                  <a14:useLocalDpi xmlns:a14="http://schemas.microsoft.com/office/drawing/2010/main" val="0"/>
                </a:ext>
              </a:extLst>
            </a:blip>
            <a:srcRect/>
            <a:stretch>
              <a:fillRect/>
            </a:stretch>
          </a:blipFill>
          <a:ln w="28476" cap="flat">
            <a:solidFill>
              <a:schemeClr val="bg1"/>
            </a:solid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F1953DDB-3C75-4655-35B5-434570A4A42F}"/>
              </a:ext>
            </a:extLst>
          </p:cNvPr>
          <p:cNvSpPr>
            <a:spLocks noChangeAspect="1"/>
          </p:cNvSpPr>
          <p:nvPr/>
        </p:nvSpPr>
        <p:spPr>
          <a:xfrm>
            <a:off x="10564361" y="576235"/>
            <a:ext cx="1079625" cy="1080000"/>
          </a:xfrm>
          <a:custGeom>
            <a:avLst/>
            <a:gdLst>
              <a:gd name="connsiteX0" fmla="*/ 0 w 1625831"/>
              <a:gd name="connsiteY0" fmla="*/ 884794 h 1626401"/>
              <a:gd name="connsiteX1" fmla="*/ 173137 w 1625831"/>
              <a:gd name="connsiteY1" fmla="*/ 884794 h 1626401"/>
              <a:gd name="connsiteX2" fmla="*/ 171140 w 1625831"/>
              <a:gd name="connsiteY2" fmla="*/ 913317 h 1626401"/>
              <a:gd name="connsiteX3" fmla="*/ 399327 w 1625831"/>
              <a:gd name="connsiteY3" fmla="*/ 1141504 h 1626401"/>
              <a:gd name="connsiteX4" fmla="*/ 627514 w 1625831"/>
              <a:gd name="connsiteY4" fmla="*/ 913317 h 1626401"/>
              <a:gd name="connsiteX5" fmla="*/ 625517 w 1625831"/>
              <a:gd name="connsiteY5" fmla="*/ 884794 h 1626401"/>
              <a:gd name="connsiteX6" fmla="*/ 798654 w 1625831"/>
              <a:gd name="connsiteY6" fmla="*/ 884794 h 1626401"/>
              <a:gd name="connsiteX7" fmla="*/ 798654 w 1625831"/>
              <a:gd name="connsiteY7" fmla="*/ 1141504 h 1626401"/>
              <a:gd name="connsiteX8" fmla="*/ 869352 w 1625831"/>
              <a:gd name="connsiteY8" fmla="*/ 1089769 h 1626401"/>
              <a:gd name="connsiteX9" fmla="*/ 1049551 w 1625831"/>
              <a:gd name="connsiteY9" fmla="*/ 1180365 h 1626401"/>
              <a:gd name="connsiteX10" fmla="*/ 958955 w 1625831"/>
              <a:gd name="connsiteY10" fmla="*/ 1360564 h 1626401"/>
              <a:gd name="connsiteX11" fmla="*/ 955247 w 1625831"/>
              <a:gd name="connsiteY11" fmla="*/ 1361990 h 1626401"/>
              <a:gd name="connsiteX12" fmla="*/ 941271 w 1625831"/>
              <a:gd name="connsiteY12" fmla="*/ 1366268 h 1626401"/>
              <a:gd name="connsiteX13" fmla="*/ 814342 w 1625831"/>
              <a:gd name="connsiteY13" fmla="*/ 1333466 h 1626401"/>
              <a:gd name="connsiteX14" fmla="*/ 808922 w 1625831"/>
              <a:gd name="connsiteY14" fmla="*/ 1325195 h 1626401"/>
              <a:gd name="connsiteX15" fmla="*/ 798654 w 1625831"/>
              <a:gd name="connsiteY15" fmla="*/ 1312644 h 1626401"/>
              <a:gd name="connsiteX16" fmla="*/ 798654 w 1625831"/>
              <a:gd name="connsiteY16" fmla="*/ 1626401 h 1626401"/>
              <a:gd name="connsiteX17" fmla="*/ 0 w 1625831"/>
              <a:gd name="connsiteY17" fmla="*/ 1626401 h 1626401"/>
              <a:gd name="connsiteX18" fmla="*/ 1236888 w 1625831"/>
              <a:gd name="connsiteY18" fmla="*/ 629488 h 1626401"/>
              <a:gd name="connsiteX19" fmla="*/ 1363131 w 1625831"/>
              <a:gd name="connsiteY19" fmla="*/ 723922 h 1626401"/>
              <a:gd name="connsiteX20" fmla="*/ 1363131 w 1625831"/>
              <a:gd name="connsiteY20" fmla="*/ 728201 h 1626401"/>
              <a:gd name="connsiteX21" fmla="*/ 1332896 w 1625831"/>
              <a:gd name="connsiteY21" fmla="*/ 868251 h 1626401"/>
              <a:gd name="connsiteX22" fmla="*/ 1324625 w 1625831"/>
              <a:gd name="connsiteY22" fmla="*/ 873670 h 1626401"/>
              <a:gd name="connsiteX23" fmla="*/ 1312074 w 1625831"/>
              <a:gd name="connsiteY23" fmla="*/ 884224 h 1626401"/>
              <a:gd name="connsiteX24" fmla="*/ 1625831 w 1625831"/>
              <a:gd name="connsiteY24" fmla="*/ 884224 h 1626401"/>
              <a:gd name="connsiteX25" fmla="*/ 1625831 w 1625831"/>
              <a:gd name="connsiteY25" fmla="*/ 1625831 h 1626401"/>
              <a:gd name="connsiteX26" fmla="*/ 884224 w 1625831"/>
              <a:gd name="connsiteY26" fmla="*/ 1625831 h 1626401"/>
              <a:gd name="connsiteX27" fmla="*/ 884224 w 1625831"/>
              <a:gd name="connsiteY27" fmla="*/ 1453835 h 1626401"/>
              <a:gd name="connsiteX28" fmla="*/ 912747 w 1625831"/>
              <a:gd name="connsiteY28" fmla="*/ 1455832 h 1626401"/>
              <a:gd name="connsiteX29" fmla="*/ 1140934 w 1625831"/>
              <a:gd name="connsiteY29" fmla="*/ 1227645 h 1626401"/>
              <a:gd name="connsiteX30" fmla="*/ 912747 w 1625831"/>
              <a:gd name="connsiteY30" fmla="*/ 999458 h 1626401"/>
              <a:gd name="connsiteX31" fmla="*/ 884224 w 1625831"/>
              <a:gd name="connsiteY31" fmla="*/ 1001169 h 1626401"/>
              <a:gd name="connsiteX32" fmla="*/ 884224 w 1625831"/>
              <a:gd name="connsiteY32" fmla="*/ 884224 h 1626401"/>
              <a:gd name="connsiteX33" fmla="*/ 1140934 w 1625831"/>
              <a:gd name="connsiteY33" fmla="*/ 884224 h 1626401"/>
              <a:gd name="connsiteX34" fmla="*/ 1094532 w 1625831"/>
              <a:gd name="connsiteY34" fmla="*/ 819904 h 1626401"/>
              <a:gd name="connsiteX35" fmla="*/ 1180841 w 1625831"/>
              <a:gd name="connsiteY35" fmla="*/ 637614 h 1626401"/>
              <a:gd name="connsiteX36" fmla="*/ 1236888 w 1625831"/>
              <a:gd name="connsiteY36" fmla="*/ 629488 h 1626401"/>
              <a:gd name="connsiteX37" fmla="*/ 0 w 1625831"/>
              <a:gd name="connsiteY37" fmla="*/ 0 h 1626401"/>
              <a:gd name="connsiteX38" fmla="*/ 798654 w 1625831"/>
              <a:gd name="connsiteY38" fmla="*/ 0 h 1626401"/>
              <a:gd name="connsiteX39" fmla="*/ 798654 w 1625831"/>
              <a:gd name="connsiteY39" fmla="*/ 296072 h 1626401"/>
              <a:gd name="connsiteX40" fmla="*/ 580450 w 1625831"/>
              <a:gd name="connsiteY40" fmla="*/ 296072 h 1626401"/>
              <a:gd name="connsiteX41" fmla="*/ 578009 w 1625831"/>
              <a:gd name="connsiteY41" fmla="*/ 298514 h 1626401"/>
              <a:gd name="connsiteX42" fmla="*/ 580450 w 1625831"/>
              <a:gd name="connsiteY42" fmla="*/ 505434 h 1626401"/>
              <a:gd name="connsiteX43" fmla="*/ 798654 w 1625831"/>
              <a:gd name="connsiteY43" fmla="*/ 505434 h 1626401"/>
              <a:gd name="connsiteX44" fmla="*/ 798654 w 1625831"/>
              <a:gd name="connsiteY44" fmla="*/ 798654 h 1626401"/>
              <a:gd name="connsiteX45" fmla="*/ 484897 w 1625831"/>
              <a:gd name="connsiteY45" fmla="*/ 798654 h 1626401"/>
              <a:gd name="connsiteX46" fmla="*/ 541944 w 1625831"/>
              <a:gd name="connsiteY46" fmla="*/ 912747 h 1626401"/>
              <a:gd name="connsiteX47" fmla="*/ 399327 w 1625831"/>
              <a:gd name="connsiteY47" fmla="*/ 1055364 h 1626401"/>
              <a:gd name="connsiteX48" fmla="*/ 256710 w 1625831"/>
              <a:gd name="connsiteY48" fmla="*/ 912747 h 1626401"/>
              <a:gd name="connsiteX49" fmla="*/ 313757 w 1625831"/>
              <a:gd name="connsiteY49" fmla="*/ 798654 h 1626401"/>
              <a:gd name="connsiteX50" fmla="*/ 0 w 1625831"/>
              <a:gd name="connsiteY50" fmla="*/ 798654 h 1626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25831" h="1626401">
                <a:moveTo>
                  <a:pt x="0" y="884794"/>
                </a:moveTo>
                <a:lnTo>
                  <a:pt x="173137" y="884794"/>
                </a:lnTo>
                <a:cubicBezTo>
                  <a:pt x="171885" y="894252"/>
                  <a:pt x="171217" y="903776"/>
                  <a:pt x="171140" y="913317"/>
                </a:cubicBezTo>
                <a:cubicBezTo>
                  <a:pt x="171140" y="1039342"/>
                  <a:pt x="273302" y="1141504"/>
                  <a:pt x="399327" y="1141504"/>
                </a:cubicBezTo>
                <a:cubicBezTo>
                  <a:pt x="525352" y="1141504"/>
                  <a:pt x="627514" y="1039342"/>
                  <a:pt x="627514" y="913317"/>
                </a:cubicBezTo>
                <a:cubicBezTo>
                  <a:pt x="627437" y="903776"/>
                  <a:pt x="626769" y="894252"/>
                  <a:pt x="625517" y="884794"/>
                </a:cubicBezTo>
                <a:lnTo>
                  <a:pt x="798654" y="884794"/>
                </a:lnTo>
                <a:lnTo>
                  <a:pt x="798654" y="1141504"/>
                </a:lnTo>
                <a:cubicBezTo>
                  <a:pt x="816207" y="1117268"/>
                  <a:pt x="840943" y="1099170"/>
                  <a:pt x="869352" y="1089769"/>
                </a:cubicBezTo>
                <a:cubicBezTo>
                  <a:pt x="944129" y="1065027"/>
                  <a:pt x="1024807" y="1105588"/>
                  <a:pt x="1049551" y="1180365"/>
                </a:cubicBezTo>
                <a:cubicBezTo>
                  <a:pt x="1074295" y="1255141"/>
                  <a:pt x="1033732" y="1335820"/>
                  <a:pt x="958955" y="1360564"/>
                </a:cubicBezTo>
                <a:lnTo>
                  <a:pt x="955247" y="1361990"/>
                </a:lnTo>
                <a:cubicBezTo>
                  <a:pt x="950683" y="1363416"/>
                  <a:pt x="946120" y="1366268"/>
                  <a:pt x="941271" y="1366268"/>
                </a:cubicBezTo>
                <a:cubicBezTo>
                  <a:pt x="896135" y="1378180"/>
                  <a:pt x="848056" y="1365752"/>
                  <a:pt x="814342" y="1333466"/>
                </a:cubicBezTo>
                <a:cubicBezTo>
                  <a:pt x="812274" y="1330888"/>
                  <a:pt x="810460" y="1328118"/>
                  <a:pt x="808922" y="1325195"/>
                </a:cubicBezTo>
                <a:cubicBezTo>
                  <a:pt x="805263" y="1321213"/>
                  <a:pt x="801834" y="1317023"/>
                  <a:pt x="798654" y="1312644"/>
                </a:cubicBezTo>
                <a:lnTo>
                  <a:pt x="798654" y="1626401"/>
                </a:lnTo>
                <a:lnTo>
                  <a:pt x="0" y="1626401"/>
                </a:lnTo>
                <a:close/>
                <a:moveTo>
                  <a:pt x="1236888" y="629488"/>
                </a:moveTo>
                <a:cubicBezTo>
                  <a:pt x="1292376" y="632651"/>
                  <a:pt x="1343253" y="668293"/>
                  <a:pt x="1363131" y="723922"/>
                </a:cubicBezTo>
                <a:lnTo>
                  <a:pt x="1363131" y="728201"/>
                </a:lnTo>
                <a:cubicBezTo>
                  <a:pt x="1379566" y="776893"/>
                  <a:pt x="1367957" y="830677"/>
                  <a:pt x="1332896" y="868251"/>
                </a:cubicBezTo>
                <a:cubicBezTo>
                  <a:pt x="1330563" y="870632"/>
                  <a:pt x="1327739" y="872481"/>
                  <a:pt x="1324625" y="873670"/>
                </a:cubicBezTo>
                <a:cubicBezTo>
                  <a:pt x="1320694" y="877478"/>
                  <a:pt x="1316501" y="881003"/>
                  <a:pt x="1312074" y="884224"/>
                </a:cubicBezTo>
                <a:lnTo>
                  <a:pt x="1625831" y="884224"/>
                </a:lnTo>
                <a:lnTo>
                  <a:pt x="1625831" y="1625831"/>
                </a:lnTo>
                <a:lnTo>
                  <a:pt x="884224" y="1625831"/>
                </a:lnTo>
                <a:lnTo>
                  <a:pt x="884224" y="1453835"/>
                </a:lnTo>
                <a:cubicBezTo>
                  <a:pt x="893682" y="1455079"/>
                  <a:pt x="903209" y="1455743"/>
                  <a:pt x="912747" y="1455832"/>
                </a:cubicBezTo>
                <a:cubicBezTo>
                  <a:pt x="1038772" y="1455832"/>
                  <a:pt x="1140934" y="1353670"/>
                  <a:pt x="1140934" y="1227645"/>
                </a:cubicBezTo>
                <a:cubicBezTo>
                  <a:pt x="1140934" y="1101620"/>
                  <a:pt x="1038772" y="999458"/>
                  <a:pt x="912747" y="999458"/>
                </a:cubicBezTo>
                <a:cubicBezTo>
                  <a:pt x="903215" y="999452"/>
                  <a:pt x="893688" y="1000023"/>
                  <a:pt x="884224" y="1001169"/>
                </a:cubicBezTo>
                <a:lnTo>
                  <a:pt x="884224" y="884224"/>
                </a:lnTo>
                <a:lnTo>
                  <a:pt x="1140934" y="884224"/>
                </a:lnTo>
                <a:cubicBezTo>
                  <a:pt x="1119696" y="867603"/>
                  <a:pt x="1103606" y="845301"/>
                  <a:pt x="1094532" y="819904"/>
                </a:cubicBezTo>
                <a:cubicBezTo>
                  <a:pt x="1068029" y="745731"/>
                  <a:pt x="1106669" y="664118"/>
                  <a:pt x="1180841" y="637614"/>
                </a:cubicBezTo>
                <a:cubicBezTo>
                  <a:pt x="1199384" y="630988"/>
                  <a:pt x="1218392" y="628434"/>
                  <a:pt x="1236888" y="629488"/>
                </a:cubicBezTo>
                <a:close/>
                <a:moveTo>
                  <a:pt x="0" y="0"/>
                </a:moveTo>
                <a:lnTo>
                  <a:pt x="798654" y="0"/>
                </a:lnTo>
                <a:lnTo>
                  <a:pt x="798654" y="296072"/>
                </a:lnTo>
                <a:cubicBezTo>
                  <a:pt x="737309" y="238510"/>
                  <a:pt x="641796" y="238510"/>
                  <a:pt x="580450" y="296072"/>
                </a:cubicBezTo>
                <a:cubicBezTo>
                  <a:pt x="579626" y="296877"/>
                  <a:pt x="578813" y="297690"/>
                  <a:pt x="578009" y="298514"/>
                </a:cubicBezTo>
                <a:cubicBezTo>
                  <a:pt x="521544" y="356328"/>
                  <a:pt x="522636" y="448969"/>
                  <a:pt x="580450" y="505434"/>
                </a:cubicBezTo>
                <a:cubicBezTo>
                  <a:pt x="641796" y="562997"/>
                  <a:pt x="737309" y="562997"/>
                  <a:pt x="798654" y="505434"/>
                </a:cubicBezTo>
                <a:lnTo>
                  <a:pt x="798654" y="798654"/>
                </a:lnTo>
                <a:lnTo>
                  <a:pt x="484897" y="798654"/>
                </a:lnTo>
                <a:cubicBezTo>
                  <a:pt x="520808" y="825589"/>
                  <a:pt x="541944" y="867857"/>
                  <a:pt x="541944" y="912747"/>
                </a:cubicBezTo>
                <a:cubicBezTo>
                  <a:pt x="541944" y="991512"/>
                  <a:pt x="478091" y="1055364"/>
                  <a:pt x="399327" y="1055364"/>
                </a:cubicBezTo>
                <a:cubicBezTo>
                  <a:pt x="320563" y="1055364"/>
                  <a:pt x="256710" y="991512"/>
                  <a:pt x="256710" y="912747"/>
                </a:cubicBezTo>
                <a:cubicBezTo>
                  <a:pt x="256710" y="867857"/>
                  <a:pt x="277846" y="825589"/>
                  <a:pt x="313757" y="798654"/>
                </a:cubicBezTo>
                <a:lnTo>
                  <a:pt x="0" y="798654"/>
                </a:lnTo>
                <a:close/>
              </a:path>
            </a:pathLst>
          </a:custGeom>
          <a:blipFill dpi="0" rotWithShape="1">
            <a:blip r:embed="rId5">
              <a:extLst>
                <a:ext uri="{28A0092B-C50C-407E-A947-70E740481C1C}">
                  <a14:useLocalDpi xmlns:a14="http://schemas.microsoft.com/office/drawing/2010/main" val="0"/>
                </a:ext>
              </a:extLst>
            </a:blip>
            <a:srcRect/>
            <a:stretch>
              <a:fillRect/>
            </a:stretch>
          </a:blipFill>
          <a:ln w="28476" cap="flat">
            <a:solidFill>
              <a:schemeClr val="bg1"/>
            </a:solidFill>
            <a:prstDash val="solid"/>
            <a:miter/>
          </a:ln>
        </p:spPr>
        <p:txBody>
          <a:bodyPr rtlCol="0" anchor="ctr"/>
          <a:lstStyle/>
          <a:p>
            <a:endParaRPr lang="de-DE"/>
          </a:p>
        </p:txBody>
      </p:sp>
    </p:spTree>
    <p:extLst>
      <p:ext uri="{BB962C8B-B14F-4D97-AF65-F5344CB8AC3E}">
        <p14:creationId xmlns:p14="http://schemas.microsoft.com/office/powerpoint/2010/main" val="327758121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TotalTime>
  <Words>1488</Words>
  <Application>Microsoft Office PowerPoint</Application>
  <PresentationFormat>宽屏</PresentationFormat>
  <Paragraphs>112</Paragraphs>
  <Slides>8</Slides>
  <Notes>8</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8</vt:i4>
      </vt:variant>
    </vt:vector>
  </HeadingPairs>
  <TitlesOfParts>
    <vt:vector size="14" baseType="lpstr">
      <vt:lpstr>BundesSerif Bold</vt:lpstr>
      <vt:lpstr>Aptos</vt:lpstr>
      <vt:lpstr>Aptos Display</vt:lpstr>
      <vt:lpstr>Arial</vt:lpstr>
      <vt:lpstr>Wingdings</vt:lpstr>
      <vt:lpstr>Office</vt:lpstr>
      <vt:lpstr>            Friederike Dörfler  Counsellor for Food and Agriculture German Embassy, Beijing</vt:lpstr>
      <vt:lpstr>Continued Structural Change and a Reliable Forecast</vt:lpstr>
      <vt:lpstr>PowerPoint 演示文稿</vt:lpstr>
      <vt:lpstr>PowerPoint 演示文稿</vt:lpstr>
      <vt:lpstr>PowerPoint 演示文稿</vt:lpstr>
      <vt:lpstr>Where German Dairy Goes (2024)</vt:lpstr>
      <vt:lpstr>Trade in Dairy: Built on Trust, Made to Last</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Friedrich Schulz-Gebeltzig</dc:creator>
  <cp:lastModifiedBy>sophia yan</cp:lastModifiedBy>
  <cp:revision>13</cp:revision>
  <cp:lastPrinted>2025-06-18T06:47:33Z</cp:lastPrinted>
  <dcterms:created xsi:type="dcterms:W3CDTF">2025-06-17T13:31:02Z</dcterms:created>
  <dcterms:modified xsi:type="dcterms:W3CDTF">2025-06-19T07:32:55Z</dcterms:modified>
</cp:coreProperties>
</file>